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2" r:id="rId3"/>
    <p:sldId id="299" r:id="rId4"/>
    <p:sldId id="300" r:id="rId5"/>
    <p:sldId id="301" r:id="rId6"/>
    <p:sldId id="302" r:id="rId7"/>
    <p:sldId id="278" r:id="rId8"/>
    <p:sldId id="303" r:id="rId9"/>
    <p:sldId id="305" r:id="rId10"/>
    <p:sldId id="304" r:id="rId11"/>
    <p:sldId id="285" r:id="rId1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斉藤 翔" initials="斉藤" lastIdx="1" clrIdx="0">
    <p:extLst>
      <p:ext uri="{19B8F6BF-5375-455C-9EA6-DF929625EA0E}">
        <p15:presenceInfo xmlns:p15="http://schemas.microsoft.com/office/powerpoint/2012/main" userId="dc915f48ad8fb09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8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0AE0669-F6C2-4D07-84D5-27A4D19DAC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0ABB3338-54A2-4630-A006-18E8FBBED7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55786A8-2090-49BD-B5A7-BE6F96561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07B77-E2A2-49EE-8DEE-D6108FF7F043}" type="datetimeFigureOut">
              <a:rPr kumimoji="1" lang="ja-JP" altLang="en-US" smtClean="0"/>
              <a:t>2019/12/26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3CC1AE6-8103-4042-8AFA-9386202EE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B81C3DF-47B3-4BB3-8893-63ECD1DAE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9D165-B56B-4826-8B88-06D6428B71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3167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3A13796-B12D-48B5-9476-66A2D5975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D68A5E3-5F0A-4633-9010-D55CD0397B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5D7B53B-A92B-4CC6-959D-48B61A420D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07B77-E2A2-49EE-8DEE-D6108FF7F043}" type="datetimeFigureOut">
              <a:rPr kumimoji="1" lang="ja-JP" altLang="en-US" smtClean="0"/>
              <a:t>2019/12/26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4332C06-DCDF-4382-A3CC-633E1115F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A7B6463-4E5A-4B8C-B3AC-4CB403EB4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9D165-B56B-4826-8B88-06D6428B71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2985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5FED401-BD84-4F4A-8B34-5B96BB4E9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3961C9E-7CD1-47BD-B635-B807F564E9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9D5CA3C-21FB-4B44-8B93-399759DE1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07B77-E2A2-49EE-8DEE-D6108FF7F043}" type="datetimeFigureOut">
              <a:rPr kumimoji="1" lang="ja-JP" altLang="en-US" smtClean="0"/>
              <a:t>2019/12/26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C4758BB-9BDD-4139-970E-832BDDE99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BDE0F39-41B9-4035-A43A-C165FBA0C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9D165-B56B-4826-8B88-06D6428B71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3366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BF852A2-254F-427D-AE42-6420C9B69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2DB3C9C-F848-411B-AF42-A2877DAF66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2A69EE5-161A-4026-9EC8-D072F25D5F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FD86A22-B9FF-46F4-9EFD-F7FEFA76E5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07B77-E2A2-49EE-8DEE-D6108FF7F043}" type="datetimeFigureOut">
              <a:rPr kumimoji="1" lang="ja-JP" altLang="en-US" smtClean="0"/>
              <a:t>2019/12/26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7C2A201-3E08-49D6-A30F-713EF39F6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4A10D10-4E12-473D-AA87-3310D3B53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9D165-B56B-4826-8B88-06D6428B71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3746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A0144AB-3193-4952-9BC0-6C0E63C0E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3282608-6FF3-4AB8-BA6C-8422D8A83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75E0512-CCE0-440B-A144-4AF5DA97FD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A8B7328-5A2F-42FD-8254-DE1C989C5A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61E2312-61A6-4374-A7C1-0587C328DC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DF9E38F5-6F89-45CF-8F96-704090FCD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07B77-E2A2-49EE-8DEE-D6108FF7F043}" type="datetimeFigureOut">
              <a:rPr kumimoji="1" lang="ja-JP" altLang="en-US" smtClean="0"/>
              <a:t>2019/12/26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5FA8C6E3-C3E0-4979-95D2-36A14F84C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7940F2C9-FF7B-41D5-87C5-23A58EE27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9D165-B56B-4826-8B88-06D6428B71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6229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5AA5A33-1634-4054-A13F-643586D6F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65710939-EA85-41ED-828B-D0189CBAC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07B77-E2A2-49EE-8DEE-D6108FF7F043}" type="datetimeFigureOut">
              <a:rPr kumimoji="1" lang="ja-JP" altLang="en-US" smtClean="0"/>
              <a:t>2019/12/26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8184D77-47CC-4234-B7D5-B24043232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F51BF1D-FFAC-4780-A191-693677096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9D165-B56B-4826-8B88-06D6428B71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696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428C505F-BD2E-4E91-A5E9-CD07567F4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07B77-E2A2-49EE-8DEE-D6108FF7F043}" type="datetimeFigureOut">
              <a:rPr kumimoji="1" lang="ja-JP" altLang="en-US" smtClean="0"/>
              <a:t>2019/12/26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67323C8-E2B2-45CE-B62F-30DBEF3F0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2782C49-44B9-43DA-966D-6E456AC3C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9D165-B56B-4826-8B88-06D6428B71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8588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F4C2434-7095-417E-BC15-52E0C3935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0D5BF7D-D515-4AF6-BD03-E7BE6A6986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14221C3-D9C8-4BD3-91CD-294E052C7C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43AC3C3-EB7B-43CB-8662-F1EAF3A2C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07B77-E2A2-49EE-8DEE-D6108FF7F043}" type="datetimeFigureOut">
              <a:rPr kumimoji="1" lang="ja-JP" altLang="en-US" smtClean="0"/>
              <a:t>2019/12/26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D80F976-B8B3-41A7-99A1-400C36357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112C03-5CB9-4009-B95C-53407D4DD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9D165-B56B-4826-8B88-06D6428B71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41319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7FB678D-AF38-4C81-9669-852E3E64C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A7154F31-A636-4106-A2C1-732BC377F6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CDB933C-8AD9-4DAE-9ABD-7E2A8FF2E0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A14B179-2133-4E70-B1B9-94D8B8169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07B77-E2A2-49EE-8DEE-D6108FF7F043}" type="datetimeFigureOut">
              <a:rPr kumimoji="1" lang="ja-JP" altLang="en-US" smtClean="0"/>
              <a:t>2019/12/26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7945C3B-30BF-4D55-82C8-261D63075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6E23517-0F31-4444-A4F2-9D40E4989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9D165-B56B-4826-8B88-06D6428B71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3835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756D9AD-CAB5-46F5-95AA-107BFF301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92BA5F3-34BF-4490-A72A-57D6C6AA89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50EEBE6-10C0-4943-A69A-5F6B09DC55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07B77-E2A2-49EE-8DEE-D6108FF7F043}" type="datetimeFigureOut">
              <a:rPr kumimoji="1" lang="ja-JP" altLang="en-US" smtClean="0"/>
              <a:t>2019/12/26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1E61D4C-45E5-4DEB-AA96-460C49459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85EA72E-DE80-4185-A2D1-B22646BDD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9D165-B56B-4826-8B88-06D6428B71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642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96FD157-11AC-4FD9-824E-971E6BA5C6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202F811-B54E-41CC-93F4-57BD2C238B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8B24C3C-A2F0-4ACD-B313-EBE0C2A4CC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07B77-E2A2-49EE-8DEE-D6108FF7F043}" type="datetimeFigureOut">
              <a:rPr kumimoji="1" lang="ja-JP" altLang="en-US" smtClean="0"/>
              <a:t>2019/12/26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6E5836D-22CB-430D-BE03-C2CE67660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4252801-405E-4C7B-AC8E-BDDB3B00A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9D165-B56B-4826-8B88-06D6428B71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59127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&amp;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57" name="本文レベル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58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6207445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13905011-ED48-41C2-B1E2-920926B15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253BAB5-38FD-4783-9042-76BB37755F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4EA8208-5471-40B6-8363-195D724B48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307B77-E2A2-49EE-8DEE-D6108FF7F043}" type="datetimeFigureOut">
              <a:rPr kumimoji="1" lang="ja-JP" altLang="en-US" smtClean="0"/>
              <a:t>2019/12/26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D48A601-E460-45D9-A23C-0B155D3178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AEF53D8-4A3F-4743-B90A-4767C0C802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9D165-B56B-4826-8B88-06D6428B71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4585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DD7F9760-817F-4282-B96A-65AE5936FEE1}"/>
              </a:ext>
            </a:extLst>
          </p:cNvPr>
          <p:cNvSpPr/>
          <p:nvPr/>
        </p:nvSpPr>
        <p:spPr>
          <a:xfrm>
            <a:off x="542621" y="2054163"/>
            <a:ext cx="11106758" cy="20183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ja-JP" sz="4400" b="0" i="0" dirty="0">
                <a:effectLst/>
                <a:latin typeface="Arial Black" panose="020B0A04020102020204" pitchFamily="34" charset="0"/>
                <a:ea typeface="メイリオ" panose="020B0604030504040204" pitchFamily="50" charset="-128"/>
              </a:rPr>
              <a:t>Antimicrobial stewardship program</a:t>
            </a:r>
          </a:p>
          <a:p>
            <a:pPr algn="ctr">
              <a:lnSpc>
                <a:spcPct val="150000"/>
              </a:lnSpc>
            </a:pPr>
            <a:r>
              <a:rPr lang="en-US" altLang="ja-JP" sz="4400" dirty="0">
                <a:latin typeface="Arial Black" panose="020B0A04020102020204" pitchFamily="34" charset="0"/>
                <a:ea typeface="メイリオ" panose="020B0604030504040204" pitchFamily="50" charset="-128"/>
              </a:rPr>
              <a:t>(ASP) in NCGM</a:t>
            </a:r>
            <a:endParaRPr lang="en-US" altLang="ja-JP" sz="4400" b="0" i="0" dirty="0">
              <a:effectLst/>
              <a:latin typeface="Arial Black" panose="020B0A04020102020204" pitchFamily="34" charset="0"/>
              <a:ea typeface="メイリオ" panose="020B0604030504040204" pitchFamily="50" charset="-128"/>
            </a:endParaRPr>
          </a:p>
        </p:txBody>
      </p:sp>
      <p:pic>
        <p:nvPicPr>
          <p:cNvPr id="5" name="NCGMのAST活動_リトリートカンファレンス.001.jpeg" descr="NCGMのAST活動_リトリートカンファレンス.001.jpeg">
            <a:extLst>
              <a:ext uri="{FF2B5EF4-FFF2-40B4-BE49-F238E27FC236}">
                <a16:creationId xmlns:a16="http://schemas.microsoft.com/office/drawing/2014/main" id="{2232C868-D47F-4C54-8993-475156D18F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0482" r="73570"/>
          <a:stretch/>
        </p:blipFill>
        <p:spPr>
          <a:xfrm>
            <a:off x="232228" y="4804229"/>
            <a:ext cx="2293257" cy="1920876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NCGMのAST活動_リトリートカンファレンス.001.jpeg" descr="NCGMのAST活動_リトリートカンファレンス.001.jpeg">
            <a:extLst>
              <a:ext uri="{FF2B5EF4-FFF2-40B4-BE49-F238E27FC236}">
                <a16:creationId xmlns:a16="http://schemas.microsoft.com/office/drawing/2014/main" id="{AB35D536-0D88-4F6D-99C1-A6FB5E10356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1764" t="68474"/>
          <a:stretch/>
        </p:blipFill>
        <p:spPr>
          <a:xfrm>
            <a:off x="9405257" y="4673601"/>
            <a:ext cx="2449891" cy="2051504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E1F1A4B-8F66-4047-8AAC-931A4C38EFFA}"/>
              </a:ext>
            </a:extLst>
          </p:cNvPr>
          <p:cNvSpPr txBox="1"/>
          <p:nvPr/>
        </p:nvSpPr>
        <p:spPr>
          <a:xfrm>
            <a:off x="9189590" y="56874"/>
            <a:ext cx="2881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dirty="0"/>
              <a:t>2019.7.9</a:t>
            </a:r>
            <a:endParaRPr kumimoji="1" lang="ja-JP" altLang="en-US" dirty="0"/>
          </a:p>
        </p:txBody>
      </p:sp>
      <p:sp>
        <p:nvSpPr>
          <p:cNvPr id="7" name="National Center for Global Health and Medicine…">
            <a:extLst>
              <a:ext uri="{FF2B5EF4-FFF2-40B4-BE49-F238E27FC236}">
                <a16:creationId xmlns:a16="http://schemas.microsoft.com/office/drawing/2014/main" id="{C8D42CAD-E6DA-4233-BD29-DBD6FA768319}"/>
              </a:ext>
            </a:extLst>
          </p:cNvPr>
          <p:cNvSpPr txBox="1">
            <a:spLocks noGrp="1"/>
          </p:cNvSpPr>
          <p:nvPr/>
        </p:nvSpPr>
        <p:spPr>
          <a:xfrm>
            <a:off x="1378856" y="4276229"/>
            <a:ext cx="9872903" cy="79474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357353">
              <a:defRPr sz="3218"/>
            </a:pPr>
            <a:r>
              <a:rPr dirty="0"/>
              <a:t>National Center for Global Health and Medicine</a:t>
            </a:r>
            <a:endParaRPr lang="en-US" altLang="ja-JP" dirty="0"/>
          </a:p>
          <a:p>
            <a:pPr algn="ctr" defTabSz="357353">
              <a:defRPr sz="3218"/>
            </a:pPr>
            <a:r>
              <a:rPr lang="en-US" altLang="ja-JP" dirty="0"/>
              <a:t>Disease Control and Prevention Center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71517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NCGMのAST活動_リトリートカンファレンス.004.jpeg" descr="NCGMのAST活動_リトリートカンファレンス.004.jpeg"/>
          <p:cNvPicPr>
            <a:picLocks noChangeAspect="1"/>
          </p:cNvPicPr>
          <p:nvPr/>
        </p:nvPicPr>
        <p:blipFill rotWithShape="1">
          <a:blip r:embed="rId2"/>
          <a:srcRect l="46031" t="40985" r="1"/>
          <a:stretch/>
        </p:blipFill>
        <p:spPr>
          <a:xfrm>
            <a:off x="7039428" y="2627086"/>
            <a:ext cx="4934857" cy="4047307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5CB4CB4-BE55-48CB-8D23-1EA61075F195}"/>
              </a:ext>
            </a:extLst>
          </p:cNvPr>
          <p:cNvSpPr txBox="1"/>
          <p:nvPr/>
        </p:nvSpPr>
        <p:spPr>
          <a:xfrm>
            <a:off x="3106057" y="438643"/>
            <a:ext cx="6052457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5400" dirty="0">
                <a:latin typeface="Arial Black" panose="020B0A04020102020204" pitchFamily="34" charset="0"/>
              </a:rPr>
              <a:t>Our Team</a:t>
            </a:r>
            <a:endParaRPr kumimoji="1" lang="ja-JP" altLang="en-US" sz="5400" dirty="0">
              <a:latin typeface="Arial Black" panose="020B0A04020102020204" pitchFamily="34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0AE65A1-3668-468F-A0C5-0EAF8C96CE4C}"/>
              </a:ext>
            </a:extLst>
          </p:cNvPr>
          <p:cNvSpPr txBox="1"/>
          <p:nvPr/>
        </p:nvSpPr>
        <p:spPr>
          <a:xfrm>
            <a:off x="595087" y="2098643"/>
            <a:ext cx="8011885" cy="2615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2800" dirty="0">
                <a:latin typeface="Arial Black" panose="020B0A04020102020204" pitchFamily="34" charset="0"/>
              </a:rPr>
              <a:t>・</a:t>
            </a:r>
            <a:r>
              <a:rPr lang="en-US" altLang="ja-JP" sz="2800" dirty="0">
                <a:latin typeface="Arial Black" panose="020B0A04020102020204" pitchFamily="34" charset="0"/>
              </a:rPr>
              <a:t>3 Doctor (2 ID, Pediatrician)</a:t>
            </a:r>
          </a:p>
          <a:p>
            <a:pPr>
              <a:lnSpc>
                <a:spcPct val="150000"/>
              </a:lnSpc>
            </a:pPr>
            <a:r>
              <a:rPr lang="ja-JP" altLang="en-US" sz="2800" dirty="0">
                <a:latin typeface="Arial Black" panose="020B0A04020102020204" pitchFamily="34" charset="0"/>
              </a:rPr>
              <a:t>・</a:t>
            </a:r>
            <a:r>
              <a:rPr lang="en-US" altLang="ja-JP" sz="2800" dirty="0">
                <a:latin typeface="Arial Black" panose="020B0A04020102020204" pitchFamily="34" charset="0"/>
              </a:rPr>
              <a:t>2 Microbiological technicians</a:t>
            </a:r>
          </a:p>
          <a:p>
            <a:pPr>
              <a:lnSpc>
                <a:spcPct val="150000"/>
              </a:lnSpc>
            </a:pPr>
            <a:r>
              <a:rPr kumimoji="1" lang="ja-JP" altLang="en-US" sz="2800" dirty="0">
                <a:latin typeface="Arial Black" panose="020B0A04020102020204" pitchFamily="34" charset="0"/>
              </a:rPr>
              <a:t>・</a:t>
            </a:r>
            <a:r>
              <a:rPr kumimoji="1" lang="en-US" altLang="ja-JP" sz="2800" dirty="0">
                <a:latin typeface="Arial Black" panose="020B0A04020102020204" pitchFamily="34" charset="0"/>
              </a:rPr>
              <a:t>2 Pharmacists</a:t>
            </a:r>
          </a:p>
          <a:p>
            <a:pPr>
              <a:lnSpc>
                <a:spcPct val="150000"/>
              </a:lnSpc>
            </a:pPr>
            <a:r>
              <a:rPr kumimoji="1" lang="ja-JP" altLang="en-US" sz="2800" dirty="0">
                <a:latin typeface="Arial Black" panose="020B0A04020102020204" pitchFamily="34" charset="0"/>
              </a:rPr>
              <a:t>・</a:t>
            </a:r>
            <a:r>
              <a:rPr kumimoji="1" lang="en-US" altLang="ja-JP" sz="2800" dirty="0">
                <a:latin typeface="Arial Black" panose="020B0A04020102020204" pitchFamily="34" charset="0"/>
              </a:rPr>
              <a:t>1 Nurse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1071C8A-0125-4616-A8E3-F4D601CA9B5E}"/>
              </a:ext>
            </a:extLst>
          </p:cNvPr>
          <p:cNvSpPr txBox="1"/>
          <p:nvPr/>
        </p:nvSpPr>
        <p:spPr>
          <a:xfrm>
            <a:off x="7039428" y="2627086"/>
            <a:ext cx="1872343" cy="77941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0E3573F-1C33-4133-887D-F6EEEB302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ja-JP" sz="5400" dirty="0">
                <a:latin typeface="Arial Black" panose="020B0A04020102020204" pitchFamily="34" charset="0"/>
              </a:rPr>
              <a:t>The purpose of ASP</a:t>
            </a:r>
            <a:endParaRPr kumimoji="1" lang="ja-JP" altLang="en-US" sz="5400" dirty="0">
              <a:latin typeface="Arial Black" panose="020B0A04020102020204" pitchFamily="34" charset="0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39EF370-92F4-4101-8809-268CADECD956}"/>
              </a:ext>
            </a:extLst>
          </p:cNvPr>
          <p:cNvSpPr/>
          <p:nvPr/>
        </p:nvSpPr>
        <p:spPr>
          <a:xfrm>
            <a:off x="1146629" y="2198078"/>
            <a:ext cx="10352314" cy="1318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2800" dirty="0">
                <a:latin typeface="Arial Black" panose="020B0A04020102020204" pitchFamily="34" charset="0"/>
              </a:rPr>
              <a:t>・</a:t>
            </a:r>
            <a:r>
              <a:rPr lang="en-US" altLang="ja-JP" sz="2800" b="0" i="0" dirty="0">
                <a:solidFill>
                  <a:srgbClr val="222222"/>
                </a:solidFill>
                <a:effectLst/>
                <a:latin typeface="Arial Black" panose="020B0A04020102020204" pitchFamily="34" charset="0"/>
              </a:rPr>
              <a:t>Reduce antimicrobial use without deteriorating patient prognosis</a:t>
            </a:r>
          </a:p>
        </p:txBody>
      </p:sp>
    </p:spTree>
    <p:extLst>
      <p:ext uri="{BB962C8B-B14F-4D97-AF65-F5344CB8AC3E}">
        <p14:creationId xmlns:p14="http://schemas.microsoft.com/office/powerpoint/2010/main" val="40252072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601E388-6147-4FA7-94BD-3B84E8695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724932"/>
          </a:xfrm>
        </p:spPr>
        <p:txBody>
          <a:bodyPr>
            <a:normAutofit/>
          </a:bodyPr>
          <a:lstStyle/>
          <a:p>
            <a:pPr algn="ctr"/>
            <a:r>
              <a:rPr lang="en-US" altLang="ja-JP" dirty="0">
                <a:latin typeface="Arial Black" panose="020B0A04020102020204" pitchFamily="34" charset="0"/>
              </a:rPr>
              <a:t>Why do we need to reduce the use of antibiotics?</a:t>
            </a:r>
            <a:endParaRPr kumimoji="1" lang="ja-JP" altLang="en-US" dirty="0">
              <a:latin typeface="Arial Black" panose="020B0A040201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6B3C09-F65C-4C38-B067-0B97251EC8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2235199"/>
            <a:ext cx="5834743" cy="4376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9EC8F42-CB8B-40C4-B45D-44D71DBA5588}"/>
              </a:ext>
            </a:extLst>
          </p:cNvPr>
          <p:cNvSpPr txBox="1"/>
          <p:nvPr/>
        </p:nvSpPr>
        <p:spPr>
          <a:xfrm>
            <a:off x="682171" y="2235199"/>
            <a:ext cx="518379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latin typeface="Arial Black" panose="020B0A04020102020204" pitchFamily="34" charset="0"/>
              </a:rPr>
              <a:t>Carbapenem </a:t>
            </a:r>
            <a:r>
              <a:rPr kumimoji="1" lang="ja-JP" altLang="en-US" sz="3200" dirty="0">
                <a:latin typeface="Arial Black" panose="020B0A04020102020204" pitchFamily="34" charset="0"/>
              </a:rPr>
              <a:t>↑↑</a:t>
            </a:r>
            <a:endParaRPr kumimoji="1" lang="en-US" altLang="ja-JP" sz="3200" dirty="0">
              <a:latin typeface="Arial Black" panose="020B0A04020102020204" pitchFamily="34" charset="0"/>
            </a:endParaRPr>
          </a:p>
          <a:p>
            <a:endParaRPr lang="en-US" altLang="ja-JP" sz="3200" dirty="0">
              <a:latin typeface="Arial Black" panose="020B0A04020102020204" pitchFamily="34" charset="0"/>
            </a:endParaRPr>
          </a:p>
          <a:p>
            <a:r>
              <a:rPr kumimoji="1" lang="ja-JP" altLang="en-US" sz="3200" dirty="0">
                <a:latin typeface="Arial Black" panose="020B0A04020102020204" pitchFamily="34" charset="0"/>
              </a:rPr>
              <a:t>→</a:t>
            </a:r>
            <a:r>
              <a:rPr kumimoji="1" lang="en-US" altLang="ja-JP" sz="3200" dirty="0">
                <a:latin typeface="Arial Black" panose="020B0A04020102020204" pitchFamily="34" charset="0"/>
              </a:rPr>
              <a:t>Carbapenem</a:t>
            </a:r>
            <a:r>
              <a:rPr kumimoji="1" lang="ja-JP" altLang="en-US" sz="3200" dirty="0">
                <a:latin typeface="Arial Black" panose="020B0A04020102020204" pitchFamily="34" charset="0"/>
              </a:rPr>
              <a:t> </a:t>
            </a:r>
            <a:r>
              <a:rPr kumimoji="1" lang="en-US" altLang="ja-JP" sz="3200" dirty="0">
                <a:latin typeface="Arial Black" panose="020B0A04020102020204" pitchFamily="34" charset="0"/>
              </a:rPr>
              <a:t>resistant bacteria : </a:t>
            </a:r>
            <a:r>
              <a:rPr kumimoji="1" lang="en-US" altLang="ja-JP" sz="3200" i="1" dirty="0">
                <a:latin typeface="Arial Black" panose="020B0A04020102020204" pitchFamily="34" charset="0"/>
              </a:rPr>
              <a:t>Acinetobacter</a:t>
            </a:r>
            <a:r>
              <a:rPr lang="ja-JP" altLang="en-US" sz="3200" dirty="0">
                <a:latin typeface="Arial Black" panose="020B0A04020102020204" pitchFamily="34" charset="0"/>
              </a:rPr>
              <a:t> </a:t>
            </a:r>
            <a:r>
              <a:rPr lang="en-US" altLang="ja-JP" sz="3200" dirty="0" err="1">
                <a:latin typeface="Arial Black" panose="020B0A04020102020204" pitchFamily="34" charset="0"/>
              </a:rPr>
              <a:t>sp</a:t>
            </a:r>
            <a:r>
              <a:rPr kumimoji="1" lang="ja-JP" altLang="en-US" sz="3200" dirty="0">
                <a:latin typeface="Arial Black" panose="020B0A04020102020204" pitchFamily="34" charset="0"/>
              </a:rPr>
              <a:t> </a:t>
            </a:r>
            <a:r>
              <a:rPr lang="ja-JP" altLang="en-US" sz="3200" dirty="0">
                <a:latin typeface="Arial Black" panose="020B0A04020102020204" pitchFamily="34" charset="0"/>
              </a:rPr>
              <a:t>↑↑</a:t>
            </a:r>
            <a:endParaRPr lang="en-US" altLang="ja-JP" sz="3200" dirty="0">
              <a:latin typeface="Arial Black" panose="020B0A04020102020204" pitchFamily="34" charset="0"/>
            </a:endParaRPr>
          </a:p>
          <a:p>
            <a:r>
              <a:rPr kumimoji="1" lang="en-US" altLang="ja-JP" sz="3200" i="1" dirty="0">
                <a:latin typeface="Arial Black" panose="020B0A04020102020204" pitchFamily="34" charset="0"/>
              </a:rPr>
              <a:t>Pseudomonas</a:t>
            </a:r>
            <a:r>
              <a:rPr kumimoji="1" lang="en-US" altLang="ja-JP" sz="3200" dirty="0">
                <a:latin typeface="Arial Black" panose="020B0A04020102020204" pitchFamily="34" charset="0"/>
              </a:rPr>
              <a:t> </a:t>
            </a:r>
            <a:r>
              <a:rPr kumimoji="1" lang="en-US" altLang="ja-JP" sz="3200" dirty="0" err="1">
                <a:latin typeface="Arial Black" panose="020B0A04020102020204" pitchFamily="34" charset="0"/>
              </a:rPr>
              <a:t>sp</a:t>
            </a:r>
            <a:r>
              <a:rPr kumimoji="1" lang="en-US" altLang="ja-JP" sz="3200" dirty="0">
                <a:latin typeface="Arial Black" panose="020B0A04020102020204" pitchFamily="34" charset="0"/>
              </a:rPr>
              <a:t> </a:t>
            </a:r>
            <a:r>
              <a:rPr lang="ja-JP" altLang="en-US" sz="3200" dirty="0">
                <a:latin typeface="Arial Black" panose="020B0A04020102020204" pitchFamily="34" charset="0"/>
              </a:rPr>
              <a:t>↑↑</a:t>
            </a:r>
            <a:endParaRPr lang="en-US" altLang="ja-JP" sz="3200" dirty="0">
              <a:latin typeface="Arial Black" panose="020B0A04020102020204" pitchFamily="34" charset="0"/>
            </a:endParaRPr>
          </a:p>
          <a:p>
            <a:r>
              <a:rPr kumimoji="1" lang="en-US" altLang="ja-JP" sz="3200" dirty="0">
                <a:latin typeface="Arial Black" panose="020B0A04020102020204" pitchFamily="34" charset="0"/>
              </a:rPr>
              <a:t>Enterobacteriaceae</a:t>
            </a:r>
            <a:r>
              <a:rPr lang="ja-JP" altLang="en-US" sz="3200" dirty="0">
                <a:latin typeface="Arial Black" panose="020B0A04020102020204" pitchFamily="34" charset="0"/>
              </a:rPr>
              <a:t> ↑↑</a:t>
            </a:r>
            <a:endParaRPr kumimoji="1" lang="ja-JP" altLang="en-US" sz="32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1784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731C822-7459-476A-87F3-E847F41D784D}"/>
              </a:ext>
            </a:extLst>
          </p:cNvPr>
          <p:cNvSpPr/>
          <p:nvPr/>
        </p:nvSpPr>
        <p:spPr>
          <a:xfrm>
            <a:off x="558171" y="383908"/>
            <a:ext cx="11075657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ja-JP" altLang="ja-JP" sz="4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Arial Black" panose="020B0A04020102020204" pitchFamily="34" charset="0"/>
                <a:ea typeface="inherit"/>
              </a:rPr>
              <a:t>How to reduce the use of antimicrobials</a:t>
            </a:r>
            <a:r>
              <a:rPr kumimoji="0" lang="en-US" altLang="ja-JP" sz="4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Arial Black" panose="020B0A04020102020204" pitchFamily="34" charset="0"/>
                <a:ea typeface="inherit"/>
              </a:rPr>
              <a:t> </a:t>
            </a:r>
            <a:r>
              <a:rPr kumimoji="0" lang="en-US" altLang="ja-JP" sz="4400" dirty="0">
                <a:solidFill>
                  <a:srgbClr val="222222"/>
                </a:solidFill>
                <a:latin typeface="Arial Black" panose="020B0A04020102020204" pitchFamily="34" charset="0"/>
                <a:ea typeface="inherit"/>
              </a:rPr>
              <a:t>?</a:t>
            </a:r>
            <a:r>
              <a:rPr kumimoji="0" lang="ja-JP" altLang="ja-JP" sz="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 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D512B7E-2392-4EA7-B4D6-E9F9A15085C6}"/>
              </a:ext>
            </a:extLst>
          </p:cNvPr>
          <p:cNvSpPr txBox="1"/>
          <p:nvPr/>
        </p:nvSpPr>
        <p:spPr>
          <a:xfrm>
            <a:off x="965828" y="2336799"/>
            <a:ext cx="10668000" cy="297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3200" dirty="0">
                <a:latin typeface="Arial Black" panose="020B0A04020102020204" pitchFamily="34" charset="0"/>
              </a:rPr>
              <a:t>・</a:t>
            </a:r>
            <a:r>
              <a:rPr lang="en-US" altLang="ja-JP" sz="3200" dirty="0">
                <a:latin typeface="Arial Black" panose="020B0A04020102020204" pitchFamily="34" charset="0"/>
              </a:rPr>
              <a:t>Monitoring</a:t>
            </a:r>
            <a:r>
              <a:rPr lang="ja-JP" altLang="en-US" sz="3200" dirty="0">
                <a:latin typeface="Arial Black" panose="020B0A04020102020204" pitchFamily="34" charset="0"/>
              </a:rPr>
              <a:t> </a:t>
            </a:r>
            <a:r>
              <a:rPr lang="en-US" altLang="ja-JP" sz="3200" dirty="0">
                <a:latin typeface="Arial Black" panose="020B0A04020102020204" pitchFamily="34" charset="0"/>
              </a:rPr>
              <a:t>of</a:t>
            </a:r>
            <a:r>
              <a:rPr lang="ja-JP" altLang="en-US" sz="3200" dirty="0">
                <a:latin typeface="Arial Black" panose="020B0A04020102020204" pitchFamily="34" charset="0"/>
              </a:rPr>
              <a:t> </a:t>
            </a:r>
            <a:r>
              <a:rPr lang="en-US" altLang="ja-JP" sz="3200" dirty="0">
                <a:latin typeface="Arial Black" panose="020B0A04020102020204" pitchFamily="34" charset="0"/>
              </a:rPr>
              <a:t>antimicrobial</a:t>
            </a:r>
            <a:r>
              <a:rPr lang="ja-JP" altLang="en-US" sz="3200" dirty="0">
                <a:latin typeface="Arial Black" panose="020B0A04020102020204" pitchFamily="34" charset="0"/>
              </a:rPr>
              <a:t> </a:t>
            </a:r>
            <a:r>
              <a:rPr lang="en-US" altLang="ja-JP" sz="3200" dirty="0">
                <a:latin typeface="Arial Black" panose="020B0A04020102020204" pitchFamily="34" charset="0"/>
              </a:rPr>
              <a:t>use</a:t>
            </a:r>
          </a:p>
          <a:p>
            <a:pPr>
              <a:lnSpc>
                <a:spcPct val="150000"/>
              </a:lnSpc>
            </a:pPr>
            <a:r>
              <a:rPr kumimoji="1" lang="ja-JP" altLang="en-US" sz="3200" dirty="0">
                <a:latin typeface="Arial Black" panose="020B0A04020102020204" pitchFamily="34" charset="0"/>
              </a:rPr>
              <a:t>・</a:t>
            </a:r>
            <a:r>
              <a:rPr kumimoji="1" lang="en-US" altLang="ja-JP" sz="3200" dirty="0">
                <a:latin typeface="Arial Black" panose="020B0A04020102020204" pitchFamily="34" charset="0"/>
              </a:rPr>
              <a:t>T</a:t>
            </a:r>
            <a:r>
              <a:rPr lang="en-US" altLang="ja-JP" sz="3200" dirty="0">
                <a:latin typeface="Arial Black" panose="020B0A04020102020204" pitchFamily="34" charset="0"/>
              </a:rPr>
              <a:t>reatment support of carbapenem use case</a:t>
            </a:r>
            <a:endParaRPr kumimoji="1" lang="en-US" altLang="ja-JP" sz="3200" dirty="0">
              <a:latin typeface="Arial Black" panose="020B0A04020102020204" pitchFamily="34" charset="0"/>
            </a:endParaRPr>
          </a:p>
          <a:p>
            <a:pPr>
              <a:lnSpc>
                <a:spcPct val="150000"/>
              </a:lnSpc>
            </a:pPr>
            <a:r>
              <a:rPr lang="ja-JP" altLang="en-US" sz="3200" dirty="0">
                <a:latin typeface="Arial Black" panose="020B0A04020102020204" pitchFamily="34" charset="0"/>
              </a:rPr>
              <a:t>・</a:t>
            </a:r>
            <a:r>
              <a:rPr kumimoji="0" lang="ja-JP" altLang="ja-JP" sz="3200" dirty="0">
                <a:solidFill>
                  <a:srgbClr val="222222"/>
                </a:solidFill>
                <a:latin typeface="Arial Black" panose="020B0A04020102020204" pitchFamily="34" charset="0"/>
                <a:ea typeface="inherit"/>
              </a:rPr>
              <a:t>Antibacterial drug notification system</a:t>
            </a:r>
            <a:r>
              <a:rPr kumimoji="0" lang="ja-JP" altLang="ja-JP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ja-JP" altLang="en-US" sz="3200" dirty="0">
                <a:latin typeface="Arial Black" panose="020B0A04020102020204" pitchFamily="34" charset="0"/>
              </a:rPr>
              <a:t>・</a:t>
            </a:r>
            <a:r>
              <a:rPr kumimoji="1" lang="en-US" altLang="ja-JP" sz="3200" dirty="0">
                <a:latin typeface="Arial Black" panose="020B0A04020102020204" pitchFamily="34" charset="0"/>
              </a:rPr>
              <a:t>Diagnostic</a:t>
            </a:r>
            <a:r>
              <a:rPr kumimoji="1" lang="ja-JP" altLang="en-US" sz="3200" dirty="0">
                <a:latin typeface="Arial Black" panose="020B0A04020102020204" pitchFamily="34" charset="0"/>
              </a:rPr>
              <a:t> </a:t>
            </a:r>
            <a:r>
              <a:rPr kumimoji="1" lang="en-US" altLang="ja-JP" sz="3200" dirty="0">
                <a:latin typeface="Arial Black" panose="020B0A04020102020204" pitchFamily="34" charset="0"/>
              </a:rPr>
              <a:t>stewardship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9B92D2A3-7867-42D2-B088-DCF36D273D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835DEEBA-7DC0-4DED-BB0B-0726113D5A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40229" y="106909"/>
            <a:ext cx="65" cy="27699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03416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B6A32AF-FB57-4E85-BA1D-1EC65701B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69697"/>
            <a:ext cx="10515600" cy="1325563"/>
          </a:xfrm>
        </p:spPr>
        <p:txBody>
          <a:bodyPr/>
          <a:lstStyle/>
          <a:p>
            <a:pPr algn="ctr"/>
            <a:r>
              <a:rPr lang="en-US" altLang="ja-JP" dirty="0">
                <a:latin typeface="Arial Black" panose="020B0A04020102020204" pitchFamily="34" charset="0"/>
              </a:rPr>
              <a:t>Monitoring</a:t>
            </a:r>
            <a:r>
              <a:rPr lang="ja-JP" altLang="en-US" dirty="0">
                <a:latin typeface="Arial Black" panose="020B0A04020102020204" pitchFamily="34" charset="0"/>
              </a:rPr>
              <a:t> </a:t>
            </a:r>
            <a:r>
              <a:rPr lang="en-US" altLang="ja-JP" dirty="0">
                <a:latin typeface="Arial Black" panose="020B0A04020102020204" pitchFamily="34" charset="0"/>
              </a:rPr>
              <a:t>of</a:t>
            </a:r>
            <a:r>
              <a:rPr lang="ja-JP" altLang="en-US" dirty="0">
                <a:latin typeface="Arial Black" panose="020B0A04020102020204" pitchFamily="34" charset="0"/>
              </a:rPr>
              <a:t> </a:t>
            </a:r>
            <a:r>
              <a:rPr lang="en-US" altLang="ja-JP" dirty="0">
                <a:latin typeface="Arial Black" panose="020B0A04020102020204" pitchFamily="34" charset="0"/>
              </a:rPr>
              <a:t>antimicrobial</a:t>
            </a:r>
            <a:r>
              <a:rPr lang="ja-JP" altLang="en-US" dirty="0">
                <a:latin typeface="Arial Black" panose="020B0A04020102020204" pitchFamily="34" charset="0"/>
              </a:rPr>
              <a:t> </a:t>
            </a:r>
            <a:r>
              <a:rPr lang="en-US" altLang="ja-JP" dirty="0">
                <a:latin typeface="Arial Black" panose="020B0A04020102020204" pitchFamily="34" charset="0"/>
              </a:rPr>
              <a:t>use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45801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NCGMのAST活動_リトリートカンファレンス.023.jpeg" descr="NCGMのAST活動_リトリートカンファレンス.023.jpeg"/>
          <p:cNvPicPr>
            <a:picLocks noChangeAspect="1"/>
          </p:cNvPicPr>
          <p:nvPr/>
        </p:nvPicPr>
        <p:blipFill rotWithShape="1">
          <a:blip r:embed="rId2"/>
          <a:srcRect b="34815"/>
          <a:stretch/>
        </p:blipFill>
        <p:spPr>
          <a:xfrm>
            <a:off x="0" y="742497"/>
            <a:ext cx="12142520" cy="5936343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64D1662-C3A3-4271-8F47-B2808BB9FB7C}"/>
              </a:ext>
            </a:extLst>
          </p:cNvPr>
          <p:cNvSpPr txBox="1"/>
          <p:nvPr/>
        </p:nvSpPr>
        <p:spPr>
          <a:xfrm>
            <a:off x="232229" y="6115503"/>
            <a:ext cx="3454400" cy="52251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A9E82406-F450-48FA-8629-E427367F4834}"/>
              </a:ext>
            </a:extLst>
          </p:cNvPr>
          <p:cNvSpPr/>
          <p:nvPr/>
        </p:nvSpPr>
        <p:spPr>
          <a:xfrm>
            <a:off x="2087674" y="2503746"/>
            <a:ext cx="8016651" cy="18505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ja-JP" sz="4000" dirty="0">
                <a:latin typeface="Arial Black" panose="020B0A04020102020204" pitchFamily="34" charset="0"/>
              </a:rPr>
              <a:t>Treatment support of carbapenem use case</a:t>
            </a:r>
            <a:endParaRPr lang="ja-JP" altLang="en-US" sz="4000" dirty="0"/>
          </a:p>
        </p:txBody>
      </p:sp>
    </p:spTree>
    <p:extLst>
      <p:ext uri="{BB962C8B-B14F-4D97-AF65-F5344CB8AC3E}">
        <p14:creationId xmlns:p14="http://schemas.microsoft.com/office/powerpoint/2010/main" val="11331857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3386B8C-2C79-496C-ABE7-20220874B5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56117" y="1730734"/>
            <a:ext cx="9030419" cy="4351338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ja-JP" altLang="en-US" dirty="0">
                <a:latin typeface="Arial Black" panose="020B0A04020102020204" pitchFamily="34" charset="0"/>
              </a:rPr>
              <a:t>・</a:t>
            </a:r>
            <a:r>
              <a:rPr lang="en-US" altLang="ja-JP" dirty="0">
                <a:latin typeface="Arial Black" panose="020B0A04020102020204" pitchFamily="34" charset="0"/>
              </a:rPr>
              <a:t>Intervention in cases who carbapenem is   prescribed for more than 3 days.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ja-JP" altLang="en-US" dirty="0">
                <a:latin typeface="Arial Black" panose="020B0A04020102020204" pitchFamily="34" charset="0"/>
              </a:rPr>
              <a:t>・</a:t>
            </a:r>
            <a:r>
              <a:rPr kumimoji="0" lang="ja-JP" altLang="ja-JP" dirty="0">
                <a:latin typeface="Arial Black" panose="020B0A04020102020204" pitchFamily="34" charset="0"/>
                <a:ea typeface="inherit"/>
              </a:rPr>
              <a:t>Recommend </a:t>
            </a:r>
            <a:r>
              <a:rPr kumimoji="0" lang="en-US" altLang="ja-JP" dirty="0">
                <a:latin typeface="Arial Black" panose="020B0A04020102020204" pitchFamily="34" charset="0"/>
                <a:ea typeface="inherit"/>
              </a:rPr>
              <a:t>de-</a:t>
            </a:r>
            <a:r>
              <a:rPr kumimoji="0" lang="ja-JP" altLang="ja-JP" dirty="0">
                <a:latin typeface="Arial Black" panose="020B0A04020102020204" pitchFamily="34" charset="0"/>
                <a:ea typeface="inherit"/>
              </a:rPr>
              <a:t>escalation if possible</a:t>
            </a:r>
            <a:r>
              <a:rPr kumimoji="0" lang="ja-JP" altLang="ja-JP" dirty="0">
                <a:latin typeface="Arial Black" panose="020B0A04020102020204" pitchFamily="34" charset="0"/>
              </a:rPr>
              <a:t> </a:t>
            </a:r>
            <a:r>
              <a:rPr kumimoji="0" lang="en-US" altLang="ja-JP" dirty="0">
                <a:latin typeface="Arial Black" panose="020B0A04020102020204" pitchFamily="34" charset="0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kumimoji="0" lang="ja-JP" altLang="en-US" dirty="0">
                <a:latin typeface="Arial Black" panose="020B0A04020102020204" pitchFamily="34" charset="0"/>
              </a:rPr>
              <a:t>・</a:t>
            </a:r>
            <a:r>
              <a:rPr lang="en-US" altLang="ja-JP" dirty="0">
                <a:latin typeface="Arial Black" panose="020B0A04020102020204" pitchFamily="34" charset="0"/>
              </a:rPr>
              <a:t>The infection consultation team regularly makes recommendations for continued carbapenem case.</a:t>
            </a:r>
            <a:endParaRPr kumimoji="0" lang="ja-JP" altLang="ja-JP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US" altLang="ja-JP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137FEA91-C292-4F81-9169-01D50ECEE6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6A8EB65A-45DF-4D00-9D41-039773304089}"/>
              </a:ext>
            </a:extLst>
          </p:cNvPr>
          <p:cNvSpPr/>
          <p:nvPr/>
        </p:nvSpPr>
        <p:spPr>
          <a:xfrm>
            <a:off x="3024421" y="461989"/>
            <a:ext cx="614315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4400" dirty="0">
                <a:latin typeface="Arial Black" panose="020B0A04020102020204" pitchFamily="34" charset="0"/>
              </a:rPr>
              <a:t>Treatment support </a:t>
            </a:r>
            <a:endParaRPr lang="ja-JP" altLang="en-US" sz="4400" dirty="0"/>
          </a:p>
        </p:txBody>
      </p:sp>
    </p:spTree>
    <p:extLst>
      <p:ext uri="{BB962C8B-B14F-4D97-AF65-F5344CB8AC3E}">
        <p14:creationId xmlns:p14="http://schemas.microsoft.com/office/powerpoint/2010/main" val="2161891374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FB94713-2469-4767-920E-7713E989F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60E10BF9-C207-4C1E-8D6A-FD02FEA2C1FB}"/>
              </a:ext>
            </a:extLst>
          </p:cNvPr>
          <p:cNvSpPr/>
          <p:nvPr/>
        </p:nvSpPr>
        <p:spPr>
          <a:xfrm>
            <a:off x="2693850" y="2509005"/>
            <a:ext cx="6804299" cy="919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ja-JP" sz="4000" dirty="0">
                <a:latin typeface="Arial Black" panose="020B0A04020102020204" pitchFamily="34" charset="0"/>
              </a:rPr>
              <a:t>Diagnostic</a:t>
            </a:r>
            <a:r>
              <a:rPr lang="ja-JP" altLang="en-US" sz="4000" dirty="0">
                <a:latin typeface="Arial Black" panose="020B0A04020102020204" pitchFamily="34" charset="0"/>
              </a:rPr>
              <a:t> </a:t>
            </a:r>
            <a:r>
              <a:rPr lang="en-US" altLang="ja-JP" sz="4000" dirty="0">
                <a:latin typeface="Arial Black" panose="020B0A04020102020204" pitchFamily="34" charset="0"/>
              </a:rPr>
              <a:t>stewardship</a:t>
            </a:r>
          </a:p>
        </p:txBody>
      </p:sp>
    </p:spTree>
    <p:extLst>
      <p:ext uri="{BB962C8B-B14F-4D97-AF65-F5344CB8AC3E}">
        <p14:creationId xmlns:p14="http://schemas.microsoft.com/office/powerpoint/2010/main" val="1019609225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NCGMのAST活動_リトリートカンファレンス.030.jpeg" descr="NCGMのAST活動_リトリートカンファレンス.030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160</Words>
  <Application>Microsoft Office PowerPoint</Application>
  <PresentationFormat>ワイド画面</PresentationFormat>
  <Paragraphs>30</Paragraphs>
  <Slides>11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11</vt:i4>
      </vt:variant>
    </vt:vector>
  </HeadingPairs>
  <TitlesOfParts>
    <vt:vector size="16" baseType="lpstr">
      <vt:lpstr>游ゴシック</vt:lpstr>
      <vt:lpstr>游ゴシック Light</vt:lpstr>
      <vt:lpstr>Arial</vt:lpstr>
      <vt:lpstr>Arial Black</vt:lpstr>
      <vt:lpstr>Office テーマ</vt:lpstr>
      <vt:lpstr>PowerPoint プレゼンテーション</vt:lpstr>
      <vt:lpstr>PowerPoint プレゼンテーション</vt:lpstr>
      <vt:lpstr>The purpose of ASP</vt:lpstr>
      <vt:lpstr>Why do we need to reduce the use of antibiotics?</vt:lpstr>
      <vt:lpstr>PowerPoint プレゼンテーション</vt:lpstr>
      <vt:lpstr>Monitoring of antimicrobial use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斉藤 翔</dc:creator>
  <cp:lastModifiedBy>石金正裕</cp:lastModifiedBy>
  <cp:revision>18</cp:revision>
  <dcterms:created xsi:type="dcterms:W3CDTF">2019-07-06T05:52:18Z</dcterms:created>
  <dcterms:modified xsi:type="dcterms:W3CDTF">2019-12-26T00:23:00Z</dcterms:modified>
</cp:coreProperties>
</file>