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470" r:id="rId2"/>
    <p:sldId id="430" r:id="rId3"/>
    <p:sldId id="431" r:id="rId4"/>
    <p:sldId id="432" r:id="rId5"/>
    <p:sldId id="433" r:id="rId6"/>
    <p:sldId id="437" r:id="rId7"/>
    <p:sldId id="438" r:id="rId8"/>
    <p:sldId id="439" r:id="rId9"/>
    <p:sldId id="440" r:id="rId10"/>
    <p:sldId id="441" r:id="rId11"/>
    <p:sldId id="442" r:id="rId12"/>
    <p:sldId id="443" r:id="rId13"/>
    <p:sldId id="444" r:id="rId14"/>
    <p:sldId id="445" r:id="rId15"/>
    <p:sldId id="446" r:id="rId16"/>
    <p:sldId id="447" r:id="rId17"/>
    <p:sldId id="448" r:id="rId18"/>
    <p:sldId id="449" r:id="rId19"/>
    <p:sldId id="450" r:id="rId20"/>
    <p:sldId id="451" r:id="rId21"/>
    <p:sldId id="452" r:id="rId22"/>
    <p:sldId id="453" r:id="rId23"/>
    <p:sldId id="454" r:id="rId24"/>
    <p:sldId id="455" r:id="rId25"/>
    <p:sldId id="456" r:id="rId26"/>
    <p:sldId id="457" r:id="rId27"/>
    <p:sldId id="461" r:id="rId28"/>
    <p:sldId id="462" r:id="rId29"/>
    <p:sldId id="463" r:id="rId30"/>
    <p:sldId id="464" r:id="rId31"/>
    <p:sldId id="465" r:id="rId32"/>
    <p:sldId id="466" r:id="rId33"/>
    <p:sldId id="468" r:id="rId34"/>
    <p:sldId id="469" r:id="rId3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mn-lt"/>
        <a:ea typeface="+mn-ea"/>
        <a:cs typeface="+mn-cs"/>
        <a:sym typeface="Palatino"/>
      </a:defRPr>
    </a:lvl1pPr>
    <a:lvl2pPr marL="0" marR="0" indent="34290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mn-lt"/>
        <a:ea typeface="+mn-ea"/>
        <a:cs typeface="+mn-cs"/>
        <a:sym typeface="Palatino"/>
      </a:defRPr>
    </a:lvl2pPr>
    <a:lvl3pPr marL="0" marR="0" indent="68580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mn-lt"/>
        <a:ea typeface="+mn-ea"/>
        <a:cs typeface="+mn-cs"/>
        <a:sym typeface="Palatino"/>
      </a:defRPr>
    </a:lvl3pPr>
    <a:lvl4pPr marL="0" marR="0" indent="102870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mn-lt"/>
        <a:ea typeface="+mn-ea"/>
        <a:cs typeface="+mn-cs"/>
        <a:sym typeface="Palatino"/>
      </a:defRPr>
    </a:lvl4pPr>
    <a:lvl5pPr marL="0" marR="0" indent="137160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mn-lt"/>
        <a:ea typeface="+mn-ea"/>
        <a:cs typeface="+mn-cs"/>
        <a:sym typeface="Palatino"/>
      </a:defRPr>
    </a:lvl5pPr>
    <a:lvl6pPr marL="0" marR="0" indent="171450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mn-lt"/>
        <a:ea typeface="+mn-ea"/>
        <a:cs typeface="+mn-cs"/>
        <a:sym typeface="Palatino"/>
      </a:defRPr>
    </a:lvl6pPr>
    <a:lvl7pPr marL="0" marR="0" indent="205740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mn-lt"/>
        <a:ea typeface="+mn-ea"/>
        <a:cs typeface="+mn-cs"/>
        <a:sym typeface="Palatino"/>
      </a:defRPr>
    </a:lvl7pPr>
    <a:lvl8pPr marL="0" marR="0" indent="240030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mn-lt"/>
        <a:ea typeface="+mn-ea"/>
        <a:cs typeface="+mn-cs"/>
        <a:sym typeface="Palatino"/>
      </a:defRPr>
    </a:lvl8pPr>
    <a:lvl9pPr marL="0" marR="0" indent="274320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mn-lt"/>
        <a:ea typeface="+mn-ea"/>
        <a:cs typeface="+mn-cs"/>
        <a:sym typeface="Palatino"/>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FDDD9"/>
    <a:srgbClr val="CFC7B8"/>
    <a:srgbClr val="91959B"/>
    <a:srgbClr val="D2D8D9"/>
    <a:srgbClr val="C8C9C4"/>
    <a:srgbClr val="CCCFC9"/>
    <a:srgbClr val="CDBDAA"/>
    <a:srgbClr val="285AA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Ref idx="minor">
          <a:srgbClr val="314864"/>
        </a:fontRef>
        <a:srgbClr val="314864"/>
      </a:tcTxStyle>
      <a:tcStyle>
        <a:tcBdr>
          <a:left>
            <a:ln w="12700" cap="flat">
              <a:solidFill>
                <a:srgbClr val="7695B6"/>
              </a:solidFill>
              <a:prstDash val="solid"/>
              <a:miter lim="400000"/>
            </a:ln>
          </a:left>
          <a:right>
            <a:ln w="12700" cap="flat">
              <a:solidFill>
                <a:srgbClr val="7695B6"/>
              </a:solidFill>
              <a:prstDash val="solid"/>
              <a:miter lim="400000"/>
            </a:ln>
          </a:right>
          <a:top>
            <a:ln w="127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6F4EF"/>
        </a:fontRef>
        <a:srgbClr val="F6F4EF"/>
      </a:tcTxStyle>
      <a:tcStyle>
        <a:tcBdr>
          <a:left>
            <a:ln w="12700" cap="flat">
              <a:noFill/>
              <a:miter lim="400000"/>
            </a:ln>
          </a:left>
          <a:right>
            <a:ln w="12700" cap="flat">
              <a:solidFill>
                <a:srgbClr val="7695B6"/>
              </a:solidFill>
              <a:prstDash val="solid"/>
              <a:miter lim="400000"/>
            </a:ln>
          </a:right>
          <a:top>
            <a:ln w="127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solidFill>
            <a:srgbClr val="9ABDE9"/>
          </a:solidFill>
        </a:fill>
      </a:tcStyle>
    </a:firstCol>
    <a:lastRow>
      <a:tcTxStyle b="off" i="off">
        <a:fontRef idx="minor">
          <a:srgbClr val="F6F4EF"/>
        </a:fontRef>
        <a:srgbClr val="F6F4EF"/>
      </a:tcTxStyle>
      <a:tcStyle>
        <a:tcBdr>
          <a:left>
            <a:ln w="12700" cap="flat">
              <a:solidFill>
                <a:srgbClr val="7695B6"/>
              </a:solidFill>
              <a:prstDash val="solid"/>
              <a:miter lim="400000"/>
            </a:ln>
          </a:left>
          <a:right>
            <a:ln w="12700" cap="flat">
              <a:solidFill>
                <a:srgbClr val="7695B6"/>
              </a:solidFill>
              <a:prstDash val="solid"/>
              <a:miter lim="400000"/>
            </a:ln>
          </a:right>
          <a:top>
            <a:ln w="12700" cap="flat">
              <a:solidFill>
                <a:srgbClr val="7695B6"/>
              </a:solidFill>
              <a:prstDash val="solid"/>
              <a:miter lim="400000"/>
            </a:ln>
          </a:top>
          <a:bottom>
            <a:ln w="12700" cap="flat">
              <a:noFill/>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solidFill>
            <a:srgbClr val="7996B9"/>
          </a:solidFill>
        </a:fill>
      </a:tcStyle>
    </a:lastRow>
    <a:firstRow>
      <a:tcTxStyle b="off" i="off">
        <a:fontRef idx="minor">
          <a:srgbClr val="F6F4EF"/>
        </a:fontRef>
        <a:srgbClr val="F6F4EF"/>
      </a:tcTxStyle>
      <a:tcStyle>
        <a:tcBdr>
          <a:left>
            <a:ln w="12700" cap="flat">
              <a:solidFill>
                <a:srgbClr val="7695B6"/>
              </a:solidFill>
              <a:prstDash val="solid"/>
              <a:miter lim="400000"/>
            </a:ln>
          </a:left>
          <a:right>
            <a:ln w="12700" cap="flat">
              <a:solidFill>
                <a:srgbClr val="7695B6"/>
              </a:solidFill>
              <a:prstDash val="solid"/>
              <a:miter lim="400000"/>
            </a:ln>
          </a:right>
          <a:top>
            <a:ln w="12700" cap="flat">
              <a:noFill/>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solidFill>
            <a:srgbClr val="7996B9"/>
          </a:solidFill>
        </a:fill>
      </a:tcStyle>
    </a:firstRow>
  </a:tblStyle>
  <a:tblStyle styleId="{C7B018BB-80A7-4F77-B60F-C8B233D01FF8}" styleName="">
    <a:tblBg/>
    <a:wholeTbl>
      <a:tcTxStyle>
        <a:font>
          <a:latin typeface="ヒラギノ角ゴ ProN W3"/>
          <a:ea typeface="ヒラギノ角ゴ ProN W3"/>
          <a:cs typeface="ヒラギノ角ゴ ProN W3"/>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ヒラギノ角ゴ ProN W6"/>
          <a:ea typeface="ヒラギノ角ゴ ProN W6"/>
          <a:cs typeface="ヒラギノ角ゴ ProN W6"/>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ヒラギノ角ゴ ProN W3"/>
          <a:ea typeface="ヒラギノ角ゴ ProN W3"/>
          <a:cs typeface="ヒラギノ角ゴ ProN W3"/>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ヒラギノ角ゴ ProN W6"/>
          <a:ea typeface="ヒラギノ角ゴ ProN W6"/>
          <a:cs typeface="ヒラギノ角ゴ ProN W6"/>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ヒラギノ角ゴ ProN W3"/>
          <a:ea typeface="ヒラギノ角ゴ ProN W3"/>
          <a:cs typeface="ヒラギノ角ゴ ProN W3"/>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ヒラギノ角ゴ ProN W6"/>
          <a:ea typeface="ヒラギノ角ゴ ProN W6"/>
          <a:cs typeface="ヒラギノ角ゴ ProN W6"/>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ヒラギノ角ゴ ProN W6"/>
          <a:ea typeface="ヒラギノ角ゴ ProN W6"/>
          <a:cs typeface="ヒラギノ角ゴ ProN W6"/>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ヒラギノ角ゴ ProN W6"/>
          <a:ea typeface="ヒラギノ角ゴ ProN W6"/>
          <a:cs typeface="ヒラギノ角ゴ ProN W6"/>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ヒラギノ角ゴ ProN W3"/>
          <a:ea typeface="ヒラギノ角ゴ ProN W3"/>
          <a:cs typeface="ヒラギノ角ゴ ProN W3"/>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ヒラギノ角ゴ ProN W6"/>
          <a:ea typeface="ヒラギノ角ゴ ProN W6"/>
          <a:cs typeface="ヒラギノ角ゴ ProN W6"/>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ヒラギノ角ゴ ProN W6"/>
          <a:ea typeface="ヒラギノ角ゴ ProN W6"/>
          <a:cs typeface="ヒラギノ角ゴ ProN W6"/>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ヒラギノ角ゴ ProN W6"/>
          <a:ea typeface="ヒラギノ角ゴ ProN W6"/>
          <a:cs typeface="ヒラギノ角ゴ ProN W6"/>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ヒラギノ角ゴ ProN W3"/>
          <a:ea typeface="ヒラギノ角ゴ ProN W3"/>
          <a:cs typeface="ヒラギノ角ゴ ProN W3"/>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ヒラギノ角ゴ ProN W3"/>
          <a:ea typeface="ヒラギノ角ゴ ProN W3"/>
          <a:cs typeface="ヒラギノ角ゴ ProN W3"/>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ヒラギノ角ゴ ProN W6"/>
          <a:ea typeface="ヒラギノ角ゴ ProN W6"/>
          <a:cs typeface="ヒラギノ角ゴ ProN W6"/>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ヒラギノ角ゴ ProN W6"/>
          <a:ea typeface="ヒラギノ角ゴ ProN W6"/>
          <a:cs typeface="ヒラギノ角ゴ ProN W6"/>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ヒラギノ角ゴ ProN W6"/>
          <a:ea typeface="ヒラギノ角ゴ ProN W6"/>
          <a:cs typeface="ヒラギノ角ゴ ProN W6"/>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ヒラギノ角ゴ ProN W3"/>
          <a:ea typeface="ヒラギノ角ゴ ProN W3"/>
          <a:cs typeface="ヒラギノ角ゴ ProN W3"/>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ヒラギノ角ゴ ProN W6"/>
          <a:ea typeface="ヒラギノ角ゴ ProN W6"/>
          <a:cs typeface="ヒラギノ角ゴ ProN W6"/>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ヒラギノ角ゴ ProN W3"/>
          <a:ea typeface="ヒラギノ角ゴ ProN W3"/>
          <a:cs typeface="ヒラギノ角ゴ ProN W3"/>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ヒラギノ角ゴ ProN W6"/>
          <a:ea typeface="ヒラギノ角ゴ ProN W6"/>
          <a:cs typeface="ヒラギノ角ゴ ProN W6"/>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54" autoAdjust="0"/>
    <p:restoredTop sz="94631"/>
  </p:normalViewPr>
  <p:slideViewPr>
    <p:cSldViewPr snapToGrid="0" snapToObjects="1">
      <p:cViewPr varScale="1">
        <p:scale>
          <a:sx n="76" d="100"/>
          <a:sy n="76" d="100"/>
        </p:scale>
        <p:origin x="201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image" Target="../media/image19.png"/></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ja-JP"/>
  <c:roundedCorners val="0"/>
  <c:style val="2"/>
  <c:chart>
    <c:autoTitleDeleted val="1"/>
    <c:plotArea>
      <c:layout>
        <c:manualLayout>
          <c:layoutTarget val="inner"/>
          <c:xMode val="edge"/>
          <c:yMode val="edge"/>
          <c:x val="6.2394999999999999E-2"/>
          <c:y val="4.6223100000000003E-2"/>
          <c:w val="0.93060500000000002"/>
          <c:h val="0.87863100000000005"/>
        </c:manualLayout>
      </c:layout>
      <c:barChart>
        <c:barDir val="col"/>
        <c:grouping val="stacked"/>
        <c:varyColors val="0"/>
        <c:ser>
          <c:idx val="0"/>
          <c:order val="0"/>
          <c:tx>
            <c:strRef>
              <c:f>Sheet1!$A$2</c:f>
              <c:strCache>
                <c:ptCount val="1"/>
              </c:strCache>
            </c:strRef>
          </c:tx>
          <c:spPr>
            <a:blipFill rotWithShape="1">
              <a:blip xmlns:r="http://schemas.openxmlformats.org/officeDocument/2006/relationships" r:embed="rId1"/>
              <a:srcRect/>
              <a:tile tx="0" ty="0" sx="100000" sy="100000" flip="none" algn="tl"/>
            </a:blipFill>
            <a:ln w="25400" cap="flat">
              <a:noFill/>
              <a:miter lim="400000"/>
            </a:ln>
            <a:effectLst/>
          </c:spPr>
          <c:invertIfNegative val="0"/>
          <c:cat>
            <c:strRef>
              <c:f>Sheet1!$B$1:$AY$1</c:f>
              <c:strCache>
                <c:ptCount val="50"/>
                <c:pt idx="0">
                  <c:v>July, 2014</c:v>
                </c:pt>
                <c:pt idx="1">
                  <c:v>August, 2014</c:v>
                </c:pt>
                <c:pt idx="2">
                  <c:v>September, 2014</c:v>
                </c:pt>
                <c:pt idx="3">
                  <c:v>October, 2014</c:v>
                </c:pt>
                <c:pt idx="4">
                  <c:v>November, 2014</c:v>
                </c:pt>
                <c:pt idx="5">
                  <c:v>December, 2015</c:v>
                </c:pt>
                <c:pt idx="6">
                  <c:v>January, 2015</c:v>
                </c:pt>
                <c:pt idx="7">
                  <c:v>February, 2015</c:v>
                </c:pt>
                <c:pt idx="8">
                  <c:v>March, 2015</c:v>
                </c:pt>
                <c:pt idx="9">
                  <c:v>April, 2015</c:v>
                </c:pt>
                <c:pt idx="10">
                  <c:v>May, 2015</c:v>
                </c:pt>
                <c:pt idx="11">
                  <c:v>June, 2015</c:v>
                </c:pt>
                <c:pt idx="12">
                  <c:v>July, 2015</c:v>
                </c:pt>
                <c:pt idx="13">
                  <c:v>August, 2015</c:v>
                </c:pt>
                <c:pt idx="14">
                  <c:v>September, 2015</c:v>
                </c:pt>
                <c:pt idx="15">
                  <c:v>October, 2015</c:v>
                </c:pt>
                <c:pt idx="16">
                  <c:v>November, 2015</c:v>
                </c:pt>
                <c:pt idx="17">
                  <c:v>December, 2015</c:v>
                </c:pt>
                <c:pt idx="18">
                  <c:v>January, 2016</c:v>
                </c:pt>
                <c:pt idx="19">
                  <c:v>February, 2016</c:v>
                </c:pt>
                <c:pt idx="20">
                  <c:v>March, 2016</c:v>
                </c:pt>
                <c:pt idx="21">
                  <c:v>April, 2016</c:v>
                </c:pt>
                <c:pt idx="22">
                  <c:v>May, 2016</c:v>
                </c:pt>
                <c:pt idx="23">
                  <c:v>June, 2016</c:v>
                </c:pt>
                <c:pt idx="24">
                  <c:v>July, 2016</c:v>
                </c:pt>
                <c:pt idx="25">
                  <c:v>August, 2016</c:v>
                </c:pt>
                <c:pt idx="26">
                  <c:v>September, 2016</c:v>
                </c:pt>
                <c:pt idx="27">
                  <c:v>October, 2016</c:v>
                </c:pt>
                <c:pt idx="28">
                  <c:v>November, 2016</c:v>
                </c:pt>
                <c:pt idx="29">
                  <c:v>December, 2016</c:v>
                </c:pt>
                <c:pt idx="30">
                  <c:v>January, 2017</c:v>
                </c:pt>
                <c:pt idx="31">
                  <c:v>February, 2017</c:v>
                </c:pt>
                <c:pt idx="32">
                  <c:v>March, 2017</c:v>
                </c:pt>
                <c:pt idx="33">
                  <c:v>April, 2017</c:v>
                </c:pt>
                <c:pt idx="34">
                  <c:v>May, 2017</c:v>
                </c:pt>
                <c:pt idx="35">
                  <c:v>June, 2017</c:v>
                </c:pt>
                <c:pt idx="36">
                  <c:v>July, 2017</c:v>
                </c:pt>
                <c:pt idx="37">
                  <c:v>August, 2017</c:v>
                </c:pt>
                <c:pt idx="38">
                  <c:v>September, 2017</c:v>
                </c:pt>
                <c:pt idx="39">
                  <c:v>October, 2017</c:v>
                </c:pt>
                <c:pt idx="40">
                  <c:v>November, 2017</c:v>
                </c:pt>
                <c:pt idx="41">
                  <c:v>December, 2017</c:v>
                </c:pt>
                <c:pt idx="42">
                  <c:v>January, 2018</c:v>
                </c:pt>
                <c:pt idx="43">
                  <c:v>February, 2018</c:v>
                </c:pt>
                <c:pt idx="44">
                  <c:v>March, 2018</c:v>
                </c:pt>
                <c:pt idx="45">
                  <c:v>April, 2018</c:v>
                </c:pt>
                <c:pt idx="46">
                  <c:v>May, 2018</c:v>
                </c:pt>
                <c:pt idx="47">
                  <c:v>June, 2018</c:v>
                </c:pt>
                <c:pt idx="48">
                  <c:v>July, 2018</c:v>
                </c:pt>
                <c:pt idx="49">
                  <c:v>August, 2018</c:v>
                </c:pt>
              </c:strCache>
            </c:strRef>
          </c:cat>
          <c:val>
            <c:numRef>
              <c:f>Sheet1!$B$2:$AY$2</c:f>
              <c:numCache>
                <c:formatCode>General</c:formatCode>
                <c:ptCount val="50"/>
                <c:pt idx="0">
                  <c:v>5</c:v>
                </c:pt>
                <c:pt idx="1">
                  <c:v>4</c:v>
                </c:pt>
                <c:pt idx="2">
                  <c:v>4</c:v>
                </c:pt>
                <c:pt idx="3">
                  <c:v>0</c:v>
                </c:pt>
                <c:pt idx="4">
                  <c:v>0</c:v>
                </c:pt>
                <c:pt idx="5">
                  <c:v>4</c:v>
                </c:pt>
                <c:pt idx="6">
                  <c:v>2</c:v>
                </c:pt>
                <c:pt idx="7">
                  <c:v>3</c:v>
                </c:pt>
                <c:pt idx="8">
                  <c:v>2</c:v>
                </c:pt>
                <c:pt idx="9">
                  <c:v>2</c:v>
                </c:pt>
                <c:pt idx="10">
                  <c:v>2</c:v>
                </c:pt>
                <c:pt idx="11">
                  <c:v>1</c:v>
                </c:pt>
                <c:pt idx="12">
                  <c:v>3</c:v>
                </c:pt>
                <c:pt idx="13">
                  <c:v>1</c:v>
                </c:pt>
                <c:pt idx="14">
                  <c:v>0</c:v>
                </c:pt>
                <c:pt idx="15">
                  <c:v>2</c:v>
                </c:pt>
                <c:pt idx="16">
                  <c:v>1</c:v>
                </c:pt>
                <c:pt idx="17">
                  <c:v>0</c:v>
                </c:pt>
                <c:pt idx="18">
                  <c:v>3</c:v>
                </c:pt>
                <c:pt idx="19">
                  <c:v>2</c:v>
                </c:pt>
                <c:pt idx="20">
                  <c:v>2</c:v>
                </c:pt>
                <c:pt idx="21">
                  <c:v>4</c:v>
                </c:pt>
                <c:pt idx="22">
                  <c:v>3</c:v>
                </c:pt>
                <c:pt idx="23">
                  <c:v>0</c:v>
                </c:pt>
                <c:pt idx="24">
                  <c:v>3</c:v>
                </c:pt>
                <c:pt idx="25">
                  <c:v>1</c:v>
                </c:pt>
                <c:pt idx="26">
                  <c:v>3</c:v>
                </c:pt>
                <c:pt idx="27">
                  <c:v>3</c:v>
                </c:pt>
                <c:pt idx="28">
                  <c:v>3</c:v>
                </c:pt>
                <c:pt idx="29">
                  <c:v>1</c:v>
                </c:pt>
                <c:pt idx="30">
                  <c:v>1</c:v>
                </c:pt>
                <c:pt idx="31">
                  <c:v>0</c:v>
                </c:pt>
                <c:pt idx="32">
                  <c:v>1</c:v>
                </c:pt>
                <c:pt idx="33">
                  <c:v>1</c:v>
                </c:pt>
                <c:pt idx="34">
                  <c:v>0</c:v>
                </c:pt>
                <c:pt idx="35">
                  <c:v>0</c:v>
                </c:pt>
                <c:pt idx="36">
                  <c:v>3</c:v>
                </c:pt>
                <c:pt idx="37">
                  <c:v>3</c:v>
                </c:pt>
                <c:pt idx="38">
                  <c:v>1</c:v>
                </c:pt>
                <c:pt idx="39">
                  <c:v>1</c:v>
                </c:pt>
                <c:pt idx="40">
                  <c:v>0</c:v>
                </c:pt>
                <c:pt idx="41">
                  <c:v>0</c:v>
                </c:pt>
                <c:pt idx="42">
                  <c:v>0</c:v>
                </c:pt>
                <c:pt idx="43">
                  <c:v>0</c:v>
                </c:pt>
                <c:pt idx="44">
                  <c:v>0</c:v>
                </c:pt>
                <c:pt idx="45">
                  <c:v>0</c:v>
                </c:pt>
                <c:pt idx="46">
                  <c:v>0</c:v>
                </c:pt>
                <c:pt idx="47">
                  <c:v>0</c:v>
                </c:pt>
                <c:pt idx="48">
                  <c:v>0</c:v>
                </c:pt>
                <c:pt idx="49">
                  <c:v>1</c:v>
                </c:pt>
              </c:numCache>
            </c:numRef>
          </c:val>
          <c:extLst>
            <c:ext xmlns:c16="http://schemas.microsoft.com/office/drawing/2014/chart" uri="{C3380CC4-5D6E-409C-BE32-E72D297353CC}">
              <c16:uniqueId val="{00000000-D8F5-3A41-B3E4-B28BC1837AFB}"/>
            </c:ext>
          </c:extLst>
        </c:ser>
        <c:dLbls>
          <c:showLegendKey val="0"/>
          <c:showVal val="0"/>
          <c:showCatName val="0"/>
          <c:showSerName val="0"/>
          <c:showPercent val="0"/>
          <c:showBubbleSize val="0"/>
        </c:dLbls>
        <c:gapWidth val="40"/>
        <c:overlap val="100"/>
        <c:axId val="-307874512"/>
        <c:axId val="-307879952"/>
      </c:barChart>
      <c:catAx>
        <c:axId val="-307874512"/>
        <c:scaling>
          <c:orientation val="minMax"/>
        </c:scaling>
        <c:delete val="0"/>
        <c:axPos val="b"/>
        <c:numFmt formatCode="General" sourceLinked="0"/>
        <c:majorTickMark val="none"/>
        <c:minorTickMark val="none"/>
        <c:tickLblPos val="low"/>
        <c:spPr>
          <a:ln w="12700" cap="flat">
            <a:solidFill>
              <a:srgbClr val="B8B8B8"/>
            </a:solidFill>
            <a:prstDash val="solid"/>
            <a:miter lim="400000"/>
          </a:ln>
        </c:spPr>
        <c:txPr>
          <a:bodyPr rot="0"/>
          <a:lstStyle/>
          <a:p>
            <a:pPr>
              <a:defRPr sz="1500" b="0" i="0" u="none" strike="noStrike">
                <a:solidFill>
                  <a:srgbClr val="314864"/>
                </a:solidFill>
                <a:latin typeface="Palatino"/>
              </a:defRPr>
            </a:pPr>
            <a:endParaRPr lang="ja-JP"/>
          </a:p>
        </c:txPr>
        <c:crossAx val="-307879952"/>
        <c:crosses val="autoZero"/>
        <c:auto val="1"/>
        <c:lblAlgn val="ctr"/>
        <c:lblOffset val="100"/>
        <c:tickLblSkip val="6"/>
        <c:noMultiLvlLbl val="1"/>
      </c:catAx>
      <c:valAx>
        <c:axId val="-307879952"/>
        <c:scaling>
          <c:orientation val="minMax"/>
        </c:scaling>
        <c:delete val="0"/>
        <c:axPos val="l"/>
        <c:majorGridlines>
          <c:spPr>
            <a:ln w="12700" cap="flat">
              <a:solidFill>
                <a:srgbClr val="B8B8B8"/>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sz="2400" b="0" i="0" u="none" strike="noStrike">
                <a:solidFill>
                  <a:srgbClr val="314864"/>
                </a:solidFill>
                <a:latin typeface="Palatino"/>
              </a:defRPr>
            </a:pPr>
            <a:endParaRPr lang="ja-JP"/>
          </a:p>
        </c:txPr>
        <c:crossAx val="-307874512"/>
        <c:crosses val="autoZero"/>
        <c:crossBetween val="between"/>
        <c:majorUnit val="1.25"/>
        <c:minorUnit val="0.625"/>
      </c:valAx>
      <c:spPr>
        <a:noFill/>
        <a:ln w="12700" cap="flat">
          <a:noFill/>
          <a:miter lim="400000"/>
        </a:ln>
        <a:effectLst/>
      </c:spPr>
    </c:plotArea>
    <c:plotVisOnly val="1"/>
    <c:dispBlanksAs val="gap"/>
    <c:showDLblsOverMax val="1"/>
  </c:chart>
  <c:spPr>
    <a:noFill/>
    <a:ln>
      <a:noFill/>
    </a:ln>
    <a:effectLst/>
  </c:sp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1" name="Shape 271"/>
          <p:cNvSpPr>
            <a:spLocks noGrp="1" noRot="1" noChangeAspect="1"/>
          </p:cNvSpPr>
          <p:nvPr>
            <p:ph type="sldImg"/>
          </p:nvPr>
        </p:nvSpPr>
        <p:spPr>
          <a:xfrm>
            <a:off x="1143000" y="685800"/>
            <a:ext cx="4572000" cy="3429000"/>
          </a:xfrm>
          <a:prstGeom prst="rect">
            <a:avLst/>
          </a:prstGeom>
        </p:spPr>
        <p:txBody>
          <a:bodyPr rtlCol="0"/>
          <a:lstStyle/>
          <a:p>
            <a:pPr rtl="0"/>
            <a:endParaRPr/>
          </a:p>
        </p:txBody>
      </p:sp>
      <p:sp>
        <p:nvSpPr>
          <p:cNvPr id="272" name="Shape 272"/>
          <p:cNvSpPr>
            <a:spLocks noGrp="1"/>
          </p:cNvSpPr>
          <p:nvPr>
            <p:ph type="body" sz="quarter" idx="1"/>
          </p:nvPr>
        </p:nvSpPr>
        <p:spPr>
          <a:xfrm>
            <a:off x="914400" y="4343400"/>
            <a:ext cx="5029200" cy="4114800"/>
          </a:xfrm>
          <a:prstGeom prst="rect">
            <a:avLst/>
          </a:prstGeom>
        </p:spPr>
        <p:txBody>
          <a:bodyPr rtlCol="0"/>
          <a:lstStyle/>
          <a:p>
            <a:pPr rtl="0"/>
            <a:endParaRPr/>
          </a:p>
        </p:txBody>
      </p:sp>
    </p:spTree>
    <p:extLst>
      <p:ext uri="{BB962C8B-B14F-4D97-AF65-F5344CB8AC3E}">
        <p14:creationId xmlns:p14="http://schemas.microsoft.com/office/powerpoint/2010/main" val="891549135"/>
      </p:ext>
    </p:extLst>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058327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349762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6201275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タイトル &amp; サブタイトル">
    <p:spTree>
      <p:nvGrpSpPr>
        <p:cNvPr id="1" name=""/>
        <p:cNvGrpSpPr/>
        <p:nvPr/>
      </p:nvGrpSpPr>
      <p:grpSpPr>
        <a:xfrm>
          <a:off x="0" y="0"/>
          <a:ext cx="0" cy="0"/>
          <a:chOff x="0" y="0"/>
          <a:chExt cx="0" cy="0"/>
        </a:xfrm>
      </p:grpSpPr>
      <p:grpSp>
        <p:nvGrpSpPr>
          <p:cNvPr id="17" name="グループ"/>
          <p:cNvGrpSpPr/>
          <p:nvPr/>
        </p:nvGrpSpPr>
        <p:grpSpPr>
          <a:xfrm>
            <a:off x="406400" y="8623300"/>
            <a:ext cx="12192001" cy="50927"/>
            <a:chOff x="0" y="0"/>
            <a:chExt cx="12192000" cy="50926"/>
          </a:xfrm>
        </p:grpSpPr>
        <p:sp>
          <p:nvSpPr>
            <p:cNvPr id="15" name="線"/>
            <p:cNvSpPr/>
            <p:nvPr/>
          </p:nvSpPr>
          <p:spPr>
            <a:xfrm>
              <a:off x="0" y="0"/>
              <a:ext cx="12192001"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sp>
          <p:nvSpPr>
            <p:cNvPr id="16" name="線"/>
            <p:cNvSpPr/>
            <p:nvPr/>
          </p:nvSpPr>
          <p:spPr>
            <a:xfrm>
              <a:off x="0" y="50800"/>
              <a:ext cx="12192001"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grpSp>
      <p:pic>
        <p:nvPicPr>
          <p:cNvPr id="18" name="DCCkeynote2.png" descr="DCCkeynote2.png"/>
          <p:cNvPicPr>
            <a:picLocks noChangeAspect="1"/>
          </p:cNvPicPr>
          <p:nvPr/>
        </p:nvPicPr>
        <p:blipFill>
          <a:blip r:embed="rId2">
            <a:alphaModFix amt="30000"/>
          </a:blip>
          <a:stretch>
            <a:fillRect/>
          </a:stretch>
        </p:blipFill>
        <p:spPr>
          <a:xfrm rot="776179">
            <a:off x="-129219" y="-1265037"/>
            <a:ext cx="13253765" cy="10426701"/>
          </a:xfrm>
          <a:prstGeom prst="rect">
            <a:avLst/>
          </a:prstGeom>
          <a:ln w="12700">
            <a:miter lim="400000"/>
          </a:ln>
        </p:spPr>
      </p:pic>
      <p:pic>
        <p:nvPicPr>
          <p:cNvPr id="19" name="disease_control_and_prevention_center_dcc横一列.png" descr="disease_control_and_prevention_center_dcc横一列.png"/>
          <p:cNvPicPr>
            <a:picLocks noChangeAspect="1"/>
          </p:cNvPicPr>
          <p:nvPr/>
        </p:nvPicPr>
        <p:blipFill>
          <a:blip r:embed="rId3"/>
          <a:stretch>
            <a:fillRect/>
          </a:stretch>
        </p:blipFill>
        <p:spPr>
          <a:xfrm>
            <a:off x="330553" y="8801090"/>
            <a:ext cx="2628901" cy="863611"/>
          </a:xfrm>
          <a:prstGeom prst="rect">
            <a:avLst/>
          </a:prstGeom>
          <a:ln w="12700">
            <a:miter lim="400000"/>
          </a:ln>
        </p:spPr>
      </p:pic>
      <p:pic>
        <p:nvPicPr>
          <p:cNvPr id="20" name="logohfull.png" descr="logohfull.png"/>
          <p:cNvPicPr>
            <a:picLocks noChangeAspect="1"/>
          </p:cNvPicPr>
          <p:nvPr/>
        </p:nvPicPr>
        <p:blipFill>
          <a:blip r:embed="rId4"/>
          <a:stretch>
            <a:fillRect/>
          </a:stretch>
        </p:blipFill>
        <p:spPr>
          <a:xfrm>
            <a:off x="9921009" y="8851900"/>
            <a:ext cx="2753591" cy="762000"/>
          </a:xfrm>
          <a:prstGeom prst="rect">
            <a:avLst/>
          </a:prstGeom>
          <a:ln w="12700">
            <a:miter lim="400000"/>
          </a:ln>
        </p:spPr>
      </p:pic>
      <p:sp>
        <p:nvSpPr>
          <p:cNvPr id="21" name="日付"/>
          <p:cNvSpPr txBox="1">
            <a:spLocks noGrp="1"/>
          </p:cNvSpPr>
          <p:nvPr>
            <p:ph type="body" sz="quarter" idx="13"/>
          </p:nvPr>
        </p:nvSpPr>
        <p:spPr>
          <a:xfrm>
            <a:off x="369422" y="8807450"/>
            <a:ext cx="12255501" cy="406400"/>
          </a:xfrm>
          <a:prstGeom prst="rect">
            <a:avLst/>
          </a:prstGeom>
        </p:spPr>
        <p:txBody>
          <a:bodyPr rtlCol="0">
            <a:spAutoFit/>
          </a:bodyPr>
          <a:lstStyle>
            <a:lvl1pPr marL="0" indent="0" defTabSz="457200">
              <a:lnSpc>
                <a:spcPct val="100000"/>
              </a:lnSpc>
              <a:spcBef>
                <a:spcPts val="1100"/>
              </a:spcBef>
              <a:buClrTx/>
              <a:buSzTx/>
              <a:buFontTx/>
              <a:buNone/>
              <a:defRPr sz="1800" i="1">
                <a:solidFill>
                  <a:srgbClr val="5C86B9"/>
                </a:solidFill>
              </a:defRPr>
            </a:lvl1pPr>
          </a:lstStyle>
          <a:p>
            <a:pPr rtl="0"/>
            <a:r>
              <a:t>日付</a:t>
            </a:r>
          </a:p>
        </p:txBody>
      </p:sp>
      <p:sp>
        <p:nvSpPr>
          <p:cNvPr id="22" name="タイトルテキスト"/>
          <p:cNvSpPr txBox="1">
            <a:spLocks noGrp="1"/>
          </p:cNvSpPr>
          <p:nvPr>
            <p:ph type="title"/>
          </p:nvPr>
        </p:nvSpPr>
        <p:spPr>
          <a:xfrm>
            <a:off x="355600" y="5905500"/>
            <a:ext cx="12293600" cy="2108200"/>
          </a:xfrm>
          <a:prstGeom prst="rect">
            <a:avLst/>
          </a:prstGeom>
        </p:spPr>
        <p:txBody>
          <a:bodyPr rtlCol="0" anchor="b"/>
          <a:lstStyle>
            <a:lvl1pPr>
              <a:lnSpc>
                <a:spcPct val="100000"/>
              </a:lnSpc>
            </a:lvl1pPr>
          </a:lstStyle>
          <a:p>
            <a:pPr rtl="0"/>
            <a:r>
              <a:t>タイトルテキスト</a:t>
            </a:r>
          </a:p>
        </p:txBody>
      </p:sp>
      <p:sp>
        <p:nvSpPr>
          <p:cNvPr id="23" name="本文レベル1…"/>
          <p:cNvSpPr txBox="1">
            <a:spLocks noGrp="1"/>
          </p:cNvSpPr>
          <p:nvPr>
            <p:ph type="body" sz="quarter" idx="1"/>
          </p:nvPr>
        </p:nvSpPr>
        <p:spPr>
          <a:xfrm>
            <a:off x="355600" y="8001000"/>
            <a:ext cx="12293600" cy="508000"/>
          </a:xfrm>
          <a:prstGeom prst="rect">
            <a:avLst/>
          </a:prstGeom>
        </p:spPr>
        <p:txBody>
          <a:bodyPr rtlCol="0" anchor="t"/>
          <a:lstStyle>
            <a:lvl1pPr marL="0" indent="0" algn="just">
              <a:spcBef>
                <a:spcPts val="0"/>
              </a:spcBef>
              <a:buClrTx/>
              <a:buSzTx/>
              <a:buNone/>
              <a:defRPr sz="2400">
                <a:solidFill>
                  <a:srgbClr val="5C86B9"/>
                </a:solidFill>
              </a:defRPr>
            </a:lvl1pPr>
            <a:lvl2pPr marL="0" indent="0" algn="just">
              <a:spcBef>
                <a:spcPts val="0"/>
              </a:spcBef>
              <a:buClrTx/>
              <a:buSzTx/>
              <a:buNone/>
              <a:defRPr sz="2400">
                <a:solidFill>
                  <a:srgbClr val="5C86B9"/>
                </a:solidFill>
              </a:defRPr>
            </a:lvl2pPr>
            <a:lvl3pPr marL="0" indent="0" algn="just">
              <a:spcBef>
                <a:spcPts val="0"/>
              </a:spcBef>
              <a:buClrTx/>
              <a:buSzTx/>
              <a:buNone/>
              <a:defRPr sz="2400">
                <a:solidFill>
                  <a:srgbClr val="5C86B9"/>
                </a:solidFill>
              </a:defRPr>
            </a:lvl3pPr>
            <a:lvl4pPr marL="0" indent="0" algn="just">
              <a:spcBef>
                <a:spcPts val="0"/>
              </a:spcBef>
              <a:buClrTx/>
              <a:buSzTx/>
              <a:buNone/>
              <a:defRPr sz="2400">
                <a:solidFill>
                  <a:srgbClr val="5C86B9"/>
                </a:solidFill>
              </a:defRPr>
            </a:lvl4pPr>
            <a:lvl5pPr marL="0" indent="0" algn="just">
              <a:spcBef>
                <a:spcPts val="0"/>
              </a:spcBef>
              <a:buClrTx/>
              <a:buSzTx/>
              <a:buNone/>
              <a:defRPr sz="2400">
                <a:solidFill>
                  <a:srgbClr val="5C86B9"/>
                </a:solidFill>
              </a:defRPr>
            </a:lvl5pPr>
          </a:lstStyle>
          <a:p>
            <a:pPr rtl="0"/>
            <a:r>
              <a:t>本文レベル1</a:t>
            </a:r>
          </a:p>
          <a:p>
            <a:pPr lvl="1" rtl="0"/>
            <a:r>
              <a:t>本文レベル2</a:t>
            </a:r>
          </a:p>
          <a:p>
            <a:pPr lvl="2" rtl="0"/>
            <a:r>
              <a:t>本文レベル3</a:t>
            </a:r>
          </a:p>
          <a:p>
            <a:pPr lvl="3" rtl="0"/>
            <a:r>
              <a:t>本文レベル4</a:t>
            </a:r>
          </a:p>
          <a:p>
            <a:pPr lvl="4" rtl="0"/>
            <a:r>
              <a:t>本文レベル5</a:t>
            </a:r>
          </a:p>
        </p:txBody>
      </p:sp>
      <p:sp>
        <p:nvSpPr>
          <p:cNvPr id="24" name="スライド番号"/>
          <p:cNvSpPr txBox="1">
            <a:spLocks noGrp="1"/>
          </p:cNvSpPr>
          <p:nvPr>
            <p:ph type="sldNum" sz="quarter" idx="2"/>
          </p:nvPr>
        </p:nvSpPr>
        <p:spPr>
          <a:prstGeom prst="rect">
            <a:avLst/>
          </a:prstGeom>
        </p:spPr>
        <p:txBody>
          <a:bodyPr rtlCol="0"/>
          <a:lstStyle/>
          <a:p>
            <a:pPr rtl="0"/>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タイトル &amp; 箇条書き">
    <p:spTree>
      <p:nvGrpSpPr>
        <p:cNvPr id="1" name=""/>
        <p:cNvGrpSpPr/>
        <p:nvPr/>
      </p:nvGrpSpPr>
      <p:grpSpPr>
        <a:xfrm>
          <a:off x="0" y="0"/>
          <a:ext cx="0" cy="0"/>
          <a:chOff x="0" y="0"/>
          <a:chExt cx="0" cy="0"/>
        </a:xfrm>
      </p:grpSpPr>
      <p:sp>
        <p:nvSpPr>
          <p:cNvPr id="31" name="タイトルテキスト"/>
          <p:cNvSpPr txBox="1">
            <a:spLocks noGrp="1"/>
          </p:cNvSpPr>
          <p:nvPr>
            <p:ph type="title"/>
          </p:nvPr>
        </p:nvSpPr>
        <p:spPr>
          <a:prstGeom prst="rect">
            <a:avLst/>
          </a:prstGeom>
        </p:spPr>
        <p:txBody>
          <a:bodyPr rtlCol="0"/>
          <a:lstStyle/>
          <a:p>
            <a:pPr rtl="0"/>
            <a:r>
              <a:t>タイトルテキスト</a:t>
            </a:r>
          </a:p>
        </p:txBody>
      </p:sp>
      <p:sp>
        <p:nvSpPr>
          <p:cNvPr id="32" name="本文レベル1…"/>
          <p:cNvSpPr txBox="1">
            <a:spLocks noGrp="1"/>
          </p:cNvSpPr>
          <p:nvPr>
            <p:ph type="body" idx="1"/>
          </p:nvPr>
        </p:nvSpPr>
        <p:spPr>
          <a:prstGeom prst="rect">
            <a:avLst/>
          </a:prstGeom>
        </p:spPr>
        <p:txBody>
          <a:bodyPr rtlCol="0"/>
          <a:lstStyle/>
          <a:p>
            <a:pPr rtl="0"/>
            <a:r>
              <a:t>本文レベル1</a:t>
            </a:r>
          </a:p>
          <a:p>
            <a:pPr lvl="1" rtl="0"/>
            <a:r>
              <a:t>本文レベル2</a:t>
            </a:r>
          </a:p>
          <a:p>
            <a:pPr lvl="2" rtl="0"/>
            <a:r>
              <a:t>本文レベル3</a:t>
            </a:r>
          </a:p>
          <a:p>
            <a:pPr lvl="3" rtl="0"/>
            <a:r>
              <a:t>本文レベル4</a:t>
            </a:r>
          </a:p>
          <a:p>
            <a:pPr lvl="4" rtl="0"/>
            <a:r>
              <a:t>本文レベル5</a:t>
            </a:r>
          </a:p>
        </p:txBody>
      </p:sp>
      <p:sp>
        <p:nvSpPr>
          <p:cNvPr id="33" name="スライド番号"/>
          <p:cNvSpPr txBox="1">
            <a:spLocks noGrp="1"/>
          </p:cNvSpPr>
          <p:nvPr>
            <p:ph type="sldNum" sz="quarter" idx="2"/>
          </p:nvPr>
        </p:nvSpPr>
        <p:spPr>
          <a:prstGeom prst="rect">
            <a:avLst/>
          </a:prstGeom>
        </p:spPr>
        <p:txBody>
          <a:bodyPr rtlCol="0"/>
          <a:lstStyle/>
          <a:p>
            <a:pPr rtl="0"/>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タイトル &amp; 箇条書き（2 段組み）">
    <p:spTree>
      <p:nvGrpSpPr>
        <p:cNvPr id="1" name=""/>
        <p:cNvGrpSpPr/>
        <p:nvPr/>
      </p:nvGrpSpPr>
      <p:grpSpPr>
        <a:xfrm>
          <a:off x="0" y="0"/>
          <a:ext cx="0" cy="0"/>
          <a:chOff x="0" y="0"/>
          <a:chExt cx="0" cy="0"/>
        </a:xfrm>
      </p:grpSpPr>
      <p:sp>
        <p:nvSpPr>
          <p:cNvPr id="40" name="タイトルテキスト"/>
          <p:cNvSpPr txBox="1">
            <a:spLocks noGrp="1"/>
          </p:cNvSpPr>
          <p:nvPr>
            <p:ph type="title"/>
          </p:nvPr>
        </p:nvSpPr>
        <p:spPr>
          <a:prstGeom prst="rect">
            <a:avLst/>
          </a:prstGeom>
        </p:spPr>
        <p:txBody>
          <a:bodyPr rtlCol="0"/>
          <a:lstStyle/>
          <a:p>
            <a:pPr rtl="0"/>
            <a:r>
              <a:t>タイトルテキスト</a:t>
            </a:r>
          </a:p>
        </p:txBody>
      </p:sp>
      <p:sp>
        <p:nvSpPr>
          <p:cNvPr id="41" name="本文レベル1…"/>
          <p:cNvSpPr txBox="1">
            <a:spLocks noGrp="1"/>
          </p:cNvSpPr>
          <p:nvPr>
            <p:ph type="body" idx="1"/>
          </p:nvPr>
        </p:nvSpPr>
        <p:spPr>
          <a:xfrm>
            <a:off x="355600" y="2908300"/>
            <a:ext cx="12293600" cy="6324600"/>
          </a:xfrm>
          <a:prstGeom prst="rect">
            <a:avLst/>
          </a:prstGeom>
        </p:spPr>
        <p:txBody>
          <a:bodyPr numCol="2" spcCol="614680" rtlCol="0" anchor="t"/>
          <a:lstStyle/>
          <a:p>
            <a:pPr rtl="0"/>
            <a:r>
              <a:t>本文レベル1</a:t>
            </a:r>
          </a:p>
          <a:p>
            <a:pPr lvl="1" rtl="0"/>
            <a:r>
              <a:t>本文レベル2</a:t>
            </a:r>
          </a:p>
          <a:p>
            <a:pPr lvl="2" rtl="0"/>
            <a:r>
              <a:t>本文レベル3</a:t>
            </a:r>
          </a:p>
          <a:p>
            <a:pPr lvl="3" rtl="0"/>
            <a:r>
              <a:t>本文レベル4</a:t>
            </a:r>
          </a:p>
          <a:p>
            <a:pPr lvl="4" rtl="0"/>
            <a:r>
              <a:t>本文レベル5</a:t>
            </a:r>
          </a:p>
        </p:txBody>
      </p:sp>
      <p:sp>
        <p:nvSpPr>
          <p:cNvPr id="42" name="スライド番号"/>
          <p:cNvSpPr txBox="1">
            <a:spLocks noGrp="1"/>
          </p:cNvSpPr>
          <p:nvPr>
            <p:ph type="sldNum" sz="quarter" idx="2"/>
          </p:nvPr>
        </p:nvSpPr>
        <p:spPr>
          <a:prstGeom prst="rect">
            <a:avLst/>
          </a:prstGeom>
        </p:spPr>
        <p:txBody>
          <a:bodyPr rtlCol="0"/>
          <a:lstStyle/>
          <a:p>
            <a:pPr rtl="0"/>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箇条書き">
    <p:spTree>
      <p:nvGrpSpPr>
        <p:cNvPr id="1" name=""/>
        <p:cNvGrpSpPr/>
        <p:nvPr/>
      </p:nvGrpSpPr>
      <p:grpSpPr>
        <a:xfrm>
          <a:off x="0" y="0"/>
          <a:ext cx="0" cy="0"/>
          <a:chOff x="0" y="0"/>
          <a:chExt cx="0" cy="0"/>
        </a:xfrm>
      </p:grpSpPr>
      <p:pic>
        <p:nvPicPr>
          <p:cNvPr id="49" name="DCCkeynote2.png" descr="DCCkeynote2.png"/>
          <p:cNvPicPr>
            <a:picLocks noChangeAspect="1"/>
          </p:cNvPicPr>
          <p:nvPr/>
        </p:nvPicPr>
        <p:blipFill>
          <a:blip r:embed="rId2">
            <a:alphaModFix amt="30000"/>
          </a:blip>
          <a:stretch>
            <a:fillRect/>
          </a:stretch>
        </p:blipFill>
        <p:spPr>
          <a:xfrm rot="776179">
            <a:off x="-129219" y="-1265037"/>
            <a:ext cx="13253765" cy="10426701"/>
          </a:xfrm>
          <a:prstGeom prst="rect">
            <a:avLst/>
          </a:prstGeom>
          <a:ln w="12700">
            <a:miter lim="400000"/>
          </a:ln>
        </p:spPr>
      </p:pic>
      <p:sp>
        <p:nvSpPr>
          <p:cNvPr id="50" name="本文レベル1…"/>
          <p:cNvSpPr txBox="1">
            <a:spLocks noGrp="1"/>
          </p:cNvSpPr>
          <p:nvPr>
            <p:ph type="body" idx="1"/>
          </p:nvPr>
        </p:nvSpPr>
        <p:spPr>
          <a:xfrm>
            <a:off x="355600" y="444500"/>
            <a:ext cx="12293600" cy="8864600"/>
          </a:xfrm>
          <a:prstGeom prst="rect">
            <a:avLst/>
          </a:prstGeom>
        </p:spPr>
        <p:txBody>
          <a:bodyPr rtlCol="0"/>
          <a:lstStyle>
            <a:lvl1pPr>
              <a:lnSpc>
                <a:spcPct val="120000"/>
              </a:lnSpc>
              <a:defRPr sz="3800"/>
            </a:lvl1pPr>
            <a:lvl2pPr>
              <a:lnSpc>
                <a:spcPct val="120000"/>
              </a:lnSpc>
              <a:defRPr sz="3800"/>
            </a:lvl2pPr>
            <a:lvl3pPr>
              <a:lnSpc>
                <a:spcPct val="120000"/>
              </a:lnSpc>
              <a:defRPr sz="3800"/>
            </a:lvl3pPr>
            <a:lvl4pPr>
              <a:lnSpc>
                <a:spcPct val="120000"/>
              </a:lnSpc>
              <a:defRPr sz="3800"/>
            </a:lvl4pPr>
            <a:lvl5pPr>
              <a:lnSpc>
                <a:spcPct val="120000"/>
              </a:lnSpc>
              <a:defRPr sz="3800"/>
            </a:lvl5pPr>
          </a:lstStyle>
          <a:p>
            <a:pPr rtl="0"/>
            <a:r>
              <a:t>本文レベル1</a:t>
            </a:r>
          </a:p>
          <a:p>
            <a:pPr lvl="1" rtl="0"/>
            <a:r>
              <a:t>本文レベル2</a:t>
            </a:r>
          </a:p>
          <a:p>
            <a:pPr lvl="2" rtl="0"/>
            <a:r>
              <a:t>本文レベル3</a:t>
            </a:r>
          </a:p>
          <a:p>
            <a:pPr lvl="3" rtl="0"/>
            <a:r>
              <a:t>本文レベル4</a:t>
            </a:r>
          </a:p>
          <a:p>
            <a:pPr lvl="4" rtl="0"/>
            <a:r>
              <a:t>本文レベル5</a:t>
            </a:r>
          </a:p>
        </p:txBody>
      </p:sp>
      <p:sp>
        <p:nvSpPr>
          <p:cNvPr id="51" name="スライド番号"/>
          <p:cNvSpPr txBox="1">
            <a:spLocks noGrp="1"/>
          </p:cNvSpPr>
          <p:nvPr>
            <p:ph type="sldNum" sz="quarter" idx="2"/>
          </p:nvPr>
        </p:nvSpPr>
        <p:spPr>
          <a:prstGeom prst="rect">
            <a:avLst/>
          </a:prstGeom>
        </p:spPr>
        <p:txBody>
          <a:bodyPr rtlCol="0"/>
          <a:lstStyle/>
          <a:p>
            <a:pPr rtl="0"/>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空白">
    <p:spTree>
      <p:nvGrpSpPr>
        <p:cNvPr id="1" name=""/>
        <p:cNvGrpSpPr/>
        <p:nvPr/>
      </p:nvGrpSpPr>
      <p:grpSpPr>
        <a:xfrm>
          <a:off x="0" y="0"/>
          <a:ext cx="0" cy="0"/>
          <a:chOff x="0" y="0"/>
          <a:chExt cx="0" cy="0"/>
        </a:xfrm>
      </p:grpSpPr>
      <p:pic>
        <p:nvPicPr>
          <p:cNvPr id="58" name="DCCkeynote2.png" descr="DCCkeynote2.png"/>
          <p:cNvPicPr>
            <a:picLocks noChangeAspect="1"/>
          </p:cNvPicPr>
          <p:nvPr/>
        </p:nvPicPr>
        <p:blipFill>
          <a:blip r:embed="rId2">
            <a:alphaModFix amt="30000"/>
          </a:blip>
          <a:stretch>
            <a:fillRect/>
          </a:stretch>
        </p:blipFill>
        <p:spPr>
          <a:xfrm rot="776179">
            <a:off x="-129219" y="-1265037"/>
            <a:ext cx="13253765" cy="10426701"/>
          </a:xfrm>
          <a:prstGeom prst="rect">
            <a:avLst/>
          </a:prstGeom>
          <a:ln w="12700">
            <a:miter lim="400000"/>
          </a:ln>
        </p:spPr>
      </p:pic>
      <p:sp>
        <p:nvSpPr>
          <p:cNvPr id="59" name="スライド番号"/>
          <p:cNvSpPr txBox="1">
            <a:spLocks noGrp="1"/>
          </p:cNvSpPr>
          <p:nvPr>
            <p:ph type="sldNum" sz="quarter" idx="2"/>
          </p:nvPr>
        </p:nvSpPr>
        <p:spPr>
          <a:prstGeom prst="rect">
            <a:avLst/>
          </a:prstGeom>
        </p:spPr>
        <p:txBody>
          <a:bodyPr rtlCol="0"/>
          <a:lstStyle/>
          <a:p>
            <a:pPr rtl="0"/>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タイトル（上）">
    <p:spTree>
      <p:nvGrpSpPr>
        <p:cNvPr id="1" name=""/>
        <p:cNvGrpSpPr/>
        <p:nvPr/>
      </p:nvGrpSpPr>
      <p:grpSpPr>
        <a:xfrm>
          <a:off x="0" y="0"/>
          <a:ext cx="0" cy="0"/>
          <a:chOff x="0" y="0"/>
          <a:chExt cx="0" cy="0"/>
        </a:xfrm>
      </p:grpSpPr>
      <p:sp>
        <p:nvSpPr>
          <p:cNvPr id="66" name="タイトルテキスト"/>
          <p:cNvSpPr txBox="1">
            <a:spLocks noGrp="1"/>
          </p:cNvSpPr>
          <p:nvPr>
            <p:ph type="title"/>
          </p:nvPr>
        </p:nvSpPr>
        <p:spPr>
          <a:prstGeom prst="rect">
            <a:avLst/>
          </a:prstGeom>
        </p:spPr>
        <p:txBody>
          <a:bodyPr rtlCol="0"/>
          <a:lstStyle>
            <a:lvl1pPr>
              <a:defRPr>
                <a:solidFill>
                  <a:srgbClr val="324863"/>
                </a:solidFill>
              </a:defRPr>
            </a:lvl1pPr>
          </a:lstStyle>
          <a:p>
            <a:pPr rtl="0"/>
            <a:r>
              <a:t>タイトルテキスト</a:t>
            </a:r>
          </a:p>
        </p:txBody>
      </p:sp>
      <p:sp>
        <p:nvSpPr>
          <p:cNvPr id="67" name="スライド番号"/>
          <p:cNvSpPr txBox="1">
            <a:spLocks noGrp="1"/>
          </p:cNvSpPr>
          <p:nvPr>
            <p:ph type="sldNum" sz="quarter" idx="2"/>
          </p:nvPr>
        </p:nvSpPr>
        <p:spPr>
          <a:prstGeom prst="rect">
            <a:avLst/>
          </a:prstGeom>
        </p:spPr>
        <p:txBody>
          <a:bodyPr rtlCol="0"/>
          <a:lstStyle/>
          <a:p>
            <a:pPr rtl="0"/>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タイトル（中央）">
    <p:spTree>
      <p:nvGrpSpPr>
        <p:cNvPr id="1" name=""/>
        <p:cNvGrpSpPr/>
        <p:nvPr/>
      </p:nvGrpSpPr>
      <p:grpSpPr>
        <a:xfrm>
          <a:off x="0" y="0"/>
          <a:ext cx="0" cy="0"/>
          <a:chOff x="0" y="0"/>
          <a:chExt cx="0" cy="0"/>
        </a:xfrm>
      </p:grpSpPr>
      <p:grpSp>
        <p:nvGrpSpPr>
          <p:cNvPr id="76" name="グループ"/>
          <p:cNvGrpSpPr/>
          <p:nvPr/>
        </p:nvGrpSpPr>
        <p:grpSpPr>
          <a:xfrm>
            <a:off x="406400" y="4864100"/>
            <a:ext cx="12192001" cy="50927"/>
            <a:chOff x="0" y="0"/>
            <a:chExt cx="12192000" cy="50926"/>
          </a:xfrm>
        </p:grpSpPr>
        <p:sp>
          <p:nvSpPr>
            <p:cNvPr id="74" name="線"/>
            <p:cNvSpPr/>
            <p:nvPr/>
          </p:nvSpPr>
          <p:spPr>
            <a:xfrm>
              <a:off x="0" y="0"/>
              <a:ext cx="12192001"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sp>
          <p:nvSpPr>
            <p:cNvPr id="75" name="線"/>
            <p:cNvSpPr/>
            <p:nvPr/>
          </p:nvSpPr>
          <p:spPr>
            <a:xfrm>
              <a:off x="0" y="50800"/>
              <a:ext cx="12192001"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grpSp>
      <p:pic>
        <p:nvPicPr>
          <p:cNvPr id="77" name="DCCkeynote2.png" descr="DCCkeynote2.png"/>
          <p:cNvPicPr>
            <a:picLocks noChangeAspect="1"/>
          </p:cNvPicPr>
          <p:nvPr/>
        </p:nvPicPr>
        <p:blipFill>
          <a:blip r:embed="rId2">
            <a:alphaModFix amt="30000"/>
          </a:blip>
          <a:stretch>
            <a:fillRect/>
          </a:stretch>
        </p:blipFill>
        <p:spPr>
          <a:xfrm rot="776179">
            <a:off x="-129219" y="-1265037"/>
            <a:ext cx="13253765" cy="10426701"/>
          </a:xfrm>
          <a:prstGeom prst="rect">
            <a:avLst/>
          </a:prstGeom>
          <a:ln w="12700">
            <a:miter lim="400000"/>
          </a:ln>
        </p:spPr>
      </p:pic>
      <p:sp>
        <p:nvSpPr>
          <p:cNvPr id="78" name="タイトルテキスト"/>
          <p:cNvSpPr txBox="1">
            <a:spLocks noGrp="1"/>
          </p:cNvSpPr>
          <p:nvPr>
            <p:ph type="title"/>
          </p:nvPr>
        </p:nvSpPr>
        <p:spPr>
          <a:xfrm>
            <a:off x="355600" y="2628900"/>
            <a:ext cx="12293600" cy="2108200"/>
          </a:xfrm>
          <a:prstGeom prst="rect">
            <a:avLst/>
          </a:prstGeom>
        </p:spPr>
        <p:txBody>
          <a:bodyPr rtlCol="0" anchor="b"/>
          <a:lstStyle>
            <a:lvl1pPr>
              <a:lnSpc>
                <a:spcPct val="100000"/>
              </a:lnSpc>
            </a:lvl1pPr>
          </a:lstStyle>
          <a:p>
            <a:pPr rtl="0"/>
            <a:r>
              <a:t>タイトルテキスト</a:t>
            </a:r>
          </a:p>
        </p:txBody>
      </p:sp>
      <p:sp>
        <p:nvSpPr>
          <p:cNvPr id="79" name="スライド番号"/>
          <p:cNvSpPr txBox="1">
            <a:spLocks noGrp="1"/>
          </p:cNvSpPr>
          <p:nvPr>
            <p:ph type="sldNum" sz="quarter" idx="2"/>
          </p:nvPr>
        </p:nvSpPr>
        <p:spPr>
          <a:prstGeom prst="rect">
            <a:avLst/>
          </a:prstGeom>
        </p:spPr>
        <p:txBody>
          <a:bodyPr rtlCol="0"/>
          <a:lstStyle/>
          <a:p>
            <a:pPr rtl="0"/>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画像（横長）">
    <p:spTree>
      <p:nvGrpSpPr>
        <p:cNvPr id="1" name=""/>
        <p:cNvGrpSpPr/>
        <p:nvPr/>
      </p:nvGrpSpPr>
      <p:grpSpPr>
        <a:xfrm>
          <a:off x="0" y="0"/>
          <a:ext cx="0" cy="0"/>
          <a:chOff x="0" y="0"/>
          <a:chExt cx="0" cy="0"/>
        </a:xfrm>
      </p:grpSpPr>
      <p:grpSp>
        <p:nvGrpSpPr>
          <p:cNvPr id="88" name="グループ"/>
          <p:cNvGrpSpPr/>
          <p:nvPr/>
        </p:nvGrpSpPr>
        <p:grpSpPr>
          <a:xfrm>
            <a:off x="406400" y="8623300"/>
            <a:ext cx="12192001" cy="50927"/>
            <a:chOff x="0" y="0"/>
            <a:chExt cx="12192000" cy="50926"/>
          </a:xfrm>
        </p:grpSpPr>
        <p:sp>
          <p:nvSpPr>
            <p:cNvPr id="86" name="線"/>
            <p:cNvSpPr/>
            <p:nvPr/>
          </p:nvSpPr>
          <p:spPr>
            <a:xfrm>
              <a:off x="0" y="0"/>
              <a:ext cx="12192001"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sp>
          <p:nvSpPr>
            <p:cNvPr id="87" name="線"/>
            <p:cNvSpPr/>
            <p:nvPr/>
          </p:nvSpPr>
          <p:spPr>
            <a:xfrm>
              <a:off x="0" y="50800"/>
              <a:ext cx="12192001"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grpSp>
      <p:pic>
        <p:nvPicPr>
          <p:cNvPr id="89" name="disease_control_and_prevention_center_dcc横一列.png" descr="disease_control_and_prevention_center_dcc横一列.png"/>
          <p:cNvPicPr>
            <a:picLocks noChangeAspect="1"/>
          </p:cNvPicPr>
          <p:nvPr/>
        </p:nvPicPr>
        <p:blipFill>
          <a:blip r:embed="rId2"/>
          <a:stretch>
            <a:fillRect/>
          </a:stretch>
        </p:blipFill>
        <p:spPr>
          <a:xfrm>
            <a:off x="330553" y="8801090"/>
            <a:ext cx="2628901" cy="863611"/>
          </a:xfrm>
          <a:prstGeom prst="rect">
            <a:avLst/>
          </a:prstGeom>
          <a:ln w="12700">
            <a:miter lim="400000"/>
          </a:ln>
        </p:spPr>
      </p:pic>
      <p:pic>
        <p:nvPicPr>
          <p:cNvPr id="90" name="logohfull.png" descr="logohfull.png"/>
          <p:cNvPicPr>
            <a:picLocks noChangeAspect="1"/>
          </p:cNvPicPr>
          <p:nvPr/>
        </p:nvPicPr>
        <p:blipFill>
          <a:blip r:embed="rId3"/>
          <a:stretch>
            <a:fillRect/>
          </a:stretch>
        </p:blipFill>
        <p:spPr>
          <a:xfrm>
            <a:off x="9921009" y="8851900"/>
            <a:ext cx="2753591" cy="762000"/>
          </a:xfrm>
          <a:prstGeom prst="rect">
            <a:avLst/>
          </a:prstGeom>
          <a:ln w="12700">
            <a:miter lim="400000"/>
          </a:ln>
        </p:spPr>
      </p:pic>
      <p:pic>
        <p:nvPicPr>
          <p:cNvPr id="91" name="DCCkeynote2.png" descr="DCCkeynote2.png"/>
          <p:cNvPicPr>
            <a:picLocks noChangeAspect="1"/>
          </p:cNvPicPr>
          <p:nvPr/>
        </p:nvPicPr>
        <p:blipFill>
          <a:blip r:embed="rId4">
            <a:alphaModFix amt="30000"/>
          </a:blip>
          <a:stretch>
            <a:fillRect/>
          </a:stretch>
        </p:blipFill>
        <p:spPr>
          <a:xfrm rot="776179">
            <a:off x="-129219" y="-1265037"/>
            <a:ext cx="13253765" cy="10426701"/>
          </a:xfrm>
          <a:prstGeom prst="rect">
            <a:avLst/>
          </a:prstGeom>
          <a:ln w="12700">
            <a:miter lim="400000"/>
          </a:ln>
        </p:spPr>
      </p:pic>
      <p:sp>
        <p:nvSpPr>
          <p:cNvPr id="92" name="日付"/>
          <p:cNvSpPr txBox="1">
            <a:spLocks noGrp="1"/>
          </p:cNvSpPr>
          <p:nvPr>
            <p:ph type="body" sz="quarter" idx="13"/>
          </p:nvPr>
        </p:nvSpPr>
        <p:spPr>
          <a:xfrm>
            <a:off x="369422" y="8807450"/>
            <a:ext cx="12255501" cy="406400"/>
          </a:xfrm>
          <a:prstGeom prst="rect">
            <a:avLst/>
          </a:prstGeom>
        </p:spPr>
        <p:txBody>
          <a:bodyPr rtlCol="0">
            <a:spAutoFit/>
          </a:bodyPr>
          <a:lstStyle>
            <a:lvl1pPr marL="0" indent="0" defTabSz="457200">
              <a:lnSpc>
                <a:spcPct val="100000"/>
              </a:lnSpc>
              <a:spcBef>
                <a:spcPts val="1100"/>
              </a:spcBef>
              <a:buClrTx/>
              <a:buSzTx/>
              <a:buFontTx/>
              <a:buNone/>
              <a:defRPr sz="1800" i="1">
                <a:solidFill>
                  <a:srgbClr val="5C86B9"/>
                </a:solidFill>
              </a:defRPr>
            </a:lvl1pPr>
          </a:lstStyle>
          <a:p>
            <a:pPr rtl="0"/>
            <a:r>
              <a:t>日付</a:t>
            </a:r>
          </a:p>
        </p:txBody>
      </p:sp>
      <p:sp>
        <p:nvSpPr>
          <p:cNvPr id="93" name="イメージ"/>
          <p:cNvSpPr>
            <a:spLocks noGrp="1"/>
          </p:cNvSpPr>
          <p:nvPr>
            <p:ph type="pic" idx="14"/>
          </p:nvPr>
        </p:nvSpPr>
        <p:spPr>
          <a:xfrm>
            <a:off x="368300" y="444500"/>
            <a:ext cx="12268200" cy="6324600"/>
          </a:xfrm>
          <a:prstGeom prst="rect">
            <a:avLst/>
          </a:prstGeom>
        </p:spPr>
        <p:txBody>
          <a:bodyPr lIns="91439" tIns="45719" rIns="91439" bIns="45719" rtlCol="0" anchor="t"/>
          <a:lstStyle/>
          <a:p>
            <a:pPr rtl="0"/>
            <a:endParaRPr/>
          </a:p>
        </p:txBody>
      </p:sp>
      <p:sp>
        <p:nvSpPr>
          <p:cNvPr id="94" name="タイトルテキスト"/>
          <p:cNvSpPr txBox="1">
            <a:spLocks noGrp="1"/>
          </p:cNvSpPr>
          <p:nvPr>
            <p:ph type="title"/>
          </p:nvPr>
        </p:nvSpPr>
        <p:spPr>
          <a:xfrm>
            <a:off x="355600" y="6908800"/>
            <a:ext cx="12293600" cy="1104900"/>
          </a:xfrm>
          <a:prstGeom prst="rect">
            <a:avLst/>
          </a:prstGeom>
        </p:spPr>
        <p:txBody>
          <a:bodyPr rtlCol="0" anchor="b"/>
          <a:lstStyle>
            <a:lvl1pPr>
              <a:lnSpc>
                <a:spcPct val="100000"/>
              </a:lnSpc>
            </a:lvl1pPr>
          </a:lstStyle>
          <a:p>
            <a:pPr rtl="0"/>
            <a:r>
              <a:t>タイトルテキスト</a:t>
            </a:r>
          </a:p>
        </p:txBody>
      </p:sp>
      <p:sp>
        <p:nvSpPr>
          <p:cNvPr id="95" name="本文レベル1…"/>
          <p:cNvSpPr txBox="1">
            <a:spLocks noGrp="1"/>
          </p:cNvSpPr>
          <p:nvPr>
            <p:ph type="body" sz="quarter" idx="1"/>
          </p:nvPr>
        </p:nvSpPr>
        <p:spPr>
          <a:xfrm>
            <a:off x="355600" y="8001000"/>
            <a:ext cx="12293600" cy="508000"/>
          </a:xfrm>
          <a:prstGeom prst="rect">
            <a:avLst/>
          </a:prstGeom>
        </p:spPr>
        <p:txBody>
          <a:bodyPr rtlCol="0" anchor="t"/>
          <a:lstStyle>
            <a:lvl1pPr marL="0" indent="0" algn="just">
              <a:spcBef>
                <a:spcPts val="0"/>
              </a:spcBef>
              <a:buClrTx/>
              <a:buSzTx/>
              <a:buNone/>
              <a:defRPr sz="2400">
                <a:solidFill>
                  <a:srgbClr val="5C86B9"/>
                </a:solidFill>
              </a:defRPr>
            </a:lvl1pPr>
            <a:lvl2pPr marL="0" indent="0" algn="just">
              <a:spcBef>
                <a:spcPts val="0"/>
              </a:spcBef>
              <a:buClrTx/>
              <a:buSzTx/>
              <a:buNone/>
              <a:defRPr sz="2400">
                <a:solidFill>
                  <a:srgbClr val="5C86B9"/>
                </a:solidFill>
              </a:defRPr>
            </a:lvl2pPr>
            <a:lvl3pPr marL="0" indent="0" algn="just">
              <a:spcBef>
                <a:spcPts val="0"/>
              </a:spcBef>
              <a:buClrTx/>
              <a:buSzTx/>
              <a:buNone/>
              <a:defRPr sz="2400">
                <a:solidFill>
                  <a:srgbClr val="5C86B9"/>
                </a:solidFill>
              </a:defRPr>
            </a:lvl3pPr>
            <a:lvl4pPr marL="0" indent="0" algn="just">
              <a:spcBef>
                <a:spcPts val="0"/>
              </a:spcBef>
              <a:buClrTx/>
              <a:buSzTx/>
              <a:buNone/>
              <a:defRPr sz="2400">
                <a:solidFill>
                  <a:srgbClr val="5C86B9"/>
                </a:solidFill>
              </a:defRPr>
            </a:lvl4pPr>
            <a:lvl5pPr marL="0" indent="0" algn="just">
              <a:spcBef>
                <a:spcPts val="0"/>
              </a:spcBef>
              <a:buClrTx/>
              <a:buSzTx/>
              <a:buNone/>
              <a:defRPr sz="2400">
                <a:solidFill>
                  <a:srgbClr val="5C86B9"/>
                </a:solidFill>
              </a:defRPr>
            </a:lvl5pPr>
          </a:lstStyle>
          <a:p>
            <a:pPr rtl="0"/>
            <a:r>
              <a:t>本文レベル1</a:t>
            </a:r>
          </a:p>
          <a:p>
            <a:pPr lvl="1" rtl="0"/>
            <a:r>
              <a:t>本文レベル2</a:t>
            </a:r>
          </a:p>
          <a:p>
            <a:pPr lvl="2" rtl="0"/>
            <a:r>
              <a:t>本文レベル3</a:t>
            </a:r>
          </a:p>
          <a:p>
            <a:pPr lvl="3" rtl="0"/>
            <a:r>
              <a:t>本文レベル4</a:t>
            </a:r>
          </a:p>
          <a:p>
            <a:pPr lvl="4" rtl="0"/>
            <a:r>
              <a:t>本文レベル5</a:t>
            </a:r>
          </a:p>
        </p:txBody>
      </p:sp>
      <p:sp>
        <p:nvSpPr>
          <p:cNvPr id="96" name="スライド番号"/>
          <p:cNvSpPr txBox="1">
            <a:spLocks noGrp="1"/>
          </p:cNvSpPr>
          <p:nvPr>
            <p:ph type="sldNum" sz="quarter" idx="2"/>
          </p:nvPr>
        </p:nvSpPr>
        <p:spPr>
          <a:prstGeom prst="rect">
            <a:avLst/>
          </a:prstGeom>
        </p:spPr>
        <p:txBody>
          <a:bodyPr rtlCol="0"/>
          <a:lstStyle/>
          <a:p>
            <a:pPr rtl="0"/>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画像（2 点）">
    <p:spTree>
      <p:nvGrpSpPr>
        <p:cNvPr id="1" name=""/>
        <p:cNvGrpSpPr/>
        <p:nvPr/>
      </p:nvGrpSpPr>
      <p:grpSpPr>
        <a:xfrm>
          <a:off x="0" y="0"/>
          <a:ext cx="0" cy="0"/>
          <a:chOff x="0" y="0"/>
          <a:chExt cx="0" cy="0"/>
        </a:xfrm>
      </p:grpSpPr>
      <p:pic>
        <p:nvPicPr>
          <p:cNvPr id="103" name="disease_control_and_prevention_center_dcc横一列.png" descr="disease_control_and_prevention_center_dcc横一列.png"/>
          <p:cNvPicPr>
            <a:picLocks noChangeAspect="1"/>
          </p:cNvPicPr>
          <p:nvPr/>
        </p:nvPicPr>
        <p:blipFill>
          <a:blip r:embed="rId2"/>
          <a:stretch>
            <a:fillRect/>
          </a:stretch>
        </p:blipFill>
        <p:spPr>
          <a:xfrm>
            <a:off x="330553" y="8801090"/>
            <a:ext cx="2628901" cy="863611"/>
          </a:xfrm>
          <a:prstGeom prst="rect">
            <a:avLst/>
          </a:prstGeom>
          <a:ln w="12700">
            <a:miter lim="400000"/>
          </a:ln>
        </p:spPr>
      </p:pic>
      <p:pic>
        <p:nvPicPr>
          <p:cNvPr id="104" name="logohfull.png" descr="logohfull.png"/>
          <p:cNvPicPr>
            <a:picLocks noChangeAspect="1"/>
          </p:cNvPicPr>
          <p:nvPr/>
        </p:nvPicPr>
        <p:blipFill>
          <a:blip r:embed="rId3"/>
          <a:stretch>
            <a:fillRect/>
          </a:stretch>
        </p:blipFill>
        <p:spPr>
          <a:xfrm>
            <a:off x="9921009" y="8851900"/>
            <a:ext cx="2753591" cy="762000"/>
          </a:xfrm>
          <a:prstGeom prst="rect">
            <a:avLst/>
          </a:prstGeom>
          <a:ln w="12700">
            <a:miter lim="400000"/>
          </a:ln>
        </p:spPr>
      </p:pic>
      <p:pic>
        <p:nvPicPr>
          <p:cNvPr id="105" name="DCCkeynote2.png" descr="DCCkeynote2.png"/>
          <p:cNvPicPr>
            <a:picLocks noChangeAspect="1"/>
          </p:cNvPicPr>
          <p:nvPr/>
        </p:nvPicPr>
        <p:blipFill>
          <a:blip r:embed="rId4">
            <a:alphaModFix amt="30000"/>
          </a:blip>
          <a:stretch>
            <a:fillRect/>
          </a:stretch>
        </p:blipFill>
        <p:spPr>
          <a:xfrm rot="776179">
            <a:off x="-129219" y="-1265037"/>
            <a:ext cx="13253765" cy="10426701"/>
          </a:xfrm>
          <a:prstGeom prst="rect">
            <a:avLst/>
          </a:prstGeom>
          <a:ln w="12700">
            <a:miter lim="400000"/>
          </a:ln>
        </p:spPr>
      </p:pic>
      <p:sp>
        <p:nvSpPr>
          <p:cNvPr id="106" name="イメージ"/>
          <p:cNvSpPr>
            <a:spLocks noGrp="1"/>
          </p:cNvSpPr>
          <p:nvPr>
            <p:ph type="pic" idx="13"/>
          </p:nvPr>
        </p:nvSpPr>
        <p:spPr>
          <a:xfrm>
            <a:off x="6515100" y="444500"/>
            <a:ext cx="6121400" cy="8724900"/>
          </a:xfrm>
          <a:prstGeom prst="rect">
            <a:avLst/>
          </a:prstGeom>
        </p:spPr>
        <p:txBody>
          <a:bodyPr lIns="91439" tIns="45719" rIns="91439" bIns="45719" rtlCol="0" anchor="t"/>
          <a:lstStyle/>
          <a:p>
            <a:pPr rtl="0"/>
            <a:endParaRPr/>
          </a:p>
        </p:txBody>
      </p:sp>
      <p:sp>
        <p:nvSpPr>
          <p:cNvPr id="107" name="イメージ"/>
          <p:cNvSpPr>
            <a:spLocks noGrp="1"/>
          </p:cNvSpPr>
          <p:nvPr>
            <p:ph type="pic" idx="14"/>
          </p:nvPr>
        </p:nvSpPr>
        <p:spPr>
          <a:xfrm>
            <a:off x="368300" y="444500"/>
            <a:ext cx="6121400" cy="8724900"/>
          </a:xfrm>
          <a:prstGeom prst="rect">
            <a:avLst/>
          </a:prstGeom>
        </p:spPr>
        <p:txBody>
          <a:bodyPr lIns="91439" tIns="45719" rIns="91439" bIns="45719" rtlCol="0" anchor="t"/>
          <a:lstStyle/>
          <a:p>
            <a:pPr rtl="0"/>
            <a:endParaRPr/>
          </a:p>
        </p:txBody>
      </p:sp>
      <p:sp>
        <p:nvSpPr>
          <p:cNvPr id="108" name="スライド番号"/>
          <p:cNvSpPr txBox="1">
            <a:spLocks noGrp="1"/>
          </p:cNvSpPr>
          <p:nvPr>
            <p:ph type="sldNum" sz="quarter" idx="2"/>
          </p:nvPr>
        </p:nvSpPr>
        <p:spPr>
          <a:prstGeom prst="rect">
            <a:avLst/>
          </a:prstGeom>
        </p:spPr>
        <p:txBody>
          <a:bodyPr rtlCol="0"/>
          <a:lstStyle/>
          <a:p>
            <a:pPr rtl="0"/>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画像（縦長）">
    <p:spTree>
      <p:nvGrpSpPr>
        <p:cNvPr id="1" name=""/>
        <p:cNvGrpSpPr/>
        <p:nvPr/>
      </p:nvGrpSpPr>
      <p:grpSpPr>
        <a:xfrm>
          <a:off x="0" y="0"/>
          <a:ext cx="0" cy="0"/>
          <a:chOff x="0" y="0"/>
          <a:chExt cx="0" cy="0"/>
        </a:xfrm>
      </p:grpSpPr>
      <p:grpSp>
        <p:nvGrpSpPr>
          <p:cNvPr id="117" name="グループ"/>
          <p:cNvGrpSpPr/>
          <p:nvPr/>
        </p:nvGrpSpPr>
        <p:grpSpPr>
          <a:xfrm>
            <a:off x="406400" y="5270500"/>
            <a:ext cx="5689600" cy="50927"/>
            <a:chOff x="0" y="0"/>
            <a:chExt cx="5689600" cy="50926"/>
          </a:xfrm>
        </p:grpSpPr>
        <p:sp>
          <p:nvSpPr>
            <p:cNvPr id="115" name="線"/>
            <p:cNvSpPr/>
            <p:nvPr/>
          </p:nvSpPr>
          <p:spPr>
            <a:xfrm>
              <a:off x="0" y="0"/>
              <a:ext cx="5689600"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sp>
          <p:nvSpPr>
            <p:cNvPr id="116" name="線"/>
            <p:cNvSpPr/>
            <p:nvPr/>
          </p:nvSpPr>
          <p:spPr>
            <a:xfrm>
              <a:off x="0" y="50800"/>
              <a:ext cx="5689600"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grpSp>
      <p:pic>
        <p:nvPicPr>
          <p:cNvPr id="118" name="disease_control_and_prevention_center_dcc横一列.png" descr="disease_control_and_prevention_center_dcc横一列.png"/>
          <p:cNvPicPr>
            <a:picLocks noChangeAspect="1"/>
          </p:cNvPicPr>
          <p:nvPr/>
        </p:nvPicPr>
        <p:blipFill>
          <a:blip r:embed="rId2"/>
          <a:stretch>
            <a:fillRect/>
          </a:stretch>
        </p:blipFill>
        <p:spPr>
          <a:xfrm>
            <a:off x="330553" y="8801090"/>
            <a:ext cx="2628901" cy="863611"/>
          </a:xfrm>
          <a:prstGeom prst="rect">
            <a:avLst/>
          </a:prstGeom>
          <a:ln w="12700">
            <a:miter lim="400000"/>
          </a:ln>
        </p:spPr>
      </p:pic>
      <p:pic>
        <p:nvPicPr>
          <p:cNvPr id="119" name="logohfull.png" descr="logohfull.png"/>
          <p:cNvPicPr>
            <a:picLocks noChangeAspect="1"/>
          </p:cNvPicPr>
          <p:nvPr/>
        </p:nvPicPr>
        <p:blipFill>
          <a:blip r:embed="rId3"/>
          <a:stretch>
            <a:fillRect/>
          </a:stretch>
        </p:blipFill>
        <p:spPr>
          <a:xfrm>
            <a:off x="9921009" y="8851900"/>
            <a:ext cx="2753591" cy="762000"/>
          </a:xfrm>
          <a:prstGeom prst="rect">
            <a:avLst/>
          </a:prstGeom>
          <a:ln w="12700">
            <a:miter lim="400000"/>
          </a:ln>
        </p:spPr>
      </p:pic>
      <p:pic>
        <p:nvPicPr>
          <p:cNvPr id="120" name="DCCkeynote2.png" descr="DCCkeynote2.png"/>
          <p:cNvPicPr>
            <a:picLocks noChangeAspect="1"/>
          </p:cNvPicPr>
          <p:nvPr/>
        </p:nvPicPr>
        <p:blipFill>
          <a:blip r:embed="rId4">
            <a:alphaModFix amt="30000"/>
          </a:blip>
          <a:stretch>
            <a:fillRect/>
          </a:stretch>
        </p:blipFill>
        <p:spPr>
          <a:xfrm rot="776179">
            <a:off x="-129219" y="-1265037"/>
            <a:ext cx="13253765" cy="10426701"/>
          </a:xfrm>
          <a:prstGeom prst="rect">
            <a:avLst/>
          </a:prstGeom>
          <a:ln w="12700">
            <a:miter lim="400000"/>
          </a:ln>
        </p:spPr>
      </p:pic>
      <p:sp>
        <p:nvSpPr>
          <p:cNvPr id="121" name="イメージ"/>
          <p:cNvSpPr>
            <a:spLocks noGrp="1"/>
          </p:cNvSpPr>
          <p:nvPr>
            <p:ph type="pic" idx="13"/>
          </p:nvPr>
        </p:nvSpPr>
        <p:spPr>
          <a:xfrm>
            <a:off x="6502400" y="0"/>
            <a:ext cx="6502400" cy="9753600"/>
          </a:xfrm>
          <a:prstGeom prst="rect">
            <a:avLst/>
          </a:prstGeom>
        </p:spPr>
        <p:txBody>
          <a:bodyPr lIns="91439" tIns="45719" rIns="91439" bIns="45719" rtlCol="0" anchor="t"/>
          <a:lstStyle/>
          <a:p>
            <a:pPr rtl="0"/>
            <a:endParaRPr/>
          </a:p>
        </p:txBody>
      </p:sp>
      <p:sp>
        <p:nvSpPr>
          <p:cNvPr id="122" name="タイトルテキスト"/>
          <p:cNvSpPr txBox="1">
            <a:spLocks noGrp="1"/>
          </p:cNvSpPr>
          <p:nvPr>
            <p:ph type="title"/>
          </p:nvPr>
        </p:nvSpPr>
        <p:spPr>
          <a:xfrm>
            <a:off x="355600" y="1930400"/>
            <a:ext cx="5816600" cy="3238500"/>
          </a:xfrm>
          <a:prstGeom prst="rect">
            <a:avLst/>
          </a:prstGeom>
        </p:spPr>
        <p:txBody>
          <a:bodyPr rtlCol="0" anchor="b"/>
          <a:lstStyle>
            <a:lvl1pPr>
              <a:lnSpc>
                <a:spcPct val="100000"/>
              </a:lnSpc>
            </a:lvl1pPr>
          </a:lstStyle>
          <a:p>
            <a:pPr rtl="0"/>
            <a:r>
              <a:t>タイトルテキスト</a:t>
            </a:r>
          </a:p>
        </p:txBody>
      </p:sp>
      <p:sp>
        <p:nvSpPr>
          <p:cNvPr id="123" name="本文レベル1…"/>
          <p:cNvSpPr txBox="1">
            <a:spLocks noGrp="1"/>
          </p:cNvSpPr>
          <p:nvPr>
            <p:ph type="body" sz="quarter" idx="1"/>
          </p:nvPr>
        </p:nvSpPr>
        <p:spPr>
          <a:xfrm>
            <a:off x="355600" y="5410200"/>
            <a:ext cx="5816600" cy="1663700"/>
          </a:xfrm>
          <a:prstGeom prst="rect">
            <a:avLst/>
          </a:prstGeom>
        </p:spPr>
        <p:txBody>
          <a:bodyPr rtlCol="0" anchor="t"/>
          <a:lstStyle>
            <a:lvl1pPr marL="0" indent="0">
              <a:lnSpc>
                <a:spcPct val="100000"/>
              </a:lnSpc>
              <a:spcBef>
                <a:spcPts val="1000"/>
              </a:spcBef>
              <a:buSzTx/>
              <a:buNone/>
              <a:defRPr sz="2400">
                <a:solidFill>
                  <a:srgbClr val="5C86B9"/>
                </a:solidFill>
              </a:defRPr>
            </a:lvl1pPr>
            <a:lvl2pPr marL="0" indent="0">
              <a:lnSpc>
                <a:spcPct val="100000"/>
              </a:lnSpc>
              <a:spcBef>
                <a:spcPts val="1000"/>
              </a:spcBef>
              <a:buSzTx/>
              <a:buNone/>
              <a:defRPr sz="2400">
                <a:solidFill>
                  <a:srgbClr val="5C86B9"/>
                </a:solidFill>
              </a:defRPr>
            </a:lvl2pPr>
            <a:lvl3pPr marL="0" indent="0">
              <a:lnSpc>
                <a:spcPct val="100000"/>
              </a:lnSpc>
              <a:spcBef>
                <a:spcPts val="1000"/>
              </a:spcBef>
              <a:buSzTx/>
              <a:buNone/>
              <a:defRPr sz="2400">
                <a:solidFill>
                  <a:srgbClr val="5C86B9"/>
                </a:solidFill>
              </a:defRPr>
            </a:lvl3pPr>
            <a:lvl4pPr marL="0" indent="0">
              <a:lnSpc>
                <a:spcPct val="100000"/>
              </a:lnSpc>
              <a:spcBef>
                <a:spcPts val="1000"/>
              </a:spcBef>
              <a:buSzTx/>
              <a:buNone/>
              <a:defRPr sz="2400">
                <a:solidFill>
                  <a:srgbClr val="5C86B9"/>
                </a:solidFill>
              </a:defRPr>
            </a:lvl4pPr>
            <a:lvl5pPr marL="0" indent="0">
              <a:lnSpc>
                <a:spcPct val="100000"/>
              </a:lnSpc>
              <a:spcBef>
                <a:spcPts val="1000"/>
              </a:spcBef>
              <a:buSzTx/>
              <a:buNone/>
              <a:defRPr sz="2400">
                <a:solidFill>
                  <a:srgbClr val="5C86B9"/>
                </a:solidFill>
              </a:defRPr>
            </a:lvl5pPr>
          </a:lstStyle>
          <a:p>
            <a:pPr rtl="0"/>
            <a:r>
              <a:t>本文レベル1</a:t>
            </a:r>
          </a:p>
          <a:p>
            <a:pPr lvl="1" rtl="0"/>
            <a:r>
              <a:t>本文レベル2</a:t>
            </a:r>
          </a:p>
          <a:p>
            <a:pPr lvl="2" rtl="0"/>
            <a:r>
              <a:t>本文レベル3</a:t>
            </a:r>
          </a:p>
          <a:p>
            <a:pPr lvl="3" rtl="0"/>
            <a:r>
              <a:t>本文レベル4</a:t>
            </a:r>
          </a:p>
          <a:p>
            <a:pPr lvl="4" rtl="0"/>
            <a:r>
              <a:t>本文レベル5</a:t>
            </a:r>
          </a:p>
        </p:txBody>
      </p:sp>
      <p:sp>
        <p:nvSpPr>
          <p:cNvPr id="124" name="スライド番号"/>
          <p:cNvSpPr txBox="1">
            <a:spLocks noGrp="1"/>
          </p:cNvSpPr>
          <p:nvPr>
            <p:ph type="sldNum" sz="quarter" idx="2"/>
          </p:nvPr>
        </p:nvSpPr>
        <p:spPr>
          <a:prstGeom prst="rect">
            <a:avLst/>
          </a:prstGeom>
          <a:effectLst>
            <a:outerShdw blurRad="38100" dist="12700" dir="5400000" rotWithShape="0">
              <a:srgbClr val="000000"/>
            </a:outerShdw>
          </a:effectLst>
        </p:spPr>
        <p:txBody>
          <a:bodyPr rtlCol="0"/>
          <a:lstStyle>
            <a:lvl1pPr>
              <a:defRPr>
                <a:solidFill>
                  <a:srgbClr val="FFFFFF"/>
                </a:solidFill>
              </a:defRPr>
            </a:lvl1pPr>
          </a:lstStyle>
          <a:p>
            <a:pPr rtl="0"/>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タイトル、箇条書き、画像">
    <p:spTree>
      <p:nvGrpSpPr>
        <p:cNvPr id="1" name=""/>
        <p:cNvGrpSpPr/>
        <p:nvPr/>
      </p:nvGrpSpPr>
      <p:grpSpPr>
        <a:xfrm>
          <a:off x="0" y="0"/>
          <a:ext cx="0" cy="0"/>
          <a:chOff x="0" y="0"/>
          <a:chExt cx="0" cy="0"/>
        </a:xfrm>
      </p:grpSpPr>
      <p:grpSp>
        <p:nvGrpSpPr>
          <p:cNvPr id="133" name="グループ"/>
          <p:cNvGrpSpPr/>
          <p:nvPr/>
        </p:nvGrpSpPr>
        <p:grpSpPr>
          <a:xfrm>
            <a:off x="406400" y="2565400"/>
            <a:ext cx="5689600" cy="50927"/>
            <a:chOff x="0" y="0"/>
            <a:chExt cx="5689600" cy="50926"/>
          </a:xfrm>
        </p:grpSpPr>
        <p:sp>
          <p:nvSpPr>
            <p:cNvPr id="131" name="線"/>
            <p:cNvSpPr/>
            <p:nvPr/>
          </p:nvSpPr>
          <p:spPr>
            <a:xfrm>
              <a:off x="0" y="0"/>
              <a:ext cx="5689600"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sp>
          <p:nvSpPr>
            <p:cNvPr id="132" name="線"/>
            <p:cNvSpPr/>
            <p:nvPr/>
          </p:nvSpPr>
          <p:spPr>
            <a:xfrm>
              <a:off x="0" y="50800"/>
              <a:ext cx="5689600"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grpSp>
      <p:pic>
        <p:nvPicPr>
          <p:cNvPr id="134" name="disease_control_and_prevention_center_dcc横一列.png" descr="disease_control_and_prevention_center_dcc横一列.png"/>
          <p:cNvPicPr>
            <a:picLocks noChangeAspect="1"/>
          </p:cNvPicPr>
          <p:nvPr/>
        </p:nvPicPr>
        <p:blipFill>
          <a:blip r:embed="rId2"/>
          <a:stretch>
            <a:fillRect/>
          </a:stretch>
        </p:blipFill>
        <p:spPr>
          <a:xfrm>
            <a:off x="330553" y="8801090"/>
            <a:ext cx="2628901" cy="863611"/>
          </a:xfrm>
          <a:prstGeom prst="rect">
            <a:avLst/>
          </a:prstGeom>
          <a:ln w="12700">
            <a:miter lim="400000"/>
          </a:ln>
        </p:spPr>
      </p:pic>
      <p:pic>
        <p:nvPicPr>
          <p:cNvPr id="135" name="logohfull.png" descr="logohfull.png"/>
          <p:cNvPicPr>
            <a:picLocks noChangeAspect="1"/>
          </p:cNvPicPr>
          <p:nvPr/>
        </p:nvPicPr>
        <p:blipFill>
          <a:blip r:embed="rId3"/>
          <a:stretch>
            <a:fillRect/>
          </a:stretch>
        </p:blipFill>
        <p:spPr>
          <a:xfrm>
            <a:off x="9921009" y="8851900"/>
            <a:ext cx="2753591" cy="762000"/>
          </a:xfrm>
          <a:prstGeom prst="rect">
            <a:avLst/>
          </a:prstGeom>
          <a:ln w="12700">
            <a:miter lim="400000"/>
          </a:ln>
        </p:spPr>
      </p:pic>
      <p:pic>
        <p:nvPicPr>
          <p:cNvPr id="136" name="DCCkeynote2.png" descr="DCCkeynote2.png"/>
          <p:cNvPicPr>
            <a:picLocks noChangeAspect="1"/>
          </p:cNvPicPr>
          <p:nvPr/>
        </p:nvPicPr>
        <p:blipFill>
          <a:blip r:embed="rId4">
            <a:alphaModFix amt="30000"/>
          </a:blip>
          <a:stretch>
            <a:fillRect/>
          </a:stretch>
        </p:blipFill>
        <p:spPr>
          <a:xfrm rot="776179">
            <a:off x="-129219" y="-1265037"/>
            <a:ext cx="13253765" cy="10426701"/>
          </a:xfrm>
          <a:prstGeom prst="rect">
            <a:avLst/>
          </a:prstGeom>
          <a:ln w="12700">
            <a:miter lim="400000"/>
          </a:ln>
        </p:spPr>
      </p:pic>
      <p:sp>
        <p:nvSpPr>
          <p:cNvPr id="137" name="イメージ"/>
          <p:cNvSpPr>
            <a:spLocks noGrp="1"/>
          </p:cNvSpPr>
          <p:nvPr>
            <p:ph type="pic" idx="13"/>
          </p:nvPr>
        </p:nvSpPr>
        <p:spPr>
          <a:xfrm>
            <a:off x="6502400" y="0"/>
            <a:ext cx="6502400" cy="9753600"/>
          </a:xfrm>
          <a:prstGeom prst="rect">
            <a:avLst/>
          </a:prstGeom>
        </p:spPr>
        <p:txBody>
          <a:bodyPr lIns="91439" tIns="45719" rIns="91439" bIns="45719" rtlCol="0" anchor="t"/>
          <a:lstStyle/>
          <a:p>
            <a:pPr rtl="0"/>
            <a:endParaRPr/>
          </a:p>
        </p:txBody>
      </p:sp>
      <p:sp>
        <p:nvSpPr>
          <p:cNvPr id="138" name="タイトルテキスト"/>
          <p:cNvSpPr txBox="1">
            <a:spLocks noGrp="1"/>
          </p:cNvSpPr>
          <p:nvPr>
            <p:ph type="title"/>
          </p:nvPr>
        </p:nvSpPr>
        <p:spPr>
          <a:xfrm>
            <a:off x="355600" y="444500"/>
            <a:ext cx="5816600" cy="2044700"/>
          </a:xfrm>
          <a:prstGeom prst="rect">
            <a:avLst/>
          </a:prstGeom>
        </p:spPr>
        <p:txBody>
          <a:bodyPr rtlCol="0"/>
          <a:lstStyle/>
          <a:p>
            <a:pPr rtl="0"/>
            <a:r>
              <a:t>タイトルテキスト</a:t>
            </a:r>
          </a:p>
        </p:txBody>
      </p:sp>
      <p:sp>
        <p:nvSpPr>
          <p:cNvPr id="139" name="本文レベル1…"/>
          <p:cNvSpPr txBox="1">
            <a:spLocks noGrp="1"/>
          </p:cNvSpPr>
          <p:nvPr>
            <p:ph type="body" sz="half" idx="1"/>
          </p:nvPr>
        </p:nvSpPr>
        <p:spPr>
          <a:xfrm>
            <a:off x="355600" y="2984500"/>
            <a:ext cx="5816600" cy="6324600"/>
          </a:xfrm>
          <a:prstGeom prst="rect">
            <a:avLst/>
          </a:prstGeom>
        </p:spPr>
        <p:txBody>
          <a:bodyPr rtlCol="0"/>
          <a:lstStyle/>
          <a:p>
            <a:pPr rtl="0"/>
            <a:r>
              <a:t>本文レベル1</a:t>
            </a:r>
          </a:p>
          <a:p>
            <a:pPr lvl="1" rtl="0"/>
            <a:r>
              <a:t>本文レベル2</a:t>
            </a:r>
          </a:p>
          <a:p>
            <a:pPr lvl="2" rtl="0"/>
            <a:r>
              <a:t>本文レベル3</a:t>
            </a:r>
          </a:p>
          <a:p>
            <a:pPr lvl="3" rtl="0"/>
            <a:r>
              <a:t>本文レベル4</a:t>
            </a:r>
          </a:p>
          <a:p>
            <a:pPr lvl="4" rtl="0"/>
            <a:r>
              <a:t>本文レベル5</a:t>
            </a:r>
          </a:p>
        </p:txBody>
      </p:sp>
      <p:sp>
        <p:nvSpPr>
          <p:cNvPr id="140" name="スライド番号"/>
          <p:cNvSpPr txBox="1">
            <a:spLocks noGrp="1"/>
          </p:cNvSpPr>
          <p:nvPr>
            <p:ph type="sldNum" sz="quarter" idx="2"/>
          </p:nvPr>
        </p:nvSpPr>
        <p:spPr>
          <a:prstGeom prst="rect">
            <a:avLst/>
          </a:prstGeom>
          <a:effectLst>
            <a:outerShdw blurRad="38100" dist="12700" dir="5400000" rotWithShape="0">
              <a:srgbClr val="000000"/>
            </a:outerShdw>
          </a:effectLst>
        </p:spPr>
        <p:txBody>
          <a:bodyPr rtlCol="0"/>
          <a:lstStyle>
            <a:lvl1pPr>
              <a:defRPr>
                <a:solidFill>
                  <a:srgbClr val="FFFFFF"/>
                </a:solidFill>
              </a:defRPr>
            </a:lvl1pPr>
          </a:lstStyle>
          <a:p>
            <a:pPr rtl="0"/>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タイトル &amp; 箇条書き（左）">
    <p:spTree>
      <p:nvGrpSpPr>
        <p:cNvPr id="1" name=""/>
        <p:cNvGrpSpPr/>
        <p:nvPr/>
      </p:nvGrpSpPr>
      <p:grpSpPr>
        <a:xfrm>
          <a:off x="0" y="0"/>
          <a:ext cx="0" cy="0"/>
          <a:chOff x="0" y="0"/>
          <a:chExt cx="0" cy="0"/>
        </a:xfrm>
      </p:grpSpPr>
      <p:grpSp>
        <p:nvGrpSpPr>
          <p:cNvPr id="149" name="グループ"/>
          <p:cNvGrpSpPr/>
          <p:nvPr/>
        </p:nvGrpSpPr>
        <p:grpSpPr>
          <a:xfrm>
            <a:off x="406400" y="2565400"/>
            <a:ext cx="12192001" cy="50927"/>
            <a:chOff x="0" y="0"/>
            <a:chExt cx="12192000" cy="50926"/>
          </a:xfrm>
        </p:grpSpPr>
        <p:sp>
          <p:nvSpPr>
            <p:cNvPr id="147" name="線"/>
            <p:cNvSpPr/>
            <p:nvPr/>
          </p:nvSpPr>
          <p:spPr>
            <a:xfrm>
              <a:off x="0" y="0"/>
              <a:ext cx="12192001"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sp>
          <p:nvSpPr>
            <p:cNvPr id="148" name="線"/>
            <p:cNvSpPr/>
            <p:nvPr/>
          </p:nvSpPr>
          <p:spPr>
            <a:xfrm>
              <a:off x="0" y="50800"/>
              <a:ext cx="12192001"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grpSp>
      <p:pic>
        <p:nvPicPr>
          <p:cNvPr id="150" name="disease_control_and_prevention_center_dcc横一列.png" descr="disease_control_and_prevention_center_dcc横一列.png"/>
          <p:cNvPicPr>
            <a:picLocks noChangeAspect="1"/>
          </p:cNvPicPr>
          <p:nvPr/>
        </p:nvPicPr>
        <p:blipFill>
          <a:blip r:embed="rId2"/>
          <a:stretch>
            <a:fillRect/>
          </a:stretch>
        </p:blipFill>
        <p:spPr>
          <a:xfrm>
            <a:off x="330553" y="8801090"/>
            <a:ext cx="2628901" cy="863611"/>
          </a:xfrm>
          <a:prstGeom prst="rect">
            <a:avLst/>
          </a:prstGeom>
          <a:ln w="12700">
            <a:miter lim="400000"/>
          </a:ln>
        </p:spPr>
      </p:pic>
      <p:pic>
        <p:nvPicPr>
          <p:cNvPr id="151" name="logohfull.png" descr="logohfull.png"/>
          <p:cNvPicPr>
            <a:picLocks noChangeAspect="1"/>
          </p:cNvPicPr>
          <p:nvPr/>
        </p:nvPicPr>
        <p:blipFill>
          <a:blip r:embed="rId3"/>
          <a:stretch>
            <a:fillRect/>
          </a:stretch>
        </p:blipFill>
        <p:spPr>
          <a:xfrm>
            <a:off x="9921009" y="8851900"/>
            <a:ext cx="2753591" cy="762000"/>
          </a:xfrm>
          <a:prstGeom prst="rect">
            <a:avLst/>
          </a:prstGeom>
          <a:ln w="12700">
            <a:miter lim="400000"/>
          </a:ln>
        </p:spPr>
      </p:pic>
      <p:pic>
        <p:nvPicPr>
          <p:cNvPr id="152" name="DCCkeynote2.png" descr="DCCkeynote2.png"/>
          <p:cNvPicPr>
            <a:picLocks noChangeAspect="1"/>
          </p:cNvPicPr>
          <p:nvPr/>
        </p:nvPicPr>
        <p:blipFill>
          <a:blip r:embed="rId4">
            <a:alphaModFix amt="30000"/>
          </a:blip>
          <a:stretch>
            <a:fillRect/>
          </a:stretch>
        </p:blipFill>
        <p:spPr>
          <a:xfrm rot="776179">
            <a:off x="-129219" y="-1265037"/>
            <a:ext cx="13253765" cy="10426701"/>
          </a:xfrm>
          <a:prstGeom prst="rect">
            <a:avLst/>
          </a:prstGeom>
          <a:ln w="12700">
            <a:miter lim="400000"/>
          </a:ln>
        </p:spPr>
      </p:pic>
      <p:sp>
        <p:nvSpPr>
          <p:cNvPr id="153" name="タイトルテキスト"/>
          <p:cNvSpPr txBox="1">
            <a:spLocks noGrp="1"/>
          </p:cNvSpPr>
          <p:nvPr>
            <p:ph type="title"/>
          </p:nvPr>
        </p:nvSpPr>
        <p:spPr>
          <a:prstGeom prst="rect">
            <a:avLst/>
          </a:prstGeom>
        </p:spPr>
        <p:txBody>
          <a:bodyPr rtlCol="0"/>
          <a:lstStyle/>
          <a:p>
            <a:pPr rtl="0"/>
            <a:r>
              <a:t>タイトルテキスト</a:t>
            </a:r>
          </a:p>
        </p:txBody>
      </p:sp>
      <p:sp>
        <p:nvSpPr>
          <p:cNvPr id="154" name="本文レベル1…"/>
          <p:cNvSpPr txBox="1">
            <a:spLocks noGrp="1"/>
          </p:cNvSpPr>
          <p:nvPr>
            <p:ph type="body" sz="half" idx="1"/>
          </p:nvPr>
        </p:nvSpPr>
        <p:spPr>
          <a:xfrm>
            <a:off x="355600" y="2984500"/>
            <a:ext cx="5892800" cy="6324600"/>
          </a:xfrm>
          <a:prstGeom prst="rect">
            <a:avLst/>
          </a:prstGeom>
        </p:spPr>
        <p:txBody>
          <a:bodyPr rtlCol="0"/>
          <a:lstStyle/>
          <a:p>
            <a:pPr rtl="0"/>
            <a:r>
              <a:t>本文レベル1</a:t>
            </a:r>
          </a:p>
          <a:p>
            <a:pPr lvl="1" rtl="0"/>
            <a:r>
              <a:t>本文レベル2</a:t>
            </a:r>
          </a:p>
          <a:p>
            <a:pPr lvl="2" rtl="0"/>
            <a:r>
              <a:t>本文レベル3</a:t>
            </a:r>
          </a:p>
          <a:p>
            <a:pPr lvl="3" rtl="0"/>
            <a:r>
              <a:t>本文レベル4</a:t>
            </a:r>
          </a:p>
          <a:p>
            <a:pPr lvl="4" rtl="0"/>
            <a:r>
              <a:t>本文レベル5</a:t>
            </a:r>
          </a:p>
        </p:txBody>
      </p:sp>
      <p:sp>
        <p:nvSpPr>
          <p:cNvPr id="155" name="スライド番号"/>
          <p:cNvSpPr txBox="1">
            <a:spLocks noGrp="1"/>
          </p:cNvSpPr>
          <p:nvPr>
            <p:ph type="sldNum" sz="quarter" idx="2"/>
          </p:nvPr>
        </p:nvSpPr>
        <p:spPr>
          <a:prstGeom prst="rect">
            <a:avLst/>
          </a:prstGeom>
        </p:spPr>
        <p:txBody>
          <a:bodyPr rtlCol="0"/>
          <a:lstStyle/>
          <a:p>
            <a:pPr rtl="0"/>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タイトル &amp; 箇条書き（右）">
    <p:spTree>
      <p:nvGrpSpPr>
        <p:cNvPr id="1" name=""/>
        <p:cNvGrpSpPr/>
        <p:nvPr/>
      </p:nvGrpSpPr>
      <p:grpSpPr>
        <a:xfrm>
          <a:off x="0" y="0"/>
          <a:ext cx="0" cy="0"/>
          <a:chOff x="0" y="0"/>
          <a:chExt cx="0" cy="0"/>
        </a:xfrm>
      </p:grpSpPr>
      <p:grpSp>
        <p:nvGrpSpPr>
          <p:cNvPr id="164" name="グループ"/>
          <p:cNvGrpSpPr/>
          <p:nvPr/>
        </p:nvGrpSpPr>
        <p:grpSpPr>
          <a:xfrm>
            <a:off x="406400" y="2565400"/>
            <a:ext cx="12192001" cy="50927"/>
            <a:chOff x="0" y="0"/>
            <a:chExt cx="12192000" cy="50926"/>
          </a:xfrm>
        </p:grpSpPr>
        <p:sp>
          <p:nvSpPr>
            <p:cNvPr id="162" name="線"/>
            <p:cNvSpPr/>
            <p:nvPr/>
          </p:nvSpPr>
          <p:spPr>
            <a:xfrm>
              <a:off x="0" y="0"/>
              <a:ext cx="12192001"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sp>
          <p:nvSpPr>
            <p:cNvPr id="163" name="線"/>
            <p:cNvSpPr/>
            <p:nvPr/>
          </p:nvSpPr>
          <p:spPr>
            <a:xfrm>
              <a:off x="0" y="50800"/>
              <a:ext cx="12192001"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grpSp>
      <p:pic>
        <p:nvPicPr>
          <p:cNvPr id="165" name="DCCkeynote2.png" descr="DCCkeynote2.png"/>
          <p:cNvPicPr>
            <a:picLocks noChangeAspect="1"/>
          </p:cNvPicPr>
          <p:nvPr/>
        </p:nvPicPr>
        <p:blipFill>
          <a:blip r:embed="rId2">
            <a:alphaModFix amt="50000"/>
          </a:blip>
          <a:stretch>
            <a:fillRect/>
          </a:stretch>
        </p:blipFill>
        <p:spPr>
          <a:xfrm rot="776179">
            <a:off x="-129219" y="-1265037"/>
            <a:ext cx="13253765" cy="10426701"/>
          </a:xfrm>
          <a:prstGeom prst="rect">
            <a:avLst/>
          </a:prstGeom>
          <a:ln w="12700">
            <a:miter lim="400000"/>
          </a:ln>
        </p:spPr>
      </p:pic>
      <p:pic>
        <p:nvPicPr>
          <p:cNvPr id="166" name="disease_control_and_prevention_center_dcc横一列.png" descr="disease_control_and_prevention_center_dcc横一列.png"/>
          <p:cNvPicPr>
            <a:picLocks noChangeAspect="1"/>
          </p:cNvPicPr>
          <p:nvPr/>
        </p:nvPicPr>
        <p:blipFill>
          <a:blip r:embed="rId3"/>
          <a:stretch>
            <a:fillRect/>
          </a:stretch>
        </p:blipFill>
        <p:spPr>
          <a:xfrm>
            <a:off x="330553" y="8801090"/>
            <a:ext cx="2628901" cy="863611"/>
          </a:xfrm>
          <a:prstGeom prst="rect">
            <a:avLst/>
          </a:prstGeom>
          <a:ln w="12700">
            <a:miter lim="400000"/>
          </a:ln>
        </p:spPr>
      </p:pic>
      <p:pic>
        <p:nvPicPr>
          <p:cNvPr id="167" name="logohfull.png" descr="logohfull.png"/>
          <p:cNvPicPr>
            <a:picLocks noChangeAspect="1"/>
          </p:cNvPicPr>
          <p:nvPr/>
        </p:nvPicPr>
        <p:blipFill>
          <a:blip r:embed="rId4"/>
          <a:stretch>
            <a:fillRect/>
          </a:stretch>
        </p:blipFill>
        <p:spPr>
          <a:xfrm>
            <a:off x="9921009" y="8851900"/>
            <a:ext cx="2753591" cy="762000"/>
          </a:xfrm>
          <a:prstGeom prst="rect">
            <a:avLst/>
          </a:prstGeom>
          <a:ln w="12700">
            <a:miter lim="400000"/>
          </a:ln>
        </p:spPr>
      </p:pic>
      <p:sp>
        <p:nvSpPr>
          <p:cNvPr id="168" name="タイトルテキスト"/>
          <p:cNvSpPr txBox="1">
            <a:spLocks noGrp="1"/>
          </p:cNvSpPr>
          <p:nvPr>
            <p:ph type="title"/>
          </p:nvPr>
        </p:nvSpPr>
        <p:spPr>
          <a:prstGeom prst="rect">
            <a:avLst/>
          </a:prstGeom>
        </p:spPr>
        <p:txBody>
          <a:bodyPr rtlCol="0"/>
          <a:lstStyle/>
          <a:p>
            <a:pPr rtl="0"/>
            <a:r>
              <a:t>タイトルテキスト</a:t>
            </a:r>
          </a:p>
        </p:txBody>
      </p:sp>
      <p:sp>
        <p:nvSpPr>
          <p:cNvPr id="169" name="本文レベル1…"/>
          <p:cNvSpPr txBox="1">
            <a:spLocks noGrp="1"/>
          </p:cNvSpPr>
          <p:nvPr>
            <p:ph type="body" sz="half" idx="1"/>
          </p:nvPr>
        </p:nvSpPr>
        <p:spPr>
          <a:xfrm>
            <a:off x="6756400" y="2984500"/>
            <a:ext cx="5892800" cy="6324600"/>
          </a:xfrm>
          <a:prstGeom prst="rect">
            <a:avLst/>
          </a:prstGeom>
        </p:spPr>
        <p:txBody>
          <a:bodyPr rtlCol="0"/>
          <a:lstStyle/>
          <a:p>
            <a:pPr rtl="0"/>
            <a:r>
              <a:t>本文レベル1</a:t>
            </a:r>
          </a:p>
          <a:p>
            <a:pPr lvl="1" rtl="0"/>
            <a:r>
              <a:t>本文レベル2</a:t>
            </a:r>
          </a:p>
          <a:p>
            <a:pPr lvl="2" rtl="0"/>
            <a:r>
              <a:t>本文レベル3</a:t>
            </a:r>
          </a:p>
          <a:p>
            <a:pPr lvl="3" rtl="0"/>
            <a:r>
              <a:t>本文レベル4</a:t>
            </a:r>
          </a:p>
          <a:p>
            <a:pPr lvl="4" rtl="0"/>
            <a:r>
              <a:t>本文レベル5</a:t>
            </a:r>
          </a:p>
        </p:txBody>
      </p:sp>
      <p:sp>
        <p:nvSpPr>
          <p:cNvPr id="170" name="スライド番号"/>
          <p:cNvSpPr txBox="1">
            <a:spLocks noGrp="1"/>
          </p:cNvSpPr>
          <p:nvPr>
            <p:ph type="sldNum" sz="quarter" idx="2"/>
          </p:nvPr>
        </p:nvSpPr>
        <p:spPr>
          <a:prstGeom prst="rect">
            <a:avLst/>
          </a:prstGeom>
        </p:spPr>
        <p:txBody>
          <a:bodyPr rtlCol="0"/>
          <a:lstStyle/>
          <a:p>
            <a:pPr rtl="0"/>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空白">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7" name="スライド番号"/>
          <p:cNvSpPr txBox="1">
            <a:spLocks noGrp="1"/>
          </p:cNvSpPr>
          <p:nvPr>
            <p:ph type="sldNum" sz="quarter" idx="2"/>
          </p:nvPr>
        </p:nvSpPr>
        <p:spPr>
          <a:prstGeom prst="rect">
            <a:avLst/>
          </a:prstGeom>
        </p:spPr>
        <p:txBody>
          <a:bodyPr rtlCol="0"/>
          <a:lstStyle/>
          <a:p>
            <a:pPr rtl="0"/>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空白">
    <p:bg>
      <p:bgPr>
        <a:solidFill>
          <a:srgbClr val="FFFFFF"/>
        </a:solidFill>
        <a:effectLst/>
      </p:bgPr>
    </p:bg>
    <p:spTree>
      <p:nvGrpSpPr>
        <p:cNvPr id="1" name=""/>
        <p:cNvGrpSpPr/>
        <p:nvPr/>
      </p:nvGrpSpPr>
      <p:grpSpPr>
        <a:xfrm>
          <a:off x="0" y="0"/>
          <a:ext cx="0" cy="0"/>
          <a:chOff x="0" y="0"/>
          <a:chExt cx="0" cy="0"/>
        </a:xfrm>
      </p:grpSpPr>
      <p:sp>
        <p:nvSpPr>
          <p:cNvPr id="214" name="スライド番号"/>
          <p:cNvSpPr txBox="1">
            <a:spLocks noGrp="1"/>
          </p:cNvSpPr>
          <p:nvPr>
            <p:ph type="sldNum" sz="quarter" idx="2"/>
          </p:nvPr>
        </p:nvSpPr>
        <p:spPr>
          <a:xfrm>
            <a:off x="6288709" y="9251950"/>
            <a:ext cx="414682" cy="330200"/>
          </a:xfrm>
          <a:prstGeom prst="rect">
            <a:avLst/>
          </a:prstGeom>
        </p:spPr>
        <p:txBody>
          <a:bodyPr rtlCol="0"/>
          <a:lstStyle>
            <a:lvl1pPr algn="ctr">
              <a:defRPr sz="1800">
                <a:solidFill>
                  <a:srgbClr val="000000"/>
                </a:solidFill>
                <a:latin typeface="ヒラギノ角ゴ ProN W3"/>
                <a:ea typeface="ヒラギノ角ゴ ProN W3"/>
                <a:cs typeface="ヒラギノ角ゴ ProN W3"/>
                <a:sym typeface="ヒラギノ角ゴ ProN W3"/>
              </a:defRPr>
            </a:lvl1pPr>
          </a:lstStyle>
          <a:p>
            <a:pPr rtl="0"/>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タイトルとコンテンツ">
    <p:bg>
      <p:bgPr>
        <a:solidFill>
          <a:srgbClr val="FFFFFF"/>
        </a:solidFill>
        <a:effectLst/>
      </p:bgPr>
    </p:bg>
    <p:spTree>
      <p:nvGrpSpPr>
        <p:cNvPr id="1" name=""/>
        <p:cNvGrpSpPr/>
        <p:nvPr/>
      </p:nvGrpSpPr>
      <p:grpSpPr>
        <a:xfrm>
          <a:off x="0" y="0"/>
          <a:ext cx="0" cy="0"/>
          <a:chOff x="0" y="0"/>
          <a:chExt cx="0" cy="0"/>
        </a:xfrm>
      </p:grpSpPr>
      <p:sp>
        <p:nvSpPr>
          <p:cNvPr id="237" name="タイトルテキスト"/>
          <p:cNvSpPr txBox="1">
            <a:spLocks noGrp="1"/>
          </p:cNvSpPr>
          <p:nvPr>
            <p:ph type="title"/>
          </p:nvPr>
        </p:nvSpPr>
        <p:spPr>
          <a:xfrm>
            <a:off x="650239" y="390596"/>
            <a:ext cx="11704322" cy="1625601"/>
          </a:xfrm>
          <a:prstGeom prst="rect">
            <a:avLst/>
          </a:prstGeom>
        </p:spPr>
        <p:txBody>
          <a:bodyPr lIns="65023" tIns="65023" rIns="65023" bIns="65023" rtlCol="0">
            <a:normAutofit/>
          </a:bodyPr>
          <a:lstStyle>
            <a:lvl1pPr algn="ctr" defTabSz="1300480">
              <a:lnSpc>
                <a:spcPct val="100000"/>
              </a:lnSpc>
              <a:defRPr sz="6200" spc="0">
                <a:solidFill>
                  <a:srgbClr val="000000"/>
                </a:solidFill>
                <a:latin typeface="Calibri"/>
                <a:ea typeface="Calibri"/>
                <a:cs typeface="Calibri"/>
                <a:sym typeface="Calibri"/>
              </a:defRPr>
            </a:lvl1pPr>
          </a:lstStyle>
          <a:p>
            <a:pPr rtl="0"/>
            <a:r>
              <a:t>タイトルテキスト</a:t>
            </a:r>
          </a:p>
        </p:txBody>
      </p:sp>
      <p:sp>
        <p:nvSpPr>
          <p:cNvPr id="238" name="本文レベル1…"/>
          <p:cNvSpPr txBox="1">
            <a:spLocks noGrp="1"/>
          </p:cNvSpPr>
          <p:nvPr>
            <p:ph type="body" idx="1"/>
          </p:nvPr>
        </p:nvSpPr>
        <p:spPr>
          <a:xfrm>
            <a:off x="650239" y="2275839"/>
            <a:ext cx="11704322" cy="6436927"/>
          </a:xfrm>
          <a:prstGeom prst="rect">
            <a:avLst/>
          </a:prstGeom>
        </p:spPr>
        <p:txBody>
          <a:bodyPr lIns="65023" tIns="65023" rIns="65023" bIns="65023" rtlCol="0" anchor="t">
            <a:normAutofit/>
          </a:bodyPr>
          <a:lstStyle>
            <a:lvl1pPr marL="471487" indent="-471487" defTabSz="1300480">
              <a:lnSpc>
                <a:spcPct val="100000"/>
              </a:lnSpc>
              <a:spcBef>
                <a:spcPts val="1000"/>
              </a:spcBef>
              <a:buClrTx/>
              <a:buSzPct val="100000"/>
              <a:buFont typeface="Arial"/>
              <a:buChar char="•"/>
              <a:defRPr sz="4400">
                <a:latin typeface="Calibri"/>
                <a:ea typeface="Calibri"/>
                <a:cs typeface="Calibri"/>
                <a:sym typeface="Calibri"/>
              </a:defRPr>
            </a:lvl1pPr>
            <a:lvl2pPr marL="906235" indent="-449035" defTabSz="1300480">
              <a:lnSpc>
                <a:spcPct val="100000"/>
              </a:lnSpc>
              <a:spcBef>
                <a:spcPts val="1000"/>
              </a:spcBef>
              <a:buClrTx/>
              <a:buSzPct val="100000"/>
              <a:buFont typeface="Arial"/>
              <a:buChar char="–"/>
              <a:defRPr sz="4400">
                <a:latin typeface="Calibri"/>
                <a:ea typeface="Calibri"/>
                <a:cs typeface="Calibri"/>
                <a:sym typeface="Calibri"/>
              </a:defRPr>
            </a:lvl2pPr>
            <a:lvl3pPr marL="1333500" indent="-419100" defTabSz="1300480">
              <a:lnSpc>
                <a:spcPct val="100000"/>
              </a:lnSpc>
              <a:spcBef>
                <a:spcPts val="1000"/>
              </a:spcBef>
              <a:buClrTx/>
              <a:buSzPct val="100000"/>
              <a:buFont typeface="Arial"/>
              <a:buChar char="•"/>
              <a:defRPr sz="4400">
                <a:latin typeface="Calibri"/>
                <a:ea typeface="Calibri"/>
                <a:cs typeface="Calibri"/>
                <a:sym typeface="Calibri"/>
              </a:defRPr>
            </a:lvl3pPr>
            <a:lvl4pPr marL="1874520" indent="-502920" defTabSz="1300480">
              <a:lnSpc>
                <a:spcPct val="100000"/>
              </a:lnSpc>
              <a:spcBef>
                <a:spcPts val="1000"/>
              </a:spcBef>
              <a:buClrTx/>
              <a:buSzPct val="100000"/>
              <a:buFont typeface="Arial"/>
              <a:buChar char="–"/>
              <a:defRPr sz="4400">
                <a:latin typeface="Calibri"/>
                <a:ea typeface="Calibri"/>
                <a:cs typeface="Calibri"/>
                <a:sym typeface="Calibri"/>
              </a:defRPr>
            </a:lvl4pPr>
            <a:lvl5pPr marL="2331720" indent="-502920" defTabSz="1300480">
              <a:lnSpc>
                <a:spcPct val="100000"/>
              </a:lnSpc>
              <a:spcBef>
                <a:spcPts val="1000"/>
              </a:spcBef>
              <a:buClrTx/>
              <a:buSzPct val="100000"/>
              <a:buFont typeface="Arial"/>
              <a:buChar char="»"/>
              <a:defRPr sz="4400">
                <a:latin typeface="Calibri"/>
                <a:ea typeface="Calibri"/>
                <a:cs typeface="Calibri"/>
                <a:sym typeface="Calibri"/>
              </a:defRPr>
            </a:lvl5pPr>
          </a:lstStyle>
          <a:p>
            <a:pPr rtl="0"/>
            <a:r>
              <a:t>本文レベル1</a:t>
            </a:r>
          </a:p>
          <a:p>
            <a:pPr lvl="1" rtl="0"/>
            <a:r>
              <a:t>本文レベル2</a:t>
            </a:r>
          </a:p>
          <a:p>
            <a:pPr lvl="2" rtl="0"/>
            <a:r>
              <a:t>本文レベル3</a:t>
            </a:r>
          </a:p>
          <a:p>
            <a:pPr lvl="3" rtl="0"/>
            <a:r>
              <a:t>本文レベル4</a:t>
            </a:r>
          </a:p>
          <a:p>
            <a:pPr lvl="4" rtl="0"/>
            <a:r>
              <a:t>本文レベル5</a:t>
            </a:r>
          </a:p>
        </p:txBody>
      </p:sp>
      <p:sp>
        <p:nvSpPr>
          <p:cNvPr id="239" name="スライド番号"/>
          <p:cNvSpPr txBox="1">
            <a:spLocks noGrp="1"/>
          </p:cNvSpPr>
          <p:nvPr>
            <p:ph type="sldNum" sz="quarter" idx="2"/>
          </p:nvPr>
        </p:nvSpPr>
        <p:spPr>
          <a:xfrm>
            <a:off x="12005834" y="9114112"/>
            <a:ext cx="348727" cy="371349"/>
          </a:xfrm>
          <a:prstGeom prst="rect">
            <a:avLst/>
          </a:prstGeom>
        </p:spPr>
        <p:txBody>
          <a:bodyPr lIns="65023" tIns="65023" rIns="65023" bIns="65023" rtlCol="0" anchor="ctr"/>
          <a:lstStyle>
            <a:lvl1pPr defTabSz="1300480">
              <a:defRPr>
                <a:solidFill>
                  <a:srgbClr val="888888"/>
                </a:solidFill>
                <a:latin typeface="Calibri"/>
                <a:ea typeface="Calibri"/>
                <a:cs typeface="Calibri"/>
                <a:sym typeface="Calibri"/>
              </a:defRPr>
            </a:lvl1pPr>
          </a:lstStyle>
          <a:p>
            <a:pPr rtl="0"/>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タイトル&amp;箇条書き">
    <p:bg>
      <p:bgPr>
        <a:solidFill>
          <a:srgbClr val="FFFFFF"/>
        </a:solidFill>
        <a:effectLst/>
      </p:bgPr>
    </p:bg>
    <p:spTree>
      <p:nvGrpSpPr>
        <p:cNvPr id="1" name=""/>
        <p:cNvGrpSpPr/>
        <p:nvPr/>
      </p:nvGrpSpPr>
      <p:grpSpPr>
        <a:xfrm>
          <a:off x="0" y="0"/>
          <a:ext cx="0" cy="0"/>
          <a:chOff x="0" y="0"/>
          <a:chExt cx="0" cy="0"/>
        </a:xfrm>
      </p:grpSpPr>
      <p:sp>
        <p:nvSpPr>
          <p:cNvPr id="246" name="タイトルテキスト"/>
          <p:cNvSpPr txBox="1">
            <a:spLocks noGrp="1"/>
          </p:cNvSpPr>
          <p:nvPr>
            <p:ph type="title"/>
          </p:nvPr>
        </p:nvSpPr>
        <p:spPr>
          <a:xfrm>
            <a:off x="952500" y="254000"/>
            <a:ext cx="11099800" cy="2159000"/>
          </a:xfrm>
          <a:prstGeom prst="rect">
            <a:avLst/>
          </a:prstGeom>
        </p:spPr>
        <p:txBody>
          <a:bodyPr rtlCol="0">
            <a:normAutofit/>
          </a:bodyPr>
          <a:lstStyle>
            <a:lvl1pPr algn="ctr">
              <a:lnSpc>
                <a:spcPct val="100000"/>
              </a:lnSpc>
              <a:defRPr sz="8000" spc="0">
                <a:solidFill>
                  <a:srgbClr val="000000"/>
                </a:solidFill>
                <a:latin typeface="ヒラギノ角ゴ ProN W3"/>
                <a:ea typeface="ヒラギノ角ゴ ProN W3"/>
                <a:cs typeface="ヒラギノ角ゴ ProN W3"/>
                <a:sym typeface="ヒラギノ角ゴ ProN W3"/>
              </a:defRPr>
            </a:lvl1pPr>
          </a:lstStyle>
          <a:p>
            <a:pPr rtl="0"/>
            <a:r>
              <a:t>タイトルテキスト</a:t>
            </a:r>
          </a:p>
        </p:txBody>
      </p:sp>
      <p:sp>
        <p:nvSpPr>
          <p:cNvPr id="247" name="本文レベル1…"/>
          <p:cNvSpPr txBox="1">
            <a:spLocks noGrp="1"/>
          </p:cNvSpPr>
          <p:nvPr>
            <p:ph type="body" idx="1"/>
          </p:nvPr>
        </p:nvSpPr>
        <p:spPr>
          <a:xfrm>
            <a:off x="952500" y="2590800"/>
            <a:ext cx="11099800" cy="6286500"/>
          </a:xfrm>
          <a:prstGeom prst="rect">
            <a:avLst/>
          </a:prstGeom>
        </p:spPr>
        <p:txBody>
          <a:bodyPr rtlCol="0">
            <a:normAutofit/>
          </a:bodyPr>
          <a:lstStyle>
            <a:lvl1pPr marL="444500" indent="-444500">
              <a:lnSpc>
                <a:spcPct val="100000"/>
              </a:lnSpc>
              <a:spcBef>
                <a:spcPts val="4200"/>
              </a:spcBef>
              <a:buClrTx/>
              <a:buSzPct val="145000"/>
              <a:buFontTx/>
              <a:buChar char="•"/>
              <a:defRPr sz="3200">
                <a:latin typeface="ヒラギノ角ゴ ProN W3"/>
                <a:ea typeface="ヒラギノ角ゴ ProN W3"/>
                <a:cs typeface="ヒラギノ角ゴ ProN W3"/>
                <a:sym typeface="ヒラギノ角ゴ ProN W3"/>
              </a:defRPr>
            </a:lvl1pPr>
            <a:lvl2pPr marL="889000" indent="-444500">
              <a:lnSpc>
                <a:spcPct val="100000"/>
              </a:lnSpc>
              <a:spcBef>
                <a:spcPts val="4200"/>
              </a:spcBef>
              <a:buClrTx/>
              <a:buSzPct val="145000"/>
              <a:buFontTx/>
              <a:buChar char="•"/>
              <a:defRPr sz="3200">
                <a:latin typeface="ヒラギノ角ゴ ProN W3"/>
                <a:ea typeface="ヒラギノ角ゴ ProN W3"/>
                <a:cs typeface="ヒラギノ角ゴ ProN W3"/>
                <a:sym typeface="ヒラギノ角ゴ ProN W3"/>
              </a:defRPr>
            </a:lvl2pPr>
            <a:lvl3pPr marL="1333500" indent="-444500">
              <a:lnSpc>
                <a:spcPct val="100000"/>
              </a:lnSpc>
              <a:spcBef>
                <a:spcPts val="4200"/>
              </a:spcBef>
              <a:buClrTx/>
              <a:buSzPct val="145000"/>
              <a:buFontTx/>
              <a:buChar char="•"/>
              <a:defRPr sz="3200">
                <a:latin typeface="ヒラギノ角ゴ ProN W3"/>
                <a:ea typeface="ヒラギノ角ゴ ProN W3"/>
                <a:cs typeface="ヒラギノ角ゴ ProN W3"/>
                <a:sym typeface="ヒラギノ角ゴ ProN W3"/>
              </a:defRPr>
            </a:lvl3pPr>
            <a:lvl4pPr marL="1778000" indent="-444500">
              <a:lnSpc>
                <a:spcPct val="100000"/>
              </a:lnSpc>
              <a:spcBef>
                <a:spcPts val="4200"/>
              </a:spcBef>
              <a:buClrTx/>
              <a:buSzPct val="145000"/>
              <a:buFontTx/>
              <a:buChar char="•"/>
              <a:defRPr sz="3200">
                <a:latin typeface="ヒラギノ角ゴ ProN W3"/>
                <a:ea typeface="ヒラギノ角ゴ ProN W3"/>
                <a:cs typeface="ヒラギノ角ゴ ProN W3"/>
                <a:sym typeface="ヒラギノ角ゴ ProN W3"/>
              </a:defRPr>
            </a:lvl4pPr>
            <a:lvl5pPr marL="2222500" indent="-444500">
              <a:lnSpc>
                <a:spcPct val="100000"/>
              </a:lnSpc>
              <a:spcBef>
                <a:spcPts val="4200"/>
              </a:spcBef>
              <a:buClrTx/>
              <a:buSzPct val="145000"/>
              <a:buFontTx/>
              <a:buChar char="•"/>
              <a:defRPr sz="3200">
                <a:latin typeface="ヒラギノ角ゴ ProN W3"/>
                <a:ea typeface="ヒラギノ角ゴ ProN W3"/>
                <a:cs typeface="ヒラギノ角ゴ ProN W3"/>
                <a:sym typeface="ヒラギノ角ゴ ProN W3"/>
              </a:defRPr>
            </a:lvl5pPr>
          </a:lstStyle>
          <a:p>
            <a:pPr rtl="0"/>
            <a:r>
              <a:t>本文レベル1</a:t>
            </a:r>
          </a:p>
          <a:p>
            <a:pPr lvl="1" rtl="0"/>
            <a:r>
              <a:t>本文レベル2</a:t>
            </a:r>
          </a:p>
          <a:p>
            <a:pPr lvl="2" rtl="0"/>
            <a:r>
              <a:t>本文レベル3</a:t>
            </a:r>
          </a:p>
          <a:p>
            <a:pPr lvl="3" rtl="0"/>
            <a:r>
              <a:t>本文レベル4</a:t>
            </a:r>
          </a:p>
          <a:p>
            <a:pPr lvl="4" rtl="0"/>
            <a:r>
              <a:t>本文レベル5</a:t>
            </a:r>
          </a:p>
        </p:txBody>
      </p:sp>
      <p:sp>
        <p:nvSpPr>
          <p:cNvPr id="248" name="スライド番号"/>
          <p:cNvSpPr txBox="1">
            <a:spLocks noGrp="1"/>
          </p:cNvSpPr>
          <p:nvPr>
            <p:ph type="sldNum" sz="quarter" idx="2"/>
          </p:nvPr>
        </p:nvSpPr>
        <p:spPr>
          <a:xfrm>
            <a:off x="6328884" y="9296400"/>
            <a:ext cx="340259" cy="324306"/>
          </a:xfrm>
          <a:prstGeom prst="rect">
            <a:avLst/>
          </a:prstGeom>
        </p:spPr>
        <p:txBody>
          <a:bodyPr rtlCol="0"/>
          <a:lstStyle>
            <a:lvl1pPr algn="ctr">
              <a:defRPr>
                <a:solidFill>
                  <a:srgbClr val="000000"/>
                </a:solidFill>
                <a:latin typeface="Helvetica Neue Light"/>
                <a:ea typeface="Helvetica Neue Light"/>
                <a:cs typeface="Helvetica Neue Light"/>
                <a:sym typeface="Helvetica Neue Light"/>
              </a:defRPr>
            </a:lvl1pPr>
          </a:lstStyle>
          <a:p>
            <a:pPr rtl="0"/>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タイトルのみ">
    <p:bg>
      <p:bgPr>
        <a:solidFill>
          <a:srgbClr val="FFFFFF"/>
        </a:solidFill>
        <a:effectLst/>
      </p:bgPr>
    </p:bg>
    <p:spTree>
      <p:nvGrpSpPr>
        <p:cNvPr id="1" name=""/>
        <p:cNvGrpSpPr/>
        <p:nvPr/>
      </p:nvGrpSpPr>
      <p:grpSpPr>
        <a:xfrm>
          <a:off x="0" y="0"/>
          <a:ext cx="0" cy="0"/>
          <a:chOff x="0" y="0"/>
          <a:chExt cx="0" cy="0"/>
        </a:xfrm>
      </p:grpSpPr>
      <p:sp>
        <p:nvSpPr>
          <p:cNvPr id="255" name="タイトルテキスト"/>
          <p:cNvSpPr txBox="1">
            <a:spLocks noGrp="1"/>
          </p:cNvSpPr>
          <p:nvPr>
            <p:ph type="title"/>
          </p:nvPr>
        </p:nvSpPr>
        <p:spPr>
          <a:xfrm>
            <a:off x="650239" y="390596"/>
            <a:ext cx="11704322" cy="1625601"/>
          </a:xfrm>
          <a:prstGeom prst="rect">
            <a:avLst/>
          </a:prstGeom>
        </p:spPr>
        <p:txBody>
          <a:bodyPr lIns="65023" tIns="65023" rIns="65023" bIns="65023" rtlCol="0">
            <a:normAutofit/>
          </a:bodyPr>
          <a:lstStyle>
            <a:lvl1pPr algn="ctr" defTabSz="1300480">
              <a:lnSpc>
                <a:spcPct val="100000"/>
              </a:lnSpc>
              <a:defRPr sz="6200" spc="0">
                <a:solidFill>
                  <a:srgbClr val="000000"/>
                </a:solidFill>
                <a:latin typeface="Calibri"/>
                <a:ea typeface="Calibri"/>
                <a:cs typeface="Calibri"/>
                <a:sym typeface="Calibri"/>
              </a:defRPr>
            </a:lvl1pPr>
          </a:lstStyle>
          <a:p>
            <a:pPr rtl="0"/>
            <a:r>
              <a:t>タイトルテキスト</a:t>
            </a:r>
          </a:p>
        </p:txBody>
      </p:sp>
      <p:sp>
        <p:nvSpPr>
          <p:cNvPr id="256" name="スライド番号"/>
          <p:cNvSpPr txBox="1">
            <a:spLocks noGrp="1"/>
          </p:cNvSpPr>
          <p:nvPr>
            <p:ph type="sldNum" sz="quarter" idx="2"/>
          </p:nvPr>
        </p:nvSpPr>
        <p:spPr>
          <a:xfrm>
            <a:off x="12005833" y="9114112"/>
            <a:ext cx="348727" cy="371349"/>
          </a:xfrm>
          <a:prstGeom prst="rect">
            <a:avLst/>
          </a:prstGeom>
        </p:spPr>
        <p:txBody>
          <a:bodyPr lIns="65023" tIns="65023" rIns="65023" bIns="65023" rtlCol="0" anchor="ctr"/>
          <a:lstStyle>
            <a:lvl1pPr defTabSz="1300480">
              <a:defRPr>
                <a:solidFill>
                  <a:srgbClr val="888888"/>
                </a:solidFill>
                <a:latin typeface="Calibri"/>
                <a:ea typeface="Calibri"/>
                <a:cs typeface="Calibri"/>
                <a:sym typeface="Calibri"/>
              </a:defRPr>
            </a:lvl1pPr>
          </a:lstStyle>
          <a:p>
            <a:pPr rtl="0"/>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タイトルとコンテンツ">
    <p:bg>
      <p:bgPr>
        <a:solidFill>
          <a:srgbClr val="FFFFFF"/>
        </a:solidFill>
        <a:effectLst/>
      </p:bgPr>
    </p:bg>
    <p:spTree>
      <p:nvGrpSpPr>
        <p:cNvPr id="1" name=""/>
        <p:cNvGrpSpPr/>
        <p:nvPr/>
      </p:nvGrpSpPr>
      <p:grpSpPr>
        <a:xfrm>
          <a:off x="0" y="0"/>
          <a:ext cx="0" cy="0"/>
          <a:chOff x="0" y="0"/>
          <a:chExt cx="0" cy="0"/>
        </a:xfrm>
      </p:grpSpPr>
      <p:sp>
        <p:nvSpPr>
          <p:cNvPr id="263" name="タイトルテキスト"/>
          <p:cNvSpPr txBox="1">
            <a:spLocks noGrp="1"/>
          </p:cNvSpPr>
          <p:nvPr>
            <p:ph type="title"/>
          </p:nvPr>
        </p:nvSpPr>
        <p:spPr>
          <a:xfrm>
            <a:off x="894079" y="519290"/>
            <a:ext cx="11216641" cy="1885246"/>
          </a:xfrm>
          <a:prstGeom prst="rect">
            <a:avLst/>
          </a:prstGeom>
        </p:spPr>
        <p:txBody>
          <a:bodyPr lIns="65023" tIns="65023" rIns="65023" bIns="65023" rtlCol="0">
            <a:normAutofit/>
          </a:bodyPr>
          <a:lstStyle>
            <a:lvl1pPr defTabSz="1300480">
              <a:defRPr sz="6200" spc="0">
                <a:solidFill>
                  <a:srgbClr val="000000"/>
                </a:solidFill>
                <a:latin typeface="Calibri Light"/>
                <a:ea typeface="Calibri Light"/>
                <a:cs typeface="Calibri Light"/>
                <a:sym typeface="Calibri Light"/>
              </a:defRPr>
            </a:lvl1pPr>
          </a:lstStyle>
          <a:p>
            <a:pPr rtl="0"/>
            <a:r>
              <a:t>タイトルテキスト</a:t>
            </a:r>
          </a:p>
        </p:txBody>
      </p:sp>
      <p:sp>
        <p:nvSpPr>
          <p:cNvPr id="264" name="本文レベル1…"/>
          <p:cNvSpPr txBox="1">
            <a:spLocks noGrp="1"/>
          </p:cNvSpPr>
          <p:nvPr>
            <p:ph type="body" idx="1"/>
          </p:nvPr>
        </p:nvSpPr>
        <p:spPr>
          <a:xfrm>
            <a:off x="894079" y="2596444"/>
            <a:ext cx="11216641" cy="6188570"/>
          </a:xfrm>
          <a:prstGeom prst="rect">
            <a:avLst/>
          </a:prstGeom>
        </p:spPr>
        <p:txBody>
          <a:bodyPr lIns="65023" tIns="65023" rIns="65023" bIns="65023" rtlCol="0" anchor="t">
            <a:normAutofit/>
          </a:bodyPr>
          <a:lstStyle>
            <a:lvl1pPr marL="310242" indent="-310242" defTabSz="1300480">
              <a:spcBef>
                <a:spcPts val="1400"/>
              </a:spcBef>
              <a:buClrTx/>
              <a:buSzPct val="100000"/>
              <a:buFont typeface="Arial"/>
              <a:buChar char="•"/>
              <a:defRPr sz="3800">
                <a:latin typeface="Calibri"/>
                <a:ea typeface="Calibri"/>
                <a:cs typeface="Calibri"/>
                <a:sym typeface="Calibri"/>
              </a:defRPr>
            </a:lvl1pPr>
            <a:lvl2pPr marL="819150" indent="-361950" defTabSz="1300480">
              <a:spcBef>
                <a:spcPts val="1400"/>
              </a:spcBef>
              <a:buClrTx/>
              <a:buSzPct val="100000"/>
              <a:buFont typeface="Arial"/>
              <a:buChar char="•"/>
              <a:defRPr sz="3800">
                <a:latin typeface="Calibri"/>
                <a:ea typeface="Calibri"/>
                <a:cs typeface="Calibri"/>
                <a:sym typeface="Calibri"/>
              </a:defRPr>
            </a:lvl2pPr>
            <a:lvl3pPr marL="1348739" indent="-434339" defTabSz="1300480">
              <a:spcBef>
                <a:spcPts val="1400"/>
              </a:spcBef>
              <a:buClrTx/>
              <a:buSzPct val="100000"/>
              <a:buFont typeface="Arial"/>
              <a:buChar char="•"/>
              <a:defRPr sz="3800">
                <a:latin typeface="Calibri"/>
                <a:ea typeface="Calibri"/>
                <a:cs typeface="Calibri"/>
                <a:sym typeface="Calibri"/>
              </a:defRPr>
            </a:lvl3pPr>
            <a:lvl4pPr marL="1854200" indent="-482600" defTabSz="1300480">
              <a:spcBef>
                <a:spcPts val="1400"/>
              </a:spcBef>
              <a:buClrTx/>
              <a:buSzPct val="100000"/>
              <a:buFont typeface="Arial"/>
              <a:buChar char="•"/>
              <a:defRPr sz="3800">
                <a:latin typeface="Calibri"/>
                <a:ea typeface="Calibri"/>
                <a:cs typeface="Calibri"/>
                <a:sym typeface="Calibri"/>
              </a:defRPr>
            </a:lvl4pPr>
            <a:lvl5pPr marL="2311400" indent="-482600" defTabSz="1300480">
              <a:spcBef>
                <a:spcPts val="1400"/>
              </a:spcBef>
              <a:buClrTx/>
              <a:buSzPct val="100000"/>
              <a:buFont typeface="Arial"/>
              <a:buChar char="•"/>
              <a:defRPr sz="3800">
                <a:latin typeface="Calibri"/>
                <a:ea typeface="Calibri"/>
                <a:cs typeface="Calibri"/>
                <a:sym typeface="Calibri"/>
              </a:defRPr>
            </a:lvl5pPr>
          </a:lstStyle>
          <a:p>
            <a:pPr rtl="0"/>
            <a:r>
              <a:t>本文レベル1</a:t>
            </a:r>
          </a:p>
          <a:p>
            <a:pPr lvl="1" rtl="0"/>
            <a:r>
              <a:t>本文レベル2</a:t>
            </a:r>
          </a:p>
          <a:p>
            <a:pPr lvl="2" rtl="0"/>
            <a:r>
              <a:t>本文レベル3</a:t>
            </a:r>
          </a:p>
          <a:p>
            <a:pPr lvl="3" rtl="0"/>
            <a:r>
              <a:t>本文レベル4</a:t>
            </a:r>
          </a:p>
          <a:p>
            <a:pPr lvl="4" rtl="0"/>
            <a:r>
              <a:t>本文レベル5</a:t>
            </a:r>
          </a:p>
        </p:txBody>
      </p:sp>
      <p:sp>
        <p:nvSpPr>
          <p:cNvPr id="265" name="スライド番号"/>
          <p:cNvSpPr txBox="1">
            <a:spLocks noGrp="1"/>
          </p:cNvSpPr>
          <p:nvPr>
            <p:ph type="sldNum" sz="quarter" idx="2"/>
          </p:nvPr>
        </p:nvSpPr>
        <p:spPr>
          <a:xfrm>
            <a:off x="11761994" y="9114114"/>
            <a:ext cx="348727" cy="371349"/>
          </a:xfrm>
          <a:prstGeom prst="rect">
            <a:avLst/>
          </a:prstGeom>
        </p:spPr>
        <p:txBody>
          <a:bodyPr lIns="65023" tIns="65023" rIns="65023" bIns="65023" rtlCol="0" anchor="ctr"/>
          <a:lstStyle>
            <a:lvl1pPr defTabSz="1300480">
              <a:defRPr>
                <a:solidFill>
                  <a:srgbClr val="888888"/>
                </a:solidFill>
                <a:latin typeface="Calibri"/>
                <a:ea typeface="Calibri"/>
                <a:cs typeface="Calibri"/>
                <a:sym typeface="Calibri"/>
              </a:defRPr>
            </a:lvl1pPr>
          </a:lstStyle>
          <a:p>
            <a:pPr rtl="0"/>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1"/>
          <a:srcRect/>
          <a:stretch>
            <a:fillRect/>
          </a:stretch>
        </a:blipFill>
        <a:effectLst/>
      </p:bgPr>
    </p:bg>
    <p:spTree>
      <p:nvGrpSpPr>
        <p:cNvPr id="1" name=""/>
        <p:cNvGrpSpPr/>
        <p:nvPr/>
      </p:nvGrpSpPr>
      <p:grpSpPr>
        <a:xfrm>
          <a:off x="0" y="0"/>
          <a:ext cx="0" cy="0"/>
          <a:chOff x="0" y="0"/>
          <a:chExt cx="0" cy="0"/>
        </a:xfrm>
      </p:grpSpPr>
      <p:grpSp>
        <p:nvGrpSpPr>
          <p:cNvPr id="4" name="グループ"/>
          <p:cNvGrpSpPr/>
          <p:nvPr/>
        </p:nvGrpSpPr>
        <p:grpSpPr>
          <a:xfrm>
            <a:off x="406400" y="2565400"/>
            <a:ext cx="12192001" cy="50927"/>
            <a:chOff x="0" y="0"/>
            <a:chExt cx="12192000" cy="50926"/>
          </a:xfrm>
        </p:grpSpPr>
        <p:sp>
          <p:nvSpPr>
            <p:cNvPr id="2" name="線"/>
            <p:cNvSpPr/>
            <p:nvPr/>
          </p:nvSpPr>
          <p:spPr>
            <a:xfrm>
              <a:off x="0" y="0"/>
              <a:ext cx="12192001"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sp>
          <p:nvSpPr>
            <p:cNvPr id="3" name="線"/>
            <p:cNvSpPr/>
            <p:nvPr/>
          </p:nvSpPr>
          <p:spPr>
            <a:xfrm>
              <a:off x="0" y="50800"/>
              <a:ext cx="12192001" cy="127"/>
            </a:xfrm>
            <a:prstGeom prst="line">
              <a:avLst/>
            </a:prstGeom>
            <a:noFill/>
            <a:ln w="12700" cap="flat">
              <a:solidFill>
                <a:srgbClr val="7996B9"/>
              </a:solidFill>
              <a:prstDash val="solid"/>
              <a:miter lim="400000"/>
            </a:ln>
            <a:effectLst/>
          </p:spPr>
          <p:txBody>
            <a:bodyPr wrap="square" lIns="0" tIns="0" rIns="0" bIns="0" numCol="1" rtlCol="0" anchor="t">
              <a:noAutofit/>
            </a:bodyPr>
            <a:lstStyle/>
            <a:p>
              <a:pPr algn="l" defTabSz="457200" rtl="0">
                <a:defRPr sz="1200">
                  <a:solidFill>
                    <a:srgbClr val="000000"/>
                  </a:solidFill>
                  <a:latin typeface="ヒラギノ角ゴ ProN W3"/>
                  <a:ea typeface="ヒラギノ角ゴ ProN W3"/>
                  <a:cs typeface="ヒラギノ角ゴ ProN W3"/>
                  <a:sym typeface="ヒラギノ角ゴ ProN W3"/>
                </a:defRPr>
              </a:pPr>
              <a:endParaRPr/>
            </a:p>
          </p:txBody>
        </p:sp>
      </p:grpSp>
      <p:pic>
        <p:nvPicPr>
          <p:cNvPr id="5" name="DCCkeynote2.png" descr="DCCkeynote2.png"/>
          <p:cNvPicPr>
            <a:picLocks noChangeAspect="1"/>
          </p:cNvPicPr>
          <p:nvPr/>
        </p:nvPicPr>
        <p:blipFill>
          <a:blip r:embed="rId22">
            <a:alphaModFix amt="30000"/>
          </a:blip>
          <a:stretch>
            <a:fillRect/>
          </a:stretch>
        </p:blipFill>
        <p:spPr>
          <a:xfrm rot="776179">
            <a:off x="-129219" y="-1265037"/>
            <a:ext cx="13253765" cy="10426701"/>
          </a:xfrm>
          <a:prstGeom prst="rect">
            <a:avLst/>
          </a:prstGeom>
          <a:ln w="12700">
            <a:miter lim="400000"/>
          </a:ln>
        </p:spPr>
      </p:pic>
      <p:sp>
        <p:nvSpPr>
          <p:cNvPr id="6" name="タイトルテキスト"/>
          <p:cNvSpPr txBox="1">
            <a:spLocks noGrp="1"/>
          </p:cNvSpPr>
          <p:nvPr>
            <p:ph type="title"/>
          </p:nvPr>
        </p:nvSpPr>
        <p:spPr>
          <a:xfrm>
            <a:off x="355600" y="444500"/>
            <a:ext cx="12293600" cy="20447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rtlCol="0" anchor="ctr"/>
          <a:lstStyle/>
          <a:p>
            <a:pPr rtl="0"/>
            <a:r>
              <a:t>タイトルテキスト</a:t>
            </a:r>
          </a:p>
        </p:txBody>
      </p:sp>
      <p:sp>
        <p:nvSpPr>
          <p:cNvPr id="7" name="本文レベル1…"/>
          <p:cNvSpPr txBox="1">
            <a:spLocks noGrp="1"/>
          </p:cNvSpPr>
          <p:nvPr>
            <p:ph type="body" idx="1"/>
          </p:nvPr>
        </p:nvSpPr>
        <p:spPr>
          <a:xfrm>
            <a:off x="355600" y="2984500"/>
            <a:ext cx="12293600" cy="63246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rtlCol="0" anchor="ctr"/>
          <a:lstStyle/>
          <a:p>
            <a:pPr rtl="0"/>
            <a:r>
              <a:t>本文レベル1</a:t>
            </a:r>
          </a:p>
          <a:p>
            <a:pPr lvl="1" rtl="0"/>
            <a:r>
              <a:t>本文レベル2</a:t>
            </a:r>
          </a:p>
          <a:p>
            <a:pPr lvl="2" rtl="0"/>
            <a:r>
              <a:t>本文レベル3</a:t>
            </a:r>
          </a:p>
          <a:p>
            <a:pPr lvl="3" rtl="0"/>
            <a:r>
              <a:t>本文レベル4</a:t>
            </a:r>
          </a:p>
          <a:p>
            <a:pPr lvl="4" rtl="0"/>
            <a:r>
              <a:t>本文レベル5</a:t>
            </a:r>
          </a:p>
        </p:txBody>
      </p:sp>
      <p:sp>
        <p:nvSpPr>
          <p:cNvPr id="8" name="スライド番号"/>
          <p:cNvSpPr txBox="1">
            <a:spLocks noGrp="1"/>
          </p:cNvSpPr>
          <p:nvPr>
            <p:ph type="sldNum" sz="quarter" idx="2"/>
          </p:nvPr>
        </p:nvSpPr>
        <p:spPr>
          <a:xfrm>
            <a:off x="12331700" y="9220200"/>
            <a:ext cx="317500" cy="355600"/>
          </a:xfrm>
          <a:prstGeom prst="rect">
            <a:avLst/>
          </a:prstGeom>
          <a:ln w="12700">
            <a:miter lim="400000"/>
          </a:ln>
        </p:spPr>
        <p:txBody>
          <a:bodyPr wrap="none" lIns="50800" tIns="50800" rIns="50800" bIns="50800" rtlCol="0">
            <a:spAutoFit/>
          </a:bodyPr>
          <a:lstStyle>
            <a:lvl1pPr algn="r">
              <a:defRPr sz="1600">
                <a:solidFill>
                  <a:srgbClr val="314864"/>
                </a:solidFill>
              </a:defRPr>
            </a:lvl1pPr>
          </a:lstStyle>
          <a:p>
            <a:pPr rt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5" r:id="rId14"/>
    <p:sldLayoutId id="2147483666" r:id="rId15"/>
    <p:sldLayoutId id="2147483669" r:id="rId16"/>
    <p:sldLayoutId id="2147483670" r:id="rId17"/>
    <p:sldLayoutId id="2147483671" r:id="rId18"/>
    <p:sldLayoutId id="2147483672" r:id="rId19"/>
  </p:sldLayoutIdLst>
  <p:transition spd="med"/>
  <p:txStyles>
    <p:titleStyle>
      <a:lvl1pPr marL="0" marR="0" indent="0" algn="l" defTabSz="584200" rtl="0" latinLnBrk="0">
        <a:lnSpc>
          <a:spcPct val="90000"/>
        </a:lnSpc>
        <a:spcBef>
          <a:spcPts val="0"/>
        </a:spcBef>
        <a:spcAft>
          <a:spcPts val="0"/>
        </a:spcAft>
        <a:buClrTx/>
        <a:buSzTx/>
        <a:buFontTx/>
        <a:buNone/>
        <a:tabLst/>
        <a:defRPr sz="6400" b="0" i="0" u="none" strike="noStrike" cap="none" spc="-128" baseline="0">
          <a:ln>
            <a:noFill/>
          </a:ln>
          <a:solidFill>
            <a:srgbClr val="314864"/>
          </a:solidFill>
          <a:uFillTx/>
          <a:latin typeface="+mj-lt"/>
          <a:ea typeface="+mj-ea"/>
          <a:cs typeface="+mj-cs"/>
          <a:sym typeface="Didot"/>
        </a:defRPr>
      </a:lvl1pPr>
      <a:lvl2pPr marL="0" marR="0" indent="228600" algn="l" defTabSz="584200" rtl="0" latinLnBrk="0">
        <a:lnSpc>
          <a:spcPct val="90000"/>
        </a:lnSpc>
        <a:spcBef>
          <a:spcPts val="0"/>
        </a:spcBef>
        <a:spcAft>
          <a:spcPts val="0"/>
        </a:spcAft>
        <a:buClrTx/>
        <a:buSzTx/>
        <a:buFontTx/>
        <a:buNone/>
        <a:tabLst/>
        <a:defRPr sz="6400" b="0" i="0" u="none" strike="noStrike" cap="none" spc="-128" baseline="0">
          <a:ln>
            <a:noFill/>
          </a:ln>
          <a:solidFill>
            <a:srgbClr val="314864"/>
          </a:solidFill>
          <a:uFillTx/>
          <a:latin typeface="+mj-lt"/>
          <a:ea typeface="+mj-ea"/>
          <a:cs typeface="+mj-cs"/>
          <a:sym typeface="Didot"/>
        </a:defRPr>
      </a:lvl2pPr>
      <a:lvl3pPr marL="0" marR="0" indent="457200" algn="l" defTabSz="584200" rtl="0" latinLnBrk="0">
        <a:lnSpc>
          <a:spcPct val="90000"/>
        </a:lnSpc>
        <a:spcBef>
          <a:spcPts val="0"/>
        </a:spcBef>
        <a:spcAft>
          <a:spcPts val="0"/>
        </a:spcAft>
        <a:buClrTx/>
        <a:buSzTx/>
        <a:buFontTx/>
        <a:buNone/>
        <a:tabLst/>
        <a:defRPr sz="6400" b="0" i="0" u="none" strike="noStrike" cap="none" spc="-128" baseline="0">
          <a:ln>
            <a:noFill/>
          </a:ln>
          <a:solidFill>
            <a:srgbClr val="314864"/>
          </a:solidFill>
          <a:uFillTx/>
          <a:latin typeface="+mj-lt"/>
          <a:ea typeface="+mj-ea"/>
          <a:cs typeface="+mj-cs"/>
          <a:sym typeface="Didot"/>
        </a:defRPr>
      </a:lvl3pPr>
      <a:lvl4pPr marL="0" marR="0" indent="685800" algn="l" defTabSz="584200" rtl="0" latinLnBrk="0">
        <a:lnSpc>
          <a:spcPct val="90000"/>
        </a:lnSpc>
        <a:spcBef>
          <a:spcPts val="0"/>
        </a:spcBef>
        <a:spcAft>
          <a:spcPts val="0"/>
        </a:spcAft>
        <a:buClrTx/>
        <a:buSzTx/>
        <a:buFontTx/>
        <a:buNone/>
        <a:tabLst/>
        <a:defRPr sz="6400" b="0" i="0" u="none" strike="noStrike" cap="none" spc="-128" baseline="0">
          <a:ln>
            <a:noFill/>
          </a:ln>
          <a:solidFill>
            <a:srgbClr val="314864"/>
          </a:solidFill>
          <a:uFillTx/>
          <a:latin typeface="+mj-lt"/>
          <a:ea typeface="+mj-ea"/>
          <a:cs typeface="+mj-cs"/>
          <a:sym typeface="Didot"/>
        </a:defRPr>
      </a:lvl4pPr>
      <a:lvl5pPr marL="0" marR="0" indent="914400" algn="l" defTabSz="584200" rtl="0" latinLnBrk="0">
        <a:lnSpc>
          <a:spcPct val="90000"/>
        </a:lnSpc>
        <a:spcBef>
          <a:spcPts val="0"/>
        </a:spcBef>
        <a:spcAft>
          <a:spcPts val="0"/>
        </a:spcAft>
        <a:buClrTx/>
        <a:buSzTx/>
        <a:buFontTx/>
        <a:buNone/>
        <a:tabLst/>
        <a:defRPr sz="6400" b="0" i="0" u="none" strike="noStrike" cap="none" spc="-128" baseline="0">
          <a:ln>
            <a:noFill/>
          </a:ln>
          <a:solidFill>
            <a:srgbClr val="314864"/>
          </a:solidFill>
          <a:uFillTx/>
          <a:latin typeface="+mj-lt"/>
          <a:ea typeface="+mj-ea"/>
          <a:cs typeface="+mj-cs"/>
          <a:sym typeface="Didot"/>
        </a:defRPr>
      </a:lvl5pPr>
      <a:lvl6pPr marL="0" marR="0" indent="1143000" algn="l" defTabSz="584200" rtl="0" latinLnBrk="0">
        <a:lnSpc>
          <a:spcPct val="90000"/>
        </a:lnSpc>
        <a:spcBef>
          <a:spcPts val="0"/>
        </a:spcBef>
        <a:spcAft>
          <a:spcPts val="0"/>
        </a:spcAft>
        <a:buClrTx/>
        <a:buSzTx/>
        <a:buFontTx/>
        <a:buNone/>
        <a:tabLst/>
        <a:defRPr sz="6400" b="0" i="0" u="none" strike="noStrike" cap="none" spc="-128" baseline="0">
          <a:ln>
            <a:noFill/>
          </a:ln>
          <a:solidFill>
            <a:srgbClr val="314864"/>
          </a:solidFill>
          <a:uFillTx/>
          <a:latin typeface="+mj-lt"/>
          <a:ea typeface="+mj-ea"/>
          <a:cs typeface="+mj-cs"/>
          <a:sym typeface="Didot"/>
        </a:defRPr>
      </a:lvl6pPr>
      <a:lvl7pPr marL="0" marR="0" indent="1371600" algn="l" defTabSz="584200" rtl="0" latinLnBrk="0">
        <a:lnSpc>
          <a:spcPct val="90000"/>
        </a:lnSpc>
        <a:spcBef>
          <a:spcPts val="0"/>
        </a:spcBef>
        <a:spcAft>
          <a:spcPts val="0"/>
        </a:spcAft>
        <a:buClrTx/>
        <a:buSzTx/>
        <a:buFontTx/>
        <a:buNone/>
        <a:tabLst/>
        <a:defRPr sz="6400" b="0" i="0" u="none" strike="noStrike" cap="none" spc="-128" baseline="0">
          <a:ln>
            <a:noFill/>
          </a:ln>
          <a:solidFill>
            <a:srgbClr val="314864"/>
          </a:solidFill>
          <a:uFillTx/>
          <a:latin typeface="+mj-lt"/>
          <a:ea typeface="+mj-ea"/>
          <a:cs typeface="+mj-cs"/>
          <a:sym typeface="Didot"/>
        </a:defRPr>
      </a:lvl7pPr>
      <a:lvl8pPr marL="0" marR="0" indent="1600200" algn="l" defTabSz="584200" rtl="0" latinLnBrk="0">
        <a:lnSpc>
          <a:spcPct val="90000"/>
        </a:lnSpc>
        <a:spcBef>
          <a:spcPts val="0"/>
        </a:spcBef>
        <a:spcAft>
          <a:spcPts val="0"/>
        </a:spcAft>
        <a:buClrTx/>
        <a:buSzTx/>
        <a:buFontTx/>
        <a:buNone/>
        <a:tabLst/>
        <a:defRPr sz="6400" b="0" i="0" u="none" strike="noStrike" cap="none" spc="-128" baseline="0">
          <a:ln>
            <a:noFill/>
          </a:ln>
          <a:solidFill>
            <a:srgbClr val="314864"/>
          </a:solidFill>
          <a:uFillTx/>
          <a:latin typeface="+mj-lt"/>
          <a:ea typeface="+mj-ea"/>
          <a:cs typeface="+mj-cs"/>
          <a:sym typeface="Didot"/>
        </a:defRPr>
      </a:lvl8pPr>
      <a:lvl9pPr marL="0" marR="0" indent="1828800" algn="l" defTabSz="584200" rtl="0" latinLnBrk="0">
        <a:lnSpc>
          <a:spcPct val="90000"/>
        </a:lnSpc>
        <a:spcBef>
          <a:spcPts val="0"/>
        </a:spcBef>
        <a:spcAft>
          <a:spcPts val="0"/>
        </a:spcAft>
        <a:buClrTx/>
        <a:buSzTx/>
        <a:buFontTx/>
        <a:buNone/>
        <a:tabLst/>
        <a:defRPr sz="6400" b="0" i="0" u="none" strike="noStrike" cap="none" spc="-128" baseline="0">
          <a:ln>
            <a:noFill/>
          </a:ln>
          <a:solidFill>
            <a:srgbClr val="314864"/>
          </a:solidFill>
          <a:uFillTx/>
          <a:latin typeface="+mj-lt"/>
          <a:ea typeface="+mj-ea"/>
          <a:cs typeface="+mj-cs"/>
          <a:sym typeface="Didot"/>
        </a:defRPr>
      </a:lvl9pPr>
    </p:titleStyle>
    <p:bodyStyle>
      <a:lvl1pPr marL="368300" marR="0" indent="-368300" algn="l" defTabSz="584200" latinLnBrk="0">
        <a:lnSpc>
          <a:spcPct val="90000"/>
        </a:lnSpc>
        <a:spcBef>
          <a:spcPts val="3800"/>
        </a:spcBef>
        <a:spcAft>
          <a:spcPts val="0"/>
        </a:spcAft>
        <a:buClr>
          <a:srgbClr val="5C86B9"/>
        </a:buClr>
        <a:buSzPct val="50000"/>
        <a:buFont typeface="Zapf Dingbats"/>
        <a:buChar char="✤"/>
        <a:tabLst/>
        <a:defRPr sz="3000" b="0" i="0" u="none" strike="noStrike" cap="none" spc="0" baseline="0">
          <a:ln>
            <a:noFill/>
          </a:ln>
          <a:solidFill>
            <a:srgbClr val="000000"/>
          </a:solidFill>
          <a:uFillTx/>
          <a:latin typeface="+mn-lt"/>
          <a:ea typeface="+mn-ea"/>
          <a:cs typeface="+mn-cs"/>
          <a:sym typeface="Palatino"/>
        </a:defRPr>
      </a:lvl1pPr>
      <a:lvl2pPr marL="812800" marR="0" indent="-368300" algn="l" defTabSz="584200" latinLnBrk="0">
        <a:lnSpc>
          <a:spcPct val="90000"/>
        </a:lnSpc>
        <a:spcBef>
          <a:spcPts val="3800"/>
        </a:spcBef>
        <a:spcAft>
          <a:spcPts val="0"/>
        </a:spcAft>
        <a:buClr>
          <a:srgbClr val="5C86B9"/>
        </a:buClr>
        <a:buSzPct val="50000"/>
        <a:buFont typeface="Zapf Dingbats"/>
        <a:buChar char="✤"/>
        <a:tabLst/>
        <a:defRPr sz="3000" b="0" i="0" u="none" strike="noStrike" cap="none" spc="0" baseline="0">
          <a:ln>
            <a:noFill/>
          </a:ln>
          <a:solidFill>
            <a:srgbClr val="000000"/>
          </a:solidFill>
          <a:uFillTx/>
          <a:latin typeface="+mn-lt"/>
          <a:ea typeface="+mn-ea"/>
          <a:cs typeface="+mn-cs"/>
          <a:sym typeface="Palatino"/>
        </a:defRPr>
      </a:lvl2pPr>
      <a:lvl3pPr marL="1257300" marR="0" indent="-368300" algn="l" defTabSz="584200" latinLnBrk="0">
        <a:lnSpc>
          <a:spcPct val="90000"/>
        </a:lnSpc>
        <a:spcBef>
          <a:spcPts val="3800"/>
        </a:spcBef>
        <a:spcAft>
          <a:spcPts val="0"/>
        </a:spcAft>
        <a:buClr>
          <a:srgbClr val="5C86B9"/>
        </a:buClr>
        <a:buSzPct val="50000"/>
        <a:buFont typeface="Zapf Dingbats"/>
        <a:buChar char="✤"/>
        <a:tabLst/>
        <a:defRPr sz="3000" b="0" i="0" u="none" strike="noStrike" cap="none" spc="0" baseline="0">
          <a:ln>
            <a:noFill/>
          </a:ln>
          <a:solidFill>
            <a:srgbClr val="000000"/>
          </a:solidFill>
          <a:uFillTx/>
          <a:latin typeface="+mn-lt"/>
          <a:ea typeface="+mn-ea"/>
          <a:cs typeface="+mn-cs"/>
          <a:sym typeface="Palatino"/>
        </a:defRPr>
      </a:lvl3pPr>
      <a:lvl4pPr marL="1701800" marR="0" indent="-368300" algn="l" defTabSz="584200" latinLnBrk="0">
        <a:lnSpc>
          <a:spcPct val="90000"/>
        </a:lnSpc>
        <a:spcBef>
          <a:spcPts val="3800"/>
        </a:spcBef>
        <a:spcAft>
          <a:spcPts val="0"/>
        </a:spcAft>
        <a:buClr>
          <a:srgbClr val="5C86B9"/>
        </a:buClr>
        <a:buSzPct val="50000"/>
        <a:buFont typeface="Zapf Dingbats"/>
        <a:buChar char="✤"/>
        <a:tabLst/>
        <a:defRPr sz="3000" b="0" i="0" u="none" strike="noStrike" cap="none" spc="0" baseline="0">
          <a:ln>
            <a:noFill/>
          </a:ln>
          <a:solidFill>
            <a:srgbClr val="000000"/>
          </a:solidFill>
          <a:uFillTx/>
          <a:latin typeface="+mn-lt"/>
          <a:ea typeface="+mn-ea"/>
          <a:cs typeface="+mn-cs"/>
          <a:sym typeface="Palatino"/>
        </a:defRPr>
      </a:lvl4pPr>
      <a:lvl5pPr marL="2146300" marR="0" indent="-368300" algn="l" defTabSz="584200" latinLnBrk="0">
        <a:lnSpc>
          <a:spcPct val="90000"/>
        </a:lnSpc>
        <a:spcBef>
          <a:spcPts val="3800"/>
        </a:spcBef>
        <a:spcAft>
          <a:spcPts val="0"/>
        </a:spcAft>
        <a:buClr>
          <a:srgbClr val="5C86B9"/>
        </a:buClr>
        <a:buSzPct val="50000"/>
        <a:buFont typeface="Zapf Dingbats"/>
        <a:buChar char="✤"/>
        <a:tabLst/>
        <a:defRPr sz="3000" b="0" i="0" u="none" strike="noStrike" cap="none" spc="0" baseline="0">
          <a:ln>
            <a:noFill/>
          </a:ln>
          <a:solidFill>
            <a:srgbClr val="000000"/>
          </a:solidFill>
          <a:uFillTx/>
          <a:latin typeface="+mn-lt"/>
          <a:ea typeface="+mn-ea"/>
          <a:cs typeface="+mn-cs"/>
          <a:sym typeface="Palatino"/>
        </a:defRPr>
      </a:lvl5pPr>
      <a:lvl6pPr marL="2590800" marR="0" indent="-368300" algn="l" defTabSz="584200" latinLnBrk="0">
        <a:lnSpc>
          <a:spcPct val="90000"/>
        </a:lnSpc>
        <a:spcBef>
          <a:spcPts val="3800"/>
        </a:spcBef>
        <a:spcAft>
          <a:spcPts val="0"/>
        </a:spcAft>
        <a:buClr>
          <a:srgbClr val="5C86B9"/>
        </a:buClr>
        <a:buSzPct val="50000"/>
        <a:buFont typeface="Zapf Dingbats"/>
        <a:buChar char="✤"/>
        <a:tabLst/>
        <a:defRPr sz="3000" b="0" i="0" u="none" strike="noStrike" cap="none" spc="0" baseline="0">
          <a:ln>
            <a:noFill/>
          </a:ln>
          <a:solidFill>
            <a:srgbClr val="000000"/>
          </a:solidFill>
          <a:uFillTx/>
          <a:latin typeface="+mn-lt"/>
          <a:ea typeface="+mn-ea"/>
          <a:cs typeface="+mn-cs"/>
          <a:sym typeface="Palatino"/>
        </a:defRPr>
      </a:lvl6pPr>
      <a:lvl7pPr marL="3035300" marR="0" indent="-368300" algn="l" defTabSz="584200" latinLnBrk="0">
        <a:lnSpc>
          <a:spcPct val="90000"/>
        </a:lnSpc>
        <a:spcBef>
          <a:spcPts val="3800"/>
        </a:spcBef>
        <a:spcAft>
          <a:spcPts val="0"/>
        </a:spcAft>
        <a:buClr>
          <a:srgbClr val="5C86B9"/>
        </a:buClr>
        <a:buSzPct val="50000"/>
        <a:buFont typeface="Zapf Dingbats"/>
        <a:buChar char="✤"/>
        <a:tabLst/>
        <a:defRPr sz="3000" b="0" i="0" u="none" strike="noStrike" cap="none" spc="0" baseline="0">
          <a:ln>
            <a:noFill/>
          </a:ln>
          <a:solidFill>
            <a:srgbClr val="000000"/>
          </a:solidFill>
          <a:uFillTx/>
          <a:latin typeface="+mn-lt"/>
          <a:ea typeface="+mn-ea"/>
          <a:cs typeface="+mn-cs"/>
          <a:sym typeface="Palatino"/>
        </a:defRPr>
      </a:lvl7pPr>
      <a:lvl8pPr marL="3479800" marR="0" indent="-368300" algn="l" defTabSz="584200" latinLnBrk="0">
        <a:lnSpc>
          <a:spcPct val="90000"/>
        </a:lnSpc>
        <a:spcBef>
          <a:spcPts val="3800"/>
        </a:spcBef>
        <a:spcAft>
          <a:spcPts val="0"/>
        </a:spcAft>
        <a:buClr>
          <a:srgbClr val="5C86B9"/>
        </a:buClr>
        <a:buSzPct val="50000"/>
        <a:buFont typeface="Zapf Dingbats"/>
        <a:buChar char="✤"/>
        <a:tabLst/>
        <a:defRPr sz="3000" b="0" i="0" u="none" strike="noStrike" cap="none" spc="0" baseline="0">
          <a:ln>
            <a:noFill/>
          </a:ln>
          <a:solidFill>
            <a:srgbClr val="000000"/>
          </a:solidFill>
          <a:uFillTx/>
          <a:latin typeface="+mn-lt"/>
          <a:ea typeface="+mn-ea"/>
          <a:cs typeface="+mn-cs"/>
          <a:sym typeface="Palatino"/>
        </a:defRPr>
      </a:lvl8pPr>
      <a:lvl9pPr marL="3924300" marR="0" indent="-368300" algn="l" defTabSz="584200" latinLnBrk="0">
        <a:lnSpc>
          <a:spcPct val="90000"/>
        </a:lnSpc>
        <a:spcBef>
          <a:spcPts val="3800"/>
        </a:spcBef>
        <a:spcAft>
          <a:spcPts val="0"/>
        </a:spcAft>
        <a:buClr>
          <a:srgbClr val="5C86B9"/>
        </a:buClr>
        <a:buSzPct val="50000"/>
        <a:buFont typeface="Zapf Dingbats"/>
        <a:buChar char="✤"/>
        <a:tabLst/>
        <a:defRPr sz="3000" b="0" i="0" u="none" strike="noStrike" cap="none" spc="0" baseline="0">
          <a:ln>
            <a:noFill/>
          </a:ln>
          <a:solidFill>
            <a:srgbClr val="000000"/>
          </a:solidFill>
          <a:uFillTx/>
          <a:latin typeface="+mn-lt"/>
          <a:ea typeface="+mn-ea"/>
          <a:cs typeface="+mn-cs"/>
          <a:sym typeface="Palatino"/>
        </a:defRPr>
      </a:lvl9pPr>
    </p:bodyStyle>
    <p:otherStyle>
      <a:lvl1pPr marL="0" marR="0" indent="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Palatino"/>
        </a:defRPr>
      </a:lvl1pPr>
      <a:lvl2pPr marL="0" marR="0" indent="2286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Palatino"/>
        </a:defRPr>
      </a:lvl2pPr>
      <a:lvl3pPr marL="0" marR="0" indent="4572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Palatino"/>
        </a:defRPr>
      </a:lvl3pPr>
      <a:lvl4pPr marL="0" marR="0" indent="6858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Palatino"/>
        </a:defRPr>
      </a:lvl4pPr>
      <a:lvl5pPr marL="0" marR="0" indent="9144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Palatino"/>
        </a:defRPr>
      </a:lvl5pPr>
      <a:lvl6pPr marL="0" marR="0" indent="11430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Palatino"/>
        </a:defRPr>
      </a:lvl6pPr>
      <a:lvl7pPr marL="0" marR="0" indent="13716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Palatino"/>
        </a:defRPr>
      </a:lvl7pPr>
      <a:lvl8pPr marL="0" marR="0" indent="16002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Palatino"/>
        </a:defRPr>
      </a:lvl8pPr>
      <a:lvl9pPr marL="0" marR="0" indent="18288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抗菌薬を大事に使おう!…"/>
          <p:cNvSpPr txBox="1">
            <a:spLocks noGrp="1"/>
          </p:cNvSpPr>
          <p:nvPr>
            <p:ph type="ctrTitle"/>
          </p:nvPr>
        </p:nvSpPr>
        <p:spPr>
          <a:xfrm>
            <a:off x="98790" y="-2195445"/>
            <a:ext cx="12807223" cy="4974101"/>
          </a:xfrm>
          <a:prstGeom prst="rect">
            <a:avLst/>
          </a:prstGeom>
        </p:spPr>
        <p:txBody>
          <a:bodyPr rtlCol="0"/>
          <a:lstStyle/>
          <a:p>
            <a:pPr algn="ctr" rtl="0">
              <a:lnSpc>
                <a:spcPct val="70000"/>
              </a:lnSpc>
              <a:defRPr b="1">
                <a:solidFill>
                  <a:srgbClr val="000000"/>
                </a:solidFill>
              </a:defRPr>
            </a:pPr>
            <a:r>
              <a:rPr lang="en-US" dirty="0">
                <a:latin typeface="Calibri" panose="020F0502020204030204" pitchFamily="34" charset="0"/>
              </a:rPr>
              <a:t>Activities of AST at NCGM</a:t>
            </a:r>
            <a:endParaRPr dirty="0">
              <a:latin typeface="Calibri" panose="020F0502020204030204" pitchFamily="34" charset="0"/>
            </a:endParaRPr>
          </a:p>
        </p:txBody>
      </p:sp>
      <p:sp>
        <p:nvSpPr>
          <p:cNvPr id="283" name="国立国際医療研究センター…"/>
          <p:cNvSpPr txBox="1">
            <a:spLocks noGrp="1"/>
          </p:cNvSpPr>
          <p:nvPr>
            <p:ph type="subTitle" sz="half" idx="1"/>
          </p:nvPr>
        </p:nvSpPr>
        <p:spPr>
          <a:xfrm>
            <a:off x="98790" y="6548737"/>
            <a:ext cx="12293601" cy="2108201"/>
          </a:xfrm>
          <a:prstGeom prst="rect">
            <a:avLst/>
          </a:prstGeom>
        </p:spPr>
        <p:txBody>
          <a:bodyPr rtlCol="0">
            <a:normAutofit/>
          </a:bodyPr>
          <a:lstStyle/>
          <a:p>
            <a:pPr algn="l" rtl="0">
              <a:defRPr sz="3600" b="1">
                <a:solidFill>
                  <a:srgbClr val="FFFFFF"/>
                </a:solidFill>
              </a:defRPr>
            </a:pPr>
            <a:r>
              <a:rPr lang="en-US" dirty="0">
                <a:solidFill>
                  <a:schemeClr val="tx1"/>
                </a:solidFill>
                <a:latin typeface="Calibri" panose="020F0502020204030204" pitchFamily="34" charset="0"/>
              </a:rPr>
              <a:t>National Center for Global Health and Medicine </a:t>
            </a:r>
          </a:p>
          <a:p>
            <a:pPr algn="l" rtl="0">
              <a:defRPr sz="3600" b="1">
                <a:solidFill>
                  <a:srgbClr val="FFFFFF"/>
                </a:solidFill>
              </a:defRPr>
            </a:pPr>
            <a:r>
              <a:rPr lang="en-US" dirty="0">
                <a:solidFill>
                  <a:schemeClr val="tx1"/>
                </a:solidFill>
                <a:latin typeface="Calibri" panose="020F0502020204030204" pitchFamily="34" charset="0"/>
              </a:rPr>
              <a:t>Disease Control and Prevention Center </a:t>
            </a:r>
          </a:p>
        </p:txBody>
      </p:sp>
    </p:spTree>
    <p:extLst>
      <p:ext uri="{BB962C8B-B14F-4D97-AF65-F5344CB8AC3E}">
        <p14:creationId xmlns:p14="http://schemas.microsoft.com/office/powerpoint/2010/main" val="345228188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 name="Antimicrobial Stewardship Team"/>
          <p:cNvSpPr txBox="1">
            <a:spLocks noGrp="1"/>
          </p:cNvSpPr>
          <p:nvPr>
            <p:ph type="title"/>
          </p:nvPr>
        </p:nvSpPr>
        <p:spPr>
          <a:prstGeom prst="rect">
            <a:avLst/>
          </a:prstGeom>
        </p:spPr>
        <p:txBody>
          <a:bodyPr rtlCol="0"/>
          <a:lstStyle/>
          <a:p>
            <a:pPr rtl="0"/>
            <a:r>
              <a:rPr dirty="0">
                <a:latin typeface="Calibri" panose="020F0502020204030204" pitchFamily="34" charset="0"/>
              </a:rPr>
              <a:t>Antimicrobial Stewardship Team</a:t>
            </a:r>
          </a:p>
        </p:txBody>
      </p:sp>
      <p:sp>
        <p:nvSpPr>
          <p:cNvPr id="936" name="抗菌薬適正使用チーム…"/>
          <p:cNvSpPr txBox="1">
            <a:spLocks noGrp="1"/>
          </p:cNvSpPr>
          <p:nvPr>
            <p:ph type="body" sz="half" idx="1"/>
          </p:nvPr>
        </p:nvSpPr>
        <p:spPr>
          <a:xfrm>
            <a:off x="355600" y="2984500"/>
            <a:ext cx="6258521" cy="6324600"/>
          </a:xfrm>
          <a:prstGeom prst="rect">
            <a:avLst/>
          </a:prstGeom>
        </p:spPr>
        <p:txBody>
          <a:bodyPr rtlCol="0"/>
          <a:lstStyle/>
          <a:p>
            <a:pPr rtl="0"/>
            <a:r>
              <a:rPr lang="en-US" dirty="0">
                <a:latin typeface="Calibri" panose="020F0502020204030204" pitchFamily="34" charset="0"/>
              </a:rPr>
              <a:t>Antimicrobial Stewardship Team</a:t>
            </a:r>
          </a:p>
          <a:p>
            <a:pPr rtl="0"/>
            <a:r>
              <a:rPr lang="en-US" dirty="0">
                <a:latin typeface="Calibri" panose="020F0502020204030204" pitchFamily="34" charset="0"/>
              </a:rPr>
              <a:t>ICT can also be in charge concurrently</a:t>
            </a:r>
          </a:p>
          <a:p>
            <a:pPr rtl="0"/>
            <a:r>
              <a:rPr lang="en-US" dirty="0">
                <a:latin typeface="Calibri" panose="020F0502020204030204" pitchFamily="34" charset="0"/>
              </a:rPr>
              <a:t>Reduce the amount of antimicrobial use without worsening patient prognosis</a:t>
            </a:r>
          </a:p>
          <a:p>
            <a:pPr rtl="0"/>
            <a:r>
              <a:rPr lang="en-US" dirty="0">
                <a:latin typeface="Calibri" panose="020F0502020204030204" pitchFamily="34" charset="0"/>
              </a:rPr>
              <a:t>Also provide education for healthcare professionals, patients and general public</a:t>
            </a:r>
          </a:p>
        </p:txBody>
      </p:sp>
      <p:grpSp>
        <p:nvGrpSpPr>
          <p:cNvPr id="2" name="グループ化 1">
            <a:extLst>
              <a:ext uri="{FF2B5EF4-FFF2-40B4-BE49-F238E27FC236}">
                <a16:creationId xmlns:a16="http://schemas.microsoft.com/office/drawing/2014/main" id="{144FAE27-B11B-438B-9686-310B07231A5A}"/>
              </a:ext>
            </a:extLst>
          </p:cNvPr>
          <p:cNvGrpSpPr/>
          <p:nvPr/>
        </p:nvGrpSpPr>
        <p:grpSpPr>
          <a:xfrm>
            <a:off x="6436812" y="2475991"/>
            <a:ext cx="6580468" cy="6849873"/>
            <a:chOff x="6436812" y="2475991"/>
            <a:chExt cx="6580468" cy="6849873"/>
          </a:xfrm>
        </p:grpSpPr>
        <p:pic>
          <p:nvPicPr>
            <p:cNvPr id="6" name="イメージ" descr="イメージ">
              <a:extLst>
                <a:ext uri="{FF2B5EF4-FFF2-40B4-BE49-F238E27FC236}">
                  <a16:creationId xmlns:a16="http://schemas.microsoft.com/office/drawing/2014/main" id="{0133321D-D29A-4255-A3A4-E34657489559}"/>
                </a:ext>
              </a:extLst>
            </p:cNvPr>
            <p:cNvPicPr>
              <a:picLocks noChangeAspect="1"/>
            </p:cNvPicPr>
            <p:nvPr/>
          </p:nvPicPr>
          <p:blipFill>
            <a:blip r:embed="rId2"/>
            <a:stretch>
              <a:fillRect/>
            </a:stretch>
          </p:blipFill>
          <p:spPr>
            <a:xfrm>
              <a:off x="6450460" y="2475991"/>
              <a:ext cx="6566820" cy="6849873"/>
            </a:xfrm>
            <a:prstGeom prst="rect">
              <a:avLst/>
            </a:prstGeom>
            <a:ln w="12700">
              <a:miter lim="400000"/>
            </a:ln>
          </p:spPr>
        </p:pic>
        <p:sp>
          <p:nvSpPr>
            <p:cNvPr id="8" name="Text Box 8">
              <a:extLst>
                <a:ext uri="{FF2B5EF4-FFF2-40B4-BE49-F238E27FC236}">
                  <a16:creationId xmlns:a16="http://schemas.microsoft.com/office/drawing/2014/main" id="{A556B676-20CD-4B08-B689-DC1237CE9E81}"/>
                </a:ext>
              </a:extLst>
            </p:cNvPr>
            <p:cNvSpPr txBox="1">
              <a:spLocks noChangeArrowheads="1"/>
            </p:cNvSpPr>
            <p:nvPr/>
          </p:nvSpPr>
          <p:spPr bwMode="auto">
            <a:xfrm>
              <a:off x="9032870" y="2902611"/>
              <a:ext cx="1395730" cy="113650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rtl="0">
                <a:spcAft>
                  <a:spcPts val="0"/>
                </a:spcAft>
              </a:pPr>
              <a:r>
                <a:rPr lang="en-US" sz="2400" kern="100" dirty="0">
                  <a:solidFill>
                    <a:srgbClr val="000000"/>
                  </a:solidFill>
                  <a:effectLst/>
                  <a:latin typeface="Calibri" panose="020F0502020204030204" pitchFamily="34" charset="0"/>
                  <a:ea typeface="ＭＳ ゴシック" pitchFamily="49" charset="-128"/>
                  <a:cs typeface="Times New Roman"/>
                </a:rPr>
                <a:t>Infection control physician</a:t>
              </a:r>
              <a:endParaRPr lang="ja-JP" sz="2400" kern="100" dirty="0">
                <a:effectLst/>
                <a:latin typeface="Calibri" panose="020F0502020204030204" pitchFamily="34" charset="0"/>
                <a:ea typeface="ＭＳ ゴシック" pitchFamily="49" charset="-128"/>
                <a:cs typeface="Times New Roman"/>
              </a:endParaRPr>
            </a:p>
          </p:txBody>
        </p:sp>
        <p:sp>
          <p:nvSpPr>
            <p:cNvPr id="9" name="Text Box 7">
              <a:extLst>
                <a:ext uri="{FF2B5EF4-FFF2-40B4-BE49-F238E27FC236}">
                  <a16:creationId xmlns:a16="http://schemas.microsoft.com/office/drawing/2014/main" id="{3C313827-53E9-47FD-8D75-A44A6F19001D}"/>
                </a:ext>
              </a:extLst>
            </p:cNvPr>
            <p:cNvSpPr txBox="1">
              <a:spLocks noChangeArrowheads="1"/>
            </p:cNvSpPr>
            <p:nvPr/>
          </p:nvSpPr>
          <p:spPr bwMode="auto">
            <a:xfrm>
              <a:off x="7006585" y="4444514"/>
              <a:ext cx="1072515" cy="4483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rtl="0">
                <a:spcAft>
                  <a:spcPts val="0"/>
                </a:spcAft>
              </a:pPr>
              <a:r>
                <a:rPr lang="en-US" sz="2400" kern="100" dirty="0">
                  <a:solidFill>
                    <a:srgbClr val="000044"/>
                  </a:solidFill>
                  <a:effectLst/>
                  <a:latin typeface="Calibri" panose="020F0502020204030204" pitchFamily="34" charset="0"/>
                  <a:ea typeface="ＭＳ ゴシック" pitchFamily="49" charset="-128"/>
                  <a:cs typeface="Times New Roman"/>
                </a:rPr>
                <a:t>ICN</a:t>
              </a:r>
              <a:endParaRPr lang="ja-JP" sz="2400" kern="100" dirty="0">
                <a:effectLst/>
                <a:latin typeface="Calibri" panose="020F0502020204030204" pitchFamily="34" charset="0"/>
                <a:ea typeface="ＭＳ ゴシック" pitchFamily="49" charset="-128"/>
                <a:cs typeface="Times New Roman"/>
              </a:endParaRPr>
            </a:p>
          </p:txBody>
        </p:sp>
        <p:sp>
          <p:nvSpPr>
            <p:cNvPr id="10" name="Text Box 6">
              <a:extLst>
                <a:ext uri="{FF2B5EF4-FFF2-40B4-BE49-F238E27FC236}">
                  <a16:creationId xmlns:a16="http://schemas.microsoft.com/office/drawing/2014/main" id="{4E069020-81B7-4AB7-8038-BA8D2DCF0428}"/>
                </a:ext>
              </a:extLst>
            </p:cNvPr>
            <p:cNvSpPr txBox="1">
              <a:spLocks noChangeArrowheads="1"/>
            </p:cNvSpPr>
            <p:nvPr/>
          </p:nvSpPr>
          <p:spPr bwMode="auto">
            <a:xfrm>
              <a:off x="11271885" y="4100418"/>
              <a:ext cx="1377315" cy="113650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rtl="0">
                <a:spcAft>
                  <a:spcPts val="0"/>
                </a:spcAft>
              </a:pPr>
              <a:r>
                <a:rPr lang="en-US" sz="2400" kern="100" dirty="0">
                  <a:solidFill>
                    <a:srgbClr val="000000"/>
                  </a:solidFill>
                  <a:effectLst/>
                  <a:latin typeface="Calibri" panose="020F0502020204030204" pitchFamily="34" charset="0"/>
                  <a:ea typeface="ＭＳ ゴシック" pitchFamily="49" charset="-128"/>
                  <a:cs typeface="Times New Roman"/>
                </a:rPr>
                <a:t>Bacterial laboratory technician</a:t>
              </a:r>
              <a:endParaRPr lang="ja-JP" sz="2400" kern="100" dirty="0">
                <a:effectLst/>
                <a:latin typeface="Calibri" panose="020F0502020204030204" pitchFamily="34" charset="0"/>
                <a:ea typeface="ＭＳ ゴシック" pitchFamily="49" charset="-128"/>
                <a:cs typeface="Times New Roman"/>
              </a:endParaRPr>
            </a:p>
          </p:txBody>
        </p:sp>
        <p:sp>
          <p:nvSpPr>
            <p:cNvPr id="11" name="Text Box 5">
              <a:extLst>
                <a:ext uri="{FF2B5EF4-FFF2-40B4-BE49-F238E27FC236}">
                  <a16:creationId xmlns:a16="http://schemas.microsoft.com/office/drawing/2014/main" id="{F9A0B12A-17EB-4D43-BE28-B9C96FE61089}"/>
                </a:ext>
              </a:extLst>
            </p:cNvPr>
            <p:cNvSpPr txBox="1">
              <a:spLocks noChangeArrowheads="1"/>
            </p:cNvSpPr>
            <p:nvPr/>
          </p:nvSpPr>
          <p:spPr bwMode="auto">
            <a:xfrm>
              <a:off x="6646222" y="6604784"/>
              <a:ext cx="1597026" cy="6596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rtl="0">
                <a:spcAft>
                  <a:spcPts val="0"/>
                </a:spcAft>
              </a:pPr>
              <a:endParaRPr lang="ja-JP" sz="2400" kern="100" dirty="0">
                <a:effectLst/>
                <a:latin typeface="Calibri" panose="020F0502020204030204" pitchFamily="34" charset="0"/>
                <a:ea typeface="ＭＳ ゴシック" pitchFamily="49" charset="-128"/>
                <a:cs typeface="Times New Roman"/>
              </a:endParaRPr>
            </a:p>
          </p:txBody>
        </p:sp>
        <p:sp>
          <p:nvSpPr>
            <p:cNvPr id="12" name="Text Box 4">
              <a:extLst>
                <a:ext uri="{FF2B5EF4-FFF2-40B4-BE49-F238E27FC236}">
                  <a16:creationId xmlns:a16="http://schemas.microsoft.com/office/drawing/2014/main" id="{0C1278DD-8D1C-4A63-BC45-F6BD31B05166}"/>
                </a:ext>
              </a:extLst>
            </p:cNvPr>
            <p:cNvSpPr txBox="1">
              <a:spLocks noChangeArrowheads="1"/>
            </p:cNvSpPr>
            <p:nvPr/>
          </p:nvSpPr>
          <p:spPr bwMode="auto">
            <a:xfrm>
              <a:off x="9005574" y="8189109"/>
              <a:ext cx="1395730" cy="4908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rtl="0">
                <a:spcAft>
                  <a:spcPts val="0"/>
                </a:spcAft>
              </a:pPr>
              <a:r>
                <a:rPr lang="en-US" sz="2400" kern="100" dirty="0">
                  <a:solidFill>
                    <a:srgbClr val="000000"/>
                  </a:solidFill>
                  <a:effectLst/>
                  <a:latin typeface="Calibri" panose="020F0502020204030204" pitchFamily="34" charset="0"/>
                  <a:ea typeface="ＭＳ ゴシック" pitchFamily="49" charset="-128"/>
                  <a:cs typeface="Times New Roman"/>
                </a:rPr>
                <a:t>Pharmacist</a:t>
              </a:r>
              <a:endParaRPr lang="ja-JP" sz="2400" kern="100" dirty="0">
                <a:effectLst/>
                <a:latin typeface="Calibri" panose="020F0502020204030204" pitchFamily="34" charset="0"/>
                <a:ea typeface="ＭＳ ゴシック" pitchFamily="49" charset="-128"/>
                <a:cs typeface="Times New Roman"/>
              </a:endParaRPr>
            </a:p>
          </p:txBody>
        </p:sp>
        <p:sp>
          <p:nvSpPr>
            <p:cNvPr id="13" name="Text Box 3">
              <a:extLst>
                <a:ext uri="{FF2B5EF4-FFF2-40B4-BE49-F238E27FC236}">
                  <a16:creationId xmlns:a16="http://schemas.microsoft.com/office/drawing/2014/main" id="{5E59E742-D252-4331-97FC-DDBE1C19FAC3}"/>
                </a:ext>
              </a:extLst>
            </p:cNvPr>
            <p:cNvSpPr txBox="1">
              <a:spLocks noChangeArrowheads="1"/>
            </p:cNvSpPr>
            <p:nvPr/>
          </p:nvSpPr>
          <p:spPr bwMode="auto">
            <a:xfrm>
              <a:off x="11148676" y="6728346"/>
              <a:ext cx="1732915" cy="53605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rtl="0">
                <a:spcAft>
                  <a:spcPts val="0"/>
                </a:spcAft>
              </a:pPr>
              <a:endParaRPr lang="ja-JP" sz="2400" kern="100" dirty="0">
                <a:effectLst/>
                <a:latin typeface="Calibri" panose="020F0502020204030204" pitchFamily="34" charset="0"/>
                <a:ea typeface="ＭＳ ゴシック" pitchFamily="49" charset="-128"/>
                <a:cs typeface="Times New Roman"/>
              </a:endParaRPr>
            </a:p>
          </p:txBody>
        </p:sp>
        <p:sp>
          <p:nvSpPr>
            <p:cNvPr id="14" name="Text Box 2">
              <a:extLst>
                <a:ext uri="{FF2B5EF4-FFF2-40B4-BE49-F238E27FC236}">
                  <a16:creationId xmlns:a16="http://schemas.microsoft.com/office/drawing/2014/main" id="{E03FC683-2409-49B0-976F-B8D2103035E8}"/>
                </a:ext>
              </a:extLst>
            </p:cNvPr>
            <p:cNvSpPr txBox="1">
              <a:spLocks noChangeArrowheads="1"/>
            </p:cNvSpPr>
            <p:nvPr/>
          </p:nvSpPr>
          <p:spPr bwMode="auto">
            <a:xfrm>
              <a:off x="9139550" y="5540564"/>
              <a:ext cx="1182370" cy="720725"/>
            </a:xfrm>
            <a:prstGeom prst="rect">
              <a:avLst/>
            </a:prstGeom>
            <a:solidFill>
              <a:srgbClr val="AAC56C"/>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rtl="0">
                <a:spcAft>
                  <a:spcPts val="0"/>
                </a:spcAft>
              </a:pPr>
              <a:r>
                <a:rPr lang="en-US" sz="4400" b="1" kern="100" dirty="0">
                  <a:solidFill>
                    <a:srgbClr val="FFFFFF"/>
                  </a:solidFill>
                  <a:effectLst/>
                  <a:latin typeface="Calibri" panose="020F0502020204030204" pitchFamily="34" charset="0"/>
                  <a:ea typeface="ＭＳ ゴシック" pitchFamily="49" charset="-128"/>
                  <a:cs typeface="Times New Roman"/>
                </a:rPr>
                <a:t>AST</a:t>
              </a:r>
              <a:endParaRPr lang="ja-JP" sz="4400" b="1" kern="100" dirty="0">
                <a:solidFill>
                  <a:srgbClr val="FFFFFF"/>
                </a:solidFill>
                <a:effectLst/>
                <a:latin typeface="Calibri" panose="020F0502020204030204" pitchFamily="34" charset="0"/>
                <a:ea typeface="ＭＳ ゴシック" pitchFamily="49" charset="-128"/>
                <a:cs typeface="Times New Roman"/>
              </a:endParaRPr>
            </a:p>
          </p:txBody>
        </p:sp>
        <p:sp>
          <p:nvSpPr>
            <p:cNvPr id="15" name="Text Box 3">
              <a:extLst>
                <a:ext uri="{FF2B5EF4-FFF2-40B4-BE49-F238E27FC236}">
                  <a16:creationId xmlns:a16="http://schemas.microsoft.com/office/drawing/2014/main" id="{33F9CD2C-16F9-4A4F-9772-434B3310B4DC}"/>
                </a:ext>
              </a:extLst>
            </p:cNvPr>
            <p:cNvSpPr txBox="1">
              <a:spLocks noChangeArrowheads="1"/>
            </p:cNvSpPr>
            <p:nvPr/>
          </p:nvSpPr>
          <p:spPr bwMode="auto">
            <a:xfrm>
              <a:off x="11138771" y="6575686"/>
              <a:ext cx="1732915" cy="841375"/>
            </a:xfrm>
            <a:prstGeom prst="rect">
              <a:avLst/>
            </a:prstGeom>
            <a:noFill/>
            <a:ln>
              <a:noFill/>
            </a:ln>
          </p:spPr>
          <p:txBody>
            <a:bodyPr rot="0" vert="horz" wrap="square" lIns="0" tIns="0" rIns="0" bIns="0" rtlCol="0" anchor="t" anchorCtr="0" upright="1">
              <a:noAutofit/>
            </a:bodyPr>
            <a:lstStyle/>
            <a:p>
              <a:pPr rtl="0">
                <a:spcAft>
                  <a:spcPts val="0"/>
                </a:spcAft>
              </a:pPr>
              <a:r>
                <a:rPr lang="en-US" sz="2400" kern="100" dirty="0">
                  <a:solidFill>
                    <a:srgbClr val="000000"/>
                  </a:solidFill>
                  <a:effectLst/>
                  <a:latin typeface="Calibri" panose="020F0502020204030204" pitchFamily="34" charset="0"/>
                  <a:ea typeface="ＭＳ ゴシック" pitchFamily="49" charset="-128"/>
                  <a:cs typeface="Times New Roman"/>
                </a:rPr>
                <a:t>Information management</a:t>
              </a:r>
              <a:endParaRPr lang="ja-JP" sz="2400" kern="100" dirty="0">
                <a:effectLst/>
                <a:latin typeface="Calibri" panose="020F0502020204030204" pitchFamily="34" charset="0"/>
                <a:ea typeface="ＭＳ ゴシック" pitchFamily="49" charset="-128"/>
                <a:cs typeface="Times New Roman"/>
              </a:endParaRPr>
            </a:p>
          </p:txBody>
        </p:sp>
        <p:sp>
          <p:nvSpPr>
            <p:cNvPr id="16" name="Text Box 5">
              <a:extLst>
                <a:ext uri="{FF2B5EF4-FFF2-40B4-BE49-F238E27FC236}">
                  <a16:creationId xmlns:a16="http://schemas.microsoft.com/office/drawing/2014/main" id="{C17AF8BD-C6B1-4C74-8948-9DEF89E77B52}"/>
                </a:ext>
              </a:extLst>
            </p:cNvPr>
            <p:cNvSpPr txBox="1">
              <a:spLocks noChangeArrowheads="1"/>
            </p:cNvSpPr>
            <p:nvPr/>
          </p:nvSpPr>
          <p:spPr bwMode="auto">
            <a:xfrm>
              <a:off x="6436812" y="6513904"/>
              <a:ext cx="2011264" cy="841375"/>
            </a:xfrm>
            <a:prstGeom prst="rect">
              <a:avLst/>
            </a:prstGeom>
            <a:noFill/>
            <a:ln>
              <a:noFill/>
            </a:ln>
          </p:spPr>
          <p:txBody>
            <a:bodyPr rot="0" vert="horz" wrap="square" lIns="0" tIns="0" rIns="0" bIns="0" rtlCol="0" anchor="t" anchorCtr="0" upright="1">
              <a:noAutofit/>
            </a:bodyPr>
            <a:lstStyle/>
            <a:p>
              <a:pPr rtl="0">
                <a:spcAft>
                  <a:spcPts val="0"/>
                </a:spcAft>
              </a:pPr>
              <a:r>
                <a:rPr lang="en-US" sz="2400" kern="100" dirty="0">
                  <a:solidFill>
                    <a:srgbClr val="000000"/>
                  </a:solidFill>
                  <a:effectLst/>
                  <a:latin typeface="Calibri" panose="020F0502020204030204" pitchFamily="34" charset="0"/>
                  <a:ea typeface="ＭＳ ゴシック" pitchFamily="49" charset="-128"/>
                  <a:cs typeface="Times New Roman"/>
                </a:rPr>
                <a:t>Hospital epidemiologist</a:t>
              </a:r>
              <a:endParaRPr lang="ja-JP" sz="2400" kern="100" dirty="0">
                <a:effectLst/>
                <a:latin typeface="Calibri" panose="020F0502020204030204" pitchFamily="34" charset="0"/>
                <a:ea typeface="ＭＳ ゴシック" pitchFamily="49" charset="-128"/>
                <a:cs typeface="Times New Roman"/>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9" name="NCGMのAST"/>
          <p:cNvSpPr txBox="1">
            <a:spLocks noGrp="1"/>
          </p:cNvSpPr>
          <p:nvPr>
            <p:ph type="title"/>
          </p:nvPr>
        </p:nvSpPr>
        <p:spPr>
          <a:prstGeom prst="rect">
            <a:avLst/>
          </a:prstGeom>
        </p:spPr>
        <p:txBody>
          <a:bodyPr rtlCol="0"/>
          <a:lstStyle/>
          <a:p>
            <a:pPr rtl="0"/>
            <a:r>
              <a:rPr lang="en-US" dirty="0">
                <a:latin typeface="Calibri" panose="020F0502020204030204" pitchFamily="34" charset="0"/>
              </a:rPr>
              <a:t>AST at NCGM</a:t>
            </a:r>
            <a:endParaRPr lang="ja-JP" altLang="en-US" dirty="0">
              <a:latin typeface="Calibri" panose="020F0502020204030204" pitchFamily="34" charset="0"/>
            </a:endParaRPr>
          </a:p>
        </p:txBody>
      </p:sp>
      <p:sp>
        <p:nvSpPr>
          <p:cNvPr id="940" name="リーダー医師（感染症医）←くつな…"/>
          <p:cNvSpPr txBox="1">
            <a:spLocks noGrp="1"/>
          </p:cNvSpPr>
          <p:nvPr>
            <p:ph type="body" idx="1"/>
          </p:nvPr>
        </p:nvSpPr>
        <p:spPr>
          <a:prstGeom prst="rect">
            <a:avLst/>
          </a:prstGeom>
        </p:spPr>
        <p:txBody>
          <a:bodyPr rtlCol="0"/>
          <a:lstStyle/>
          <a:p>
            <a:pPr rtl="0"/>
            <a:r>
              <a:rPr lang="en-US" dirty="0">
                <a:latin typeface="Calibri" panose="020F0502020204030204" pitchFamily="34" charset="0"/>
              </a:rPr>
              <a:t>Leader physician (Infection control physician) ← </a:t>
            </a:r>
            <a:r>
              <a:rPr lang="en-US" dirty="0" err="1">
                <a:latin typeface="Calibri" panose="020F0502020204030204" pitchFamily="34" charset="0"/>
              </a:rPr>
              <a:t>Kutsuna</a:t>
            </a:r>
            <a:endParaRPr lang="en-US" dirty="0">
              <a:latin typeface="Calibri" panose="020F0502020204030204" pitchFamily="34" charset="0"/>
            </a:endParaRPr>
          </a:p>
          <a:p>
            <a:pPr rtl="0"/>
            <a:r>
              <a:rPr lang="en-US" dirty="0">
                <a:latin typeface="Calibri" panose="020F0502020204030204" pitchFamily="34" charset="0"/>
              </a:rPr>
              <a:t>Physician (Infection control physician/pediatrician)</a:t>
            </a:r>
          </a:p>
          <a:p>
            <a:pPr rtl="0"/>
            <a:r>
              <a:rPr lang="en-US" dirty="0">
                <a:latin typeface="Calibri" panose="020F0502020204030204" pitchFamily="34" charset="0"/>
              </a:rPr>
              <a:t>Physician (Pediatrician/AMR Clinical Reference Center)</a:t>
            </a:r>
          </a:p>
          <a:p>
            <a:pPr rtl="0"/>
            <a:r>
              <a:rPr lang="en-US" dirty="0">
                <a:latin typeface="Calibri" panose="020F0502020204030204" pitchFamily="34" charset="0"/>
              </a:rPr>
              <a:t>Two bacterial laboratory technicians</a:t>
            </a:r>
          </a:p>
          <a:p>
            <a:pPr rtl="0"/>
            <a:r>
              <a:rPr lang="en-US" dirty="0">
                <a:latin typeface="Calibri" panose="020F0502020204030204" pitchFamily="34" charset="0"/>
              </a:rPr>
              <a:t>Two pharmacists</a:t>
            </a:r>
          </a:p>
          <a:p>
            <a:pPr rtl="0"/>
            <a:r>
              <a:rPr lang="en-US" dirty="0">
                <a:latin typeface="Calibri" panose="020F0502020204030204" pitchFamily="34" charset="0"/>
              </a:rPr>
              <a:t>Nurse</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 name="基本的な活動"/>
          <p:cNvSpPr txBox="1">
            <a:spLocks noGrp="1"/>
          </p:cNvSpPr>
          <p:nvPr>
            <p:ph type="title"/>
          </p:nvPr>
        </p:nvSpPr>
        <p:spPr>
          <a:prstGeom prst="rect">
            <a:avLst/>
          </a:prstGeom>
        </p:spPr>
        <p:txBody>
          <a:bodyPr rtlCol="0"/>
          <a:lstStyle/>
          <a:p>
            <a:pPr rtl="0"/>
            <a:r>
              <a:rPr>
                <a:latin typeface="Calibri" panose="020F0502020204030204" pitchFamily="34" charset="0"/>
              </a:rPr>
              <a:t>Basic activities</a:t>
            </a:r>
          </a:p>
        </p:txBody>
      </p:sp>
      <p:sp>
        <p:nvSpPr>
          <p:cNvPr id="943" name="感染症コンサルテーション…"/>
          <p:cNvSpPr txBox="1">
            <a:spLocks noGrp="1"/>
          </p:cNvSpPr>
          <p:nvPr>
            <p:ph type="body" idx="1"/>
          </p:nvPr>
        </p:nvSpPr>
        <p:spPr>
          <a:prstGeom prst="rect">
            <a:avLst/>
          </a:prstGeom>
        </p:spPr>
        <p:txBody>
          <a:bodyPr rtlCol="0"/>
          <a:lstStyle/>
          <a:p>
            <a:pPr rtl="0"/>
            <a:r>
              <a:rPr lang="en-US" dirty="0">
                <a:latin typeface="Calibri" panose="020F0502020204030204" pitchFamily="34" charset="0"/>
              </a:rPr>
              <a:t>Infectious disease consultation</a:t>
            </a:r>
          </a:p>
          <a:p>
            <a:pPr rtl="0"/>
            <a:r>
              <a:rPr lang="en-US" dirty="0">
                <a:latin typeface="Calibri" panose="020F0502020204030204" pitchFamily="34" charset="0"/>
              </a:rPr>
              <a:t>Investigation of the amount of antimicrobial use</a:t>
            </a:r>
          </a:p>
          <a:p>
            <a:pPr rtl="0"/>
            <a:r>
              <a:rPr lang="en-US" dirty="0">
                <a:latin typeface="Calibri" panose="020F0502020204030204" pitchFamily="34" charset="0"/>
              </a:rPr>
              <a:t>Notification system/Authorization system</a:t>
            </a:r>
          </a:p>
          <a:p>
            <a:pPr rtl="0"/>
            <a:r>
              <a:rPr lang="en-US" dirty="0">
                <a:latin typeface="Calibri" panose="020F0502020204030204" pitchFamily="34" charset="0"/>
              </a:rPr>
              <a:t>Management of drugs adopted in hospital</a:t>
            </a:r>
          </a:p>
          <a:p>
            <a:pPr rtl="0"/>
            <a:r>
              <a:rPr lang="en-US" dirty="0">
                <a:latin typeface="Calibri" panose="020F0502020204030204" pitchFamily="34" charset="0"/>
              </a:rPr>
              <a:t>Preparation of antibiogram</a:t>
            </a:r>
          </a:p>
          <a:p>
            <a:pPr rtl="0"/>
            <a:r>
              <a:rPr lang="en-US" dirty="0">
                <a:latin typeface="Calibri" panose="020F0502020204030204" pitchFamily="34" charset="0"/>
              </a:rPr>
              <a:t>Revision of the Guidelines for Antimicrobial Use</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 name="感染症コンサルテーション…"/>
          <p:cNvSpPr txBox="1">
            <a:spLocks noGrp="1"/>
          </p:cNvSpPr>
          <p:nvPr>
            <p:ph type="title"/>
          </p:nvPr>
        </p:nvSpPr>
        <p:spPr>
          <a:prstGeom prst="rect">
            <a:avLst/>
          </a:prstGeom>
        </p:spPr>
        <p:txBody>
          <a:bodyPr rtlCol="0"/>
          <a:lstStyle/>
          <a:p>
            <a:pPr rtl="0"/>
            <a:r>
              <a:rPr lang="en-US">
                <a:latin typeface="Calibri" panose="020F0502020204030204" pitchFamily="34" charset="0"/>
              </a:rPr>
              <a:t>Proper antimicrobial use through infectious disease consultation</a:t>
            </a:r>
          </a:p>
        </p:txBody>
      </p:sp>
      <p:sp>
        <p:nvSpPr>
          <p:cNvPr id="946" name="抗菌薬が不要であれば中止を推奨…"/>
          <p:cNvSpPr txBox="1">
            <a:spLocks noGrp="1"/>
          </p:cNvSpPr>
          <p:nvPr>
            <p:ph type="body" idx="1"/>
          </p:nvPr>
        </p:nvSpPr>
        <p:spPr>
          <a:xfrm>
            <a:off x="355599" y="2188633"/>
            <a:ext cx="12293601" cy="6324601"/>
          </a:xfrm>
          <a:prstGeom prst="rect">
            <a:avLst/>
          </a:prstGeom>
        </p:spPr>
        <p:txBody>
          <a:bodyPr rtlCol="0"/>
          <a:lstStyle/>
          <a:p>
            <a:pPr rtl="0"/>
            <a:r>
              <a:rPr lang="en-US">
                <a:latin typeface="Calibri" panose="020F0502020204030204" pitchFamily="34" charset="0"/>
              </a:rPr>
              <a:t>Recommend treatment discontinuation if no need for antimicrobial use</a:t>
            </a:r>
          </a:p>
          <a:p>
            <a:pPr rtl="0"/>
            <a:r>
              <a:rPr lang="en-US">
                <a:latin typeface="Calibri" panose="020F0502020204030204" pitchFamily="34" charset="0"/>
              </a:rPr>
              <a:t>De-escalation if possible to switch to a narrow-spectrum antimicrobial drug</a:t>
            </a:r>
          </a:p>
          <a:p>
            <a:pPr rtl="0"/>
            <a:r>
              <a:rPr lang="en-US">
                <a:latin typeface="Calibri" panose="020F0502020204030204" pitchFamily="34" charset="0"/>
              </a:rPr>
              <a:t>Define the antimicrobial treatment period</a:t>
            </a:r>
          </a:p>
        </p:txBody>
      </p:sp>
      <p:sp>
        <p:nvSpPr>
          <p:cNvPr id="947" name="※ただし患者の治療が優先であり、必要であれば抗菌薬の追加、escalationを推奨したり…"/>
          <p:cNvSpPr txBox="1"/>
          <p:nvPr/>
        </p:nvSpPr>
        <p:spPr>
          <a:xfrm>
            <a:off x="231139" y="7713132"/>
            <a:ext cx="12542521" cy="1183217"/>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rtlCol="0" anchor="ctr">
            <a:noAutofit/>
          </a:bodyPr>
          <a:lstStyle/>
          <a:p>
            <a:pPr marL="171450" indent="-171450" algn="l" rtl="0">
              <a:defRPr sz="2400">
                <a:solidFill>
                  <a:srgbClr val="000000"/>
                </a:solidFill>
                <a:latin typeface="ヒラギノ角ゴ ProN W6"/>
                <a:ea typeface="ヒラギノ角ゴ ProN W6"/>
                <a:cs typeface="ヒラギノ角ゴ ProN W6"/>
                <a:sym typeface="ヒラギノ角ゴ ProN W6"/>
              </a:defRPr>
            </a:pPr>
            <a:r>
              <a:rPr lang="en-US" dirty="0">
                <a:latin typeface="Calibri" panose="020F0502020204030204" pitchFamily="34" charset="0"/>
              </a:rPr>
              <a:t>*However, priority should be placed on treating patients; therefore, recommendation should be made, if needed, to add antimicrobial drugs or escalate the dose, and to add tests, such as CD toxin test and CT scan, for finding the cause of infection.</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5" name="血液培養陽性例への介入"/>
          <p:cNvSpPr txBox="1">
            <a:spLocks noGrp="1"/>
          </p:cNvSpPr>
          <p:nvPr>
            <p:ph type="title"/>
          </p:nvPr>
        </p:nvSpPr>
        <p:spPr>
          <a:prstGeom prst="rect">
            <a:avLst/>
          </a:prstGeom>
        </p:spPr>
        <p:txBody>
          <a:bodyPr rtlCol="0"/>
          <a:lstStyle/>
          <a:p>
            <a:pPr rtl="0"/>
            <a:r>
              <a:rPr lang="en-US">
                <a:latin typeface="Calibri" panose="020F0502020204030204" pitchFamily="34" charset="0"/>
              </a:rPr>
              <a:t>Intervention for blood culture-positive patients</a:t>
            </a:r>
          </a:p>
        </p:txBody>
      </p:sp>
      <p:sp>
        <p:nvSpPr>
          <p:cNvPr id="956" name="毎朝9時30分に微生物検査室に集合し、血液培養陽性例を確認する（週末もオンコール医師が確認）…"/>
          <p:cNvSpPr txBox="1">
            <a:spLocks noGrp="1"/>
          </p:cNvSpPr>
          <p:nvPr>
            <p:ph type="body" idx="1"/>
          </p:nvPr>
        </p:nvSpPr>
        <p:spPr>
          <a:prstGeom prst="rect">
            <a:avLst/>
          </a:prstGeom>
        </p:spPr>
        <p:txBody>
          <a:bodyPr rtlCol="0"/>
          <a:lstStyle/>
          <a:p>
            <a:pPr rtl="0"/>
            <a:r>
              <a:rPr lang="en-US" dirty="0">
                <a:latin typeface="Calibri" panose="020F0502020204030204" pitchFamily="34" charset="0"/>
              </a:rPr>
              <a:t>Gather in the microbiological laboratory at 9:30 every morning to review blood culture-positive patients (patients should be reviewed by on-call physicians on weekends)</a:t>
            </a:r>
          </a:p>
          <a:p>
            <a:pPr rtl="0"/>
            <a:r>
              <a:rPr lang="en-US" dirty="0">
                <a:latin typeface="Calibri" panose="020F0502020204030204" pitchFamily="34" charset="0"/>
              </a:rPr>
              <a:t>Review the medical charts for positive patients.</a:t>
            </a:r>
          </a:p>
          <a:p>
            <a:pPr lvl="1" rtl="0"/>
            <a:r>
              <a:rPr lang="en-US" dirty="0">
                <a:latin typeface="Calibri" panose="020F0502020204030204" pitchFamily="34" charset="0"/>
              </a:rPr>
              <a:t>If an appropriate antimicrobial drug is not administered, call the attending physician to recommend an appropriate antimicrobial drug (e.g., additional VCM should be recommended if grape-shaped gram-positive cocci from 2/2 sets are positive).</a:t>
            </a:r>
          </a:p>
          <a:p>
            <a:pPr lvl="1" rtl="0"/>
            <a:r>
              <a:rPr lang="en-US" dirty="0">
                <a:latin typeface="Calibri" panose="020F0502020204030204" pitchFamily="34" charset="0"/>
              </a:rPr>
              <a:t>Recommend intervention through infectious disease consultation</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タイトル 1"/>
          <p:cNvSpPr txBox="1">
            <a:spLocks noGrp="1"/>
          </p:cNvSpPr>
          <p:nvPr>
            <p:ph type="title"/>
          </p:nvPr>
        </p:nvSpPr>
        <p:spPr>
          <a:xfrm>
            <a:off x="894079" y="213294"/>
            <a:ext cx="11216641" cy="980669"/>
          </a:xfrm>
          <a:prstGeom prst="rect">
            <a:avLst/>
          </a:prstGeom>
        </p:spPr>
        <p:txBody>
          <a:bodyPr rtlCol="0">
            <a:noAutofit/>
          </a:bodyPr>
          <a:lstStyle>
            <a:lvl1pPr algn="ctr" defTabSz="1027379">
              <a:defRPr sz="3476">
                <a:latin typeface="Helvetica"/>
                <a:ea typeface="Helvetica"/>
                <a:cs typeface="Helvetica"/>
                <a:sym typeface="Helvetica"/>
              </a:defRPr>
            </a:lvl1pPr>
          </a:lstStyle>
          <a:p>
            <a:pPr rtl="0">
              <a:defRPr>
                <a:latin typeface="Calibri Light"/>
                <a:ea typeface="Calibri Light"/>
                <a:cs typeface="Calibri Light"/>
                <a:sym typeface="Calibri Light"/>
              </a:defRPr>
            </a:pPr>
            <a:r>
              <a:rPr lang="en-US" sz="3600" dirty="0">
                <a:latin typeface="Calibri" panose="020F0502020204030204" pitchFamily="34" charset="0"/>
                <a:cs typeface="Helvetica"/>
                <a:sym typeface="Helvetica"/>
              </a:rPr>
              <a:t>Monitoring of Staphylococcus aureus bacteremia/Candida bacteremia</a:t>
            </a:r>
          </a:p>
        </p:txBody>
      </p:sp>
      <p:sp>
        <p:nvSpPr>
          <p:cNvPr id="959" name="コンテンツ プレースホルダー 2"/>
          <p:cNvSpPr txBox="1">
            <a:spLocks noGrp="1"/>
          </p:cNvSpPr>
          <p:nvPr>
            <p:ph type="body" idx="1"/>
          </p:nvPr>
        </p:nvSpPr>
        <p:spPr>
          <a:xfrm>
            <a:off x="486084" y="1681907"/>
            <a:ext cx="11983223" cy="7858399"/>
          </a:xfrm>
          <a:prstGeom prst="rect">
            <a:avLst/>
          </a:prstGeom>
        </p:spPr>
        <p:txBody>
          <a:bodyPr rtlCol="0"/>
          <a:lstStyle/>
          <a:p>
            <a:pPr marL="261152" indent="-261152" defTabSz="1092403" rtl="0">
              <a:lnSpc>
                <a:spcPct val="88000"/>
              </a:lnSpc>
              <a:spcBef>
                <a:spcPts val="1100"/>
              </a:spcBef>
              <a:defRPr sz="2856" b="1"/>
            </a:pPr>
            <a:r>
              <a:rPr lang="en-US" dirty="0">
                <a:latin typeface="Calibri" panose="020F0502020204030204" pitchFamily="34" charset="0"/>
                <a:ea typeface="Helvetica"/>
                <a:cs typeface="Calibri" panose="020F0502020204030204" pitchFamily="34" charset="0"/>
                <a:sym typeface="Helvetica"/>
              </a:rPr>
              <a:t>Clinical information: </a:t>
            </a:r>
            <a:r>
              <a:rPr lang="en-US" b="0" dirty="0">
                <a:latin typeface="Calibri" panose="020F0502020204030204" pitchFamily="34" charset="0"/>
                <a:ea typeface="Helvetica"/>
                <a:cs typeface="Calibri" panose="020F0502020204030204" pitchFamily="34" charset="0"/>
                <a:sym typeface="Helvetica"/>
              </a:rPr>
              <a:t>Age, sex, medical care information</a:t>
            </a:r>
          </a:p>
          <a:p>
            <a:pPr marL="261152" indent="-261152" defTabSz="1092403" rtl="0">
              <a:lnSpc>
                <a:spcPct val="88000"/>
              </a:lnSpc>
              <a:spcBef>
                <a:spcPts val="1100"/>
              </a:spcBef>
              <a:defRPr sz="2856" b="1"/>
            </a:pPr>
            <a:r>
              <a:rPr lang="en-US" dirty="0">
                <a:latin typeface="Calibri" panose="020F0502020204030204" pitchFamily="34" charset="0"/>
                <a:ea typeface="Helvetica"/>
                <a:cs typeface="Calibri" panose="020F0502020204030204" pitchFamily="34" charset="0"/>
                <a:sym typeface="Helvetica"/>
              </a:rPr>
              <a:t>Target bacteria: </a:t>
            </a:r>
            <a:r>
              <a:rPr lang="en-US" b="0" dirty="0">
                <a:latin typeface=""/>
                <a:cs typeface="Calibri" panose="020F0502020204030204" pitchFamily="34" charset="0"/>
              </a:rPr>
              <a:t>MSSA</a:t>
            </a:r>
            <a:r>
              <a:rPr lang="en-US" b="0" dirty="0">
                <a:latin typeface="Calibri" panose="020F0502020204030204" pitchFamily="34" charset="0"/>
                <a:ea typeface="Helvetica"/>
                <a:cs typeface="Calibri" panose="020F0502020204030204" pitchFamily="34" charset="0"/>
                <a:sym typeface="Helvetica"/>
              </a:rPr>
              <a:t>, </a:t>
            </a:r>
            <a:r>
              <a:rPr lang="en-US" b="0" dirty="0">
                <a:latin typeface=""/>
                <a:cs typeface="Calibri" panose="020F0502020204030204" pitchFamily="34" charset="0"/>
              </a:rPr>
              <a:t>MRSA</a:t>
            </a:r>
            <a:r>
              <a:rPr lang="en-US" b="0" dirty="0">
                <a:latin typeface="Calibri" panose="020F0502020204030204" pitchFamily="34" charset="0"/>
                <a:ea typeface="Helvetica"/>
                <a:cs typeface="Calibri" panose="020F0502020204030204" pitchFamily="34" charset="0"/>
                <a:sym typeface="Helvetica"/>
              </a:rPr>
              <a:t>, Candida</a:t>
            </a:r>
          </a:p>
          <a:p>
            <a:pPr marL="261152" indent="-261152" defTabSz="1092403" rtl="0">
              <a:lnSpc>
                <a:spcPct val="88000"/>
              </a:lnSpc>
              <a:spcBef>
                <a:spcPts val="1100"/>
              </a:spcBef>
              <a:defRPr sz="2856" b="1"/>
            </a:pPr>
            <a:r>
              <a:rPr lang="en-US" dirty="0">
                <a:latin typeface="Calibri" panose="020F0502020204030204" pitchFamily="34" charset="0"/>
                <a:ea typeface="Helvetica"/>
                <a:cs typeface="Calibri" panose="020F0502020204030204" pitchFamily="34" charset="0"/>
                <a:sym typeface="Helvetica"/>
              </a:rPr>
              <a:t>Endpoint: </a:t>
            </a:r>
            <a:r>
              <a:rPr lang="en-US" b="0" dirty="0">
                <a:latin typeface="Calibri" panose="020F0502020204030204" pitchFamily="34" charset="0"/>
                <a:ea typeface="Helvetica"/>
                <a:cs typeface="Calibri" panose="020F0502020204030204" pitchFamily="34" charset="0"/>
                <a:sym typeface="Helvetica"/>
              </a:rPr>
              <a:t>Presence/absence of at least </a:t>
            </a:r>
            <a:r>
              <a:rPr lang="en-US" b="0" dirty="0">
                <a:latin typeface=""/>
                <a:cs typeface="Calibri" panose="020F0502020204030204" pitchFamily="34" charset="0"/>
              </a:rPr>
              <a:t>1</a:t>
            </a:r>
            <a:r>
              <a:rPr lang="en-US" b="0" dirty="0">
                <a:latin typeface="Calibri" panose="020F0502020204030204" pitchFamily="34" charset="0"/>
                <a:ea typeface="Helvetica"/>
                <a:cs typeface="Calibri" panose="020F0502020204030204" pitchFamily="34" charset="0"/>
                <a:sym typeface="Helvetica"/>
              </a:rPr>
              <a:t> set of blood culture re-test, and infectious disease consultation within </a:t>
            </a:r>
            <a:r>
              <a:rPr lang="en-US" b="0" dirty="0">
                <a:latin typeface=""/>
                <a:cs typeface="Calibri" panose="020F0502020204030204" pitchFamily="34" charset="0"/>
              </a:rPr>
              <a:t>1 </a:t>
            </a:r>
            <a:r>
              <a:rPr lang="en-US" b="0" dirty="0">
                <a:latin typeface="Calibri" panose="020F0502020204030204" pitchFamily="34" charset="0"/>
                <a:ea typeface="Helvetica"/>
                <a:cs typeface="Calibri" panose="020F0502020204030204" pitchFamily="34" charset="0"/>
                <a:sym typeface="Helvetica"/>
              </a:rPr>
              <a:t>week after the day of bacterial identification</a:t>
            </a:r>
          </a:p>
          <a:p>
            <a:pPr marL="261152" indent="-261152" defTabSz="1092403" rtl="0">
              <a:lnSpc>
                <a:spcPct val="88000"/>
              </a:lnSpc>
              <a:spcBef>
                <a:spcPts val="1100"/>
              </a:spcBef>
              <a:defRPr sz="2856" b="1"/>
            </a:pPr>
            <a:r>
              <a:rPr lang="en-US" dirty="0">
                <a:latin typeface="Calibri" panose="020F0502020204030204" pitchFamily="34" charset="0"/>
                <a:ea typeface="Helvetica"/>
                <a:cs typeface="Calibri" panose="020F0502020204030204" pitchFamily="34" charset="0"/>
                <a:sym typeface="Helvetica"/>
              </a:rPr>
              <a:t>Candida endpoint: </a:t>
            </a:r>
            <a:r>
              <a:rPr lang="en-US" b="0" dirty="0">
                <a:latin typeface="Calibri" panose="020F0502020204030204" pitchFamily="34" charset="0"/>
                <a:ea typeface="Helvetica"/>
                <a:cs typeface="Calibri" panose="020F0502020204030204" pitchFamily="34" charset="0"/>
                <a:sym typeface="Helvetica"/>
              </a:rPr>
              <a:t>Antifungal administration, and ophthalmology consultation (including scheduled consultation) by </a:t>
            </a:r>
            <a:r>
              <a:rPr lang="en-US" b="0" dirty="0">
                <a:latin typeface=""/>
                <a:cs typeface="Calibri" panose="020F0502020204030204" pitchFamily="34" charset="0"/>
              </a:rPr>
              <a:t>24</a:t>
            </a:r>
            <a:r>
              <a:rPr lang="en-US" b="0" dirty="0">
                <a:latin typeface="Calibri" panose="020F0502020204030204" pitchFamily="34" charset="0"/>
                <a:ea typeface="Helvetica"/>
                <a:cs typeface="Calibri" panose="020F0502020204030204" pitchFamily="34" charset="0"/>
                <a:sym typeface="Helvetica"/>
              </a:rPr>
              <a:t> hours after the time when the bacterium is detected</a:t>
            </a:r>
          </a:p>
          <a:p>
            <a:pPr marL="261152" indent="-261152" defTabSz="1092403" rtl="0">
              <a:lnSpc>
                <a:spcPct val="88000"/>
              </a:lnSpc>
              <a:spcBef>
                <a:spcPts val="1100"/>
              </a:spcBef>
              <a:defRPr sz="2856" b="1"/>
            </a:pPr>
            <a:r>
              <a:rPr lang="en-US" dirty="0">
                <a:latin typeface="Calibri" panose="020F0502020204030204" pitchFamily="34" charset="0"/>
                <a:ea typeface="Helvetica"/>
                <a:cs typeface="Calibri" panose="020F0502020204030204" pitchFamily="34" charset="0"/>
                <a:sym typeface="Helvetica"/>
              </a:rPr>
              <a:t>Staphylococcus aureus endpoint: </a:t>
            </a:r>
            <a:r>
              <a:rPr lang="en-US" b="0" dirty="0">
                <a:latin typeface="Calibri" panose="020F0502020204030204" pitchFamily="34" charset="0"/>
                <a:ea typeface="Helvetica"/>
                <a:cs typeface="Calibri" panose="020F0502020204030204" pitchFamily="34" charset="0"/>
                <a:sym typeface="Helvetica"/>
              </a:rPr>
              <a:t>Sensitive antimicrobial drug administration, and echocardiography (including transthoracic echocardiography, and scheduled echocardiography) by </a:t>
            </a:r>
            <a:r>
              <a:rPr lang="en-US" b="0" dirty="0">
                <a:latin typeface=""/>
                <a:cs typeface="Calibri" panose="020F0502020204030204" pitchFamily="34" charset="0"/>
              </a:rPr>
              <a:t>24</a:t>
            </a:r>
            <a:r>
              <a:rPr lang="en-US" b="0" dirty="0">
                <a:latin typeface="Calibri" panose="020F0502020204030204" pitchFamily="34" charset="0"/>
                <a:ea typeface="Helvetica"/>
                <a:cs typeface="Calibri" panose="020F0502020204030204" pitchFamily="34" charset="0"/>
                <a:sym typeface="Helvetica"/>
              </a:rPr>
              <a:t> hours after the time when the bacterium is detected</a:t>
            </a:r>
          </a:p>
          <a:p>
            <a:pPr marL="261152" indent="-261152" defTabSz="1092403" rtl="0">
              <a:lnSpc>
                <a:spcPct val="88000"/>
              </a:lnSpc>
              <a:spcBef>
                <a:spcPts val="1100"/>
              </a:spcBef>
              <a:defRPr sz="2856" b="1"/>
            </a:pPr>
            <a:r>
              <a:rPr lang="en-US" dirty="0">
                <a:latin typeface="Calibri" panose="020F0502020204030204" pitchFamily="34" charset="0"/>
                <a:ea typeface="Helvetica"/>
                <a:cs typeface="Calibri" panose="020F0502020204030204" pitchFamily="34" charset="0"/>
                <a:sym typeface="Helvetica"/>
              </a:rPr>
              <a:t>Definition of the day of bacterial identification:</a:t>
            </a:r>
          </a:p>
          <a:p>
            <a:pPr marL="645898" lvl="1" indent="-261850" defTabSz="1092403" rtl="0">
              <a:lnSpc>
                <a:spcPct val="88000"/>
              </a:lnSpc>
              <a:spcBef>
                <a:spcPts val="500"/>
              </a:spcBef>
              <a:defRPr sz="2520"/>
            </a:pPr>
            <a:r>
              <a:rPr lang="en-US" dirty="0">
                <a:latin typeface="Calibri" panose="020F0502020204030204" pitchFamily="34" charset="0"/>
                <a:ea typeface="Helvetica"/>
                <a:cs typeface="Calibri" panose="020F0502020204030204" pitchFamily="34" charset="0"/>
                <a:sym typeface="Helvetica"/>
              </a:rPr>
              <a:t>Candida: Date when yeast-like fungus was detected from blood culture (estimated from medical record </a:t>
            </a:r>
            <a:r>
              <a:rPr lang="en-US" dirty="0">
                <a:latin typeface=""/>
                <a:cs typeface="Calibri" panose="020F0502020204030204" pitchFamily="34" charset="0"/>
              </a:rPr>
              <a:t>or</a:t>
            </a:r>
            <a:r>
              <a:rPr lang="en-US" dirty="0">
                <a:latin typeface="Calibri" panose="020F0502020204030204" pitchFamily="34" charset="0"/>
                <a:ea typeface="Helvetica"/>
                <a:cs typeface="Calibri" panose="020F0502020204030204" pitchFamily="34" charset="0"/>
                <a:sym typeface="Helvetica"/>
              </a:rPr>
              <a:t> final report day </a:t>
            </a:r>
            <a:r>
              <a:rPr lang="en-US" dirty="0">
                <a:latin typeface=""/>
                <a:cs typeface="Calibri" panose="020F0502020204030204" pitchFamily="34" charset="0"/>
              </a:rPr>
              <a:t>-2</a:t>
            </a:r>
            <a:r>
              <a:rPr lang="en-US" dirty="0">
                <a:latin typeface="Calibri" panose="020F0502020204030204" pitchFamily="34" charset="0"/>
                <a:ea typeface="Helvetica"/>
                <a:cs typeface="Calibri" panose="020F0502020204030204" pitchFamily="34" charset="0"/>
                <a:sym typeface="Helvetica"/>
              </a:rPr>
              <a:t> days)</a:t>
            </a:r>
          </a:p>
          <a:p>
            <a:pPr marL="645898" lvl="1" indent="-261850" defTabSz="1092403" rtl="0">
              <a:lnSpc>
                <a:spcPct val="88000"/>
              </a:lnSpc>
              <a:spcBef>
                <a:spcPts val="500"/>
              </a:spcBef>
              <a:defRPr sz="2520"/>
            </a:pPr>
            <a:r>
              <a:rPr lang="en-US" dirty="0">
                <a:latin typeface="Calibri" panose="020F0502020204030204" pitchFamily="34" charset="0"/>
                <a:ea typeface="Helvetica"/>
                <a:cs typeface="Calibri" panose="020F0502020204030204" pitchFamily="34" charset="0"/>
                <a:sym typeface="Helvetica"/>
              </a:rPr>
              <a:t>Staphylococcus aureus: Final report day</a:t>
            </a:r>
          </a:p>
          <a:p>
            <a:pPr marL="261152" indent="-261152" defTabSz="1092403" rtl="0">
              <a:lnSpc>
                <a:spcPct val="88000"/>
              </a:lnSpc>
              <a:spcBef>
                <a:spcPts val="1100"/>
              </a:spcBef>
              <a:defRPr sz="2856" b="1"/>
            </a:pPr>
            <a:r>
              <a:rPr lang="en-US" dirty="0">
                <a:latin typeface="Calibri" panose="020F0502020204030204" pitchFamily="34" charset="0"/>
                <a:ea typeface="Helvetica"/>
                <a:cs typeface="Calibri" panose="020F0502020204030204" pitchFamily="34" charset="0"/>
                <a:sym typeface="Helvetica"/>
              </a:rPr>
              <a:t>Publication: </a:t>
            </a:r>
            <a:r>
              <a:rPr lang="en-US" b="0" dirty="0">
                <a:latin typeface="Calibri" panose="020F0502020204030204" pitchFamily="34" charset="0"/>
                <a:ea typeface="Helvetica"/>
                <a:cs typeface="Calibri" panose="020F0502020204030204" pitchFamily="34" charset="0"/>
                <a:sym typeface="Helvetica"/>
              </a:rPr>
              <a:t>Case list, summary of </a:t>
            </a:r>
            <a:r>
              <a:rPr lang="en-US" b="0" dirty="0">
                <a:latin typeface=""/>
                <a:cs typeface="Calibri" panose="020F0502020204030204" pitchFamily="34" charset="0"/>
              </a:rPr>
              <a:t>2</a:t>
            </a:r>
            <a:r>
              <a:rPr lang="en-US" b="0" dirty="0">
                <a:latin typeface="Calibri" panose="020F0502020204030204" pitchFamily="34" charset="0"/>
                <a:ea typeface="Helvetica"/>
                <a:cs typeface="Calibri" panose="020F0502020204030204" pitchFamily="34" charset="0"/>
                <a:sym typeface="Helvetica"/>
              </a:rPr>
              <a:t> months</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1" name="コンテンツ プレースホルダー 3"/>
          <p:cNvGraphicFramePr/>
          <p:nvPr>
            <p:extLst>
              <p:ext uri="{D42A27DB-BD31-4B8C-83A1-F6EECF244321}">
                <p14:modId xmlns:p14="http://schemas.microsoft.com/office/powerpoint/2010/main" val="490952256"/>
              </p:ext>
            </p:extLst>
          </p:nvPr>
        </p:nvGraphicFramePr>
        <p:xfrm>
          <a:off x="1" y="2132848"/>
          <a:ext cx="12992094" cy="2745798"/>
        </p:xfrm>
        <a:graphic>
          <a:graphicData uri="http://schemas.openxmlformats.org/drawingml/2006/table">
            <a:tbl>
              <a:tblPr>
                <a:tableStyleId>{4C3C2611-4C71-4FC5-86AE-919BDF0F9419}</a:tableStyleId>
              </a:tblPr>
              <a:tblGrid>
                <a:gridCol w="1104899">
                  <a:extLst>
                    <a:ext uri="{9D8B030D-6E8A-4147-A177-3AD203B41FA5}">
                      <a16:colId xmlns:a16="http://schemas.microsoft.com/office/drawing/2014/main" val="20000"/>
                    </a:ext>
                  </a:extLst>
                </a:gridCol>
                <a:gridCol w="1782233">
                  <a:extLst>
                    <a:ext uri="{9D8B030D-6E8A-4147-A177-3AD203B41FA5}">
                      <a16:colId xmlns:a16="http://schemas.microsoft.com/office/drawing/2014/main" val="20001"/>
                    </a:ext>
                  </a:extLst>
                </a:gridCol>
                <a:gridCol w="1443566">
                  <a:extLst>
                    <a:ext uri="{9D8B030D-6E8A-4147-A177-3AD203B41FA5}">
                      <a16:colId xmlns:a16="http://schemas.microsoft.com/office/drawing/2014/main" val="20002"/>
                    </a:ext>
                  </a:extLst>
                </a:gridCol>
                <a:gridCol w="1443566">
                  <a:extLst>
                    <a:ext uri="{9D8B030D-6E8A-4147-A177-3AD203B41FA5}">
                      <a16:colId xmlns:a16="http://schemas.microsoft.com/office/drawing/2014/main" val="20003"/>
                    </a:ext>
                  </a:extLst>
                </a:gridCol>
                <a:gridCol w="1443566">
                  <a:extLst>
                    <a:ext uri="{9D8B030D-6E8A-4147-A177-3AD203B41FA5}">
                      <a16:colId xmlns:a16="http://schemas.microsoft.com/office/drawing/2014/main" val="20004"/>
                    </a:ext>
                  </a:extLst>
                </a:gridCol>
                <a:gridCol w="1443566">
                  <a:extLst>
                    <a:ext uri="{9D8B030D-6E8A-4147-A177-3AD203B41FA5}">
                      <a16:colId xmlns:a16="http://schemas.microsoft.com/office/drawing/2014/main" val="20005"/>
                    </a:ext>
                  </a:extLst>
                </a:gridCol>
                <a:gridCol w="1443566">
                  <a:extLst>
                    <a:ext uri="{9D8B030D-6E8A-4147-A177-3AD203B41FA5}">
                      <a16:colId xmlns:a16="http://schemas.microsoft.com/office/drawing/2014/main" val="20006"/>
                    </a:ext>
                  </a:extLst>
                </a:gridCol>
                <a:gridCol w="1443566">
                  <a:extLst>
                    <a:ext uri="{9D8B030D-6E8A-4147-A177-3AD203B41FA5}">
                      <a16:colId xmlns:a16="http://schemas.microsoft.com/office/drawing/2014/main" val="20007"/>
                    </a:ext>
                  </a:extLst>
                </a:gridCol>
                <a:gridCol w="1443566">
                  <a:extLst>
                    <a:ext uri="{9D8B030D-6E8A-4147-A177-3AD203B41FA5}">
                      <a16:colId xmlns:a16="http://schemas.microsoft.com/office/drawing/2014/main" val="20008"/>
                    </a:ext>
                  </a:extLst>
                </a:gridCol>
              </a:tblGrid>
              <a:tr h="559666">
                <a:tc gridSpan="9">
                  <a:txBody>
                    <a:bodyPr/>
                    <a:lstStyle/>
                    <a:p>
                      <a:pPr algn="ctr" defTabSz="1300480" rtl="0">
                        <a:defRPr sz="1800"/>
                      </a:pPr>
                      <a:r>
                        <a:rPr lang="en-US" sz="2400" b="1" noProof="0" dirty="0">
                          <a:latin typeface="Calibri" panose="020F0502020204030204" pitchFamily="34" charset="0"/>
                          <a:ea typeface="メイリオ"/>
                          <a:cs typeface="Calibri" panose="020F0502020204030204" pitchFamily="34" charset="0"/>
                          <a:sym typeface="メイリオ"/>
                        </a:rPr>
                        <a:t>Staphylococcus aureus</a:t>
                      </a:r>
                    </a:p>
                  </a:txBody>
                  <a:tcPr marL="6783" marR="6783" marT="6783" marB="6783" anchor="ctr" horzOverflow="overflow">
                    <a:lnL w="12700">
                      <a:solidFill>
                        <a:srgbClr val="ED7D31"/>
                      </a:solidFill>
                    </a:lnL>
                    <a:lnR w="12700">
                      <a:solidFill>
                        <a:srgbClr val="ED7D31"/>
                      </a:solidFill>
                    </a:lnR>
                    <a:lnT w="12700">
                      <a:solidFill>
                        <a:srgbClr val="ED7D31"/>
                      </a:solidFill>
                    </a:lnT>
                    <a:lnB w="12700">
                      <a:solidFill>
                        <a:srgbClr val="ED7D31"/>
                      </a:solidFill>
                    </a:lnB>
                  </a:tcPr>
                </a:tc>
                <a:tc hMerge="1">
                  <a:txBody>
                    <a:bodyPr/>
                    <a:lstStyle/>
                    <a:p>
                      <a:pPr rtl="0"/>
                      <a:endParaRPr lang="ja-JP"/>
                    </a:p>
                  </a:txBody>
                  <a:tcPr/>
                </a:tc>
                <a:tc hMerge="1">
                  <a:txBody>
                    <a:bodyPr/>
                    <a:lstStyle/>
                    <a:p>
                      <a:pPr rtl="0"/>
                      <a:endParaRPr lang="ja-JP"/>
                    </a:p>
                  </a:txBody>
                  <a:tcPr/>
                </a:tc>
                <a:tc hMerge="1">
                  <a:txBody>
                    <a:bodyPr/>
                    <a:lstStyle/>
                    <a:p>
                      <a:pPr rtl="0"/>
                      <a:endParaRPr lang="ja-JP"/>
                    </a:p>
                  </a:txBody>
                  <a:tcPr/>
                </a:tc>
                <a:tc hMerge="1">
                  <a:txBody>
                    <a:bodyPr/>
                    <a:lstStyle/>
                    <a:p>
                      <a:pPr rtl="0"/>
                      <a:endParaRPr lang="ja-JP"/>
                    </a:p>
                  </a:txBody>
                  <a:tcPr/>
                </a:tc>
                <a:tc hMerge="1">
                  <a:txBody>
                    <a:bodyPr/>
                    <a:lstStyle/>
                    <a:p>
                      <a:pPr rtl="0"/>
                      <a:endParaRPr lang="ja-JP"/>
                    </a:p>
                  </a:txBody>
                  <a:tcPr/>
                </a:tc>
                <a:tc hMerge="1">
                  <a:txBody>
                    <a:bodyPr/>
                    <a:lstStyle/>
                    <a:p>
                      <a:pPr rtl="0"/>
                      <a:endParaRPr lang="ja-JP"/>
                    </a:p>
                  </a:txBody>
                  <a:tcPr/>
                </a:tc>
                <a:tc hMerge="1">
                  <a:txBody>
                    <a:bodyPr/>
                    <a:lstStyle/>
                    <a:p>
                      <a:pPr rtl="0"/>
                      <a:endParaRPr lang="ja-JP"/>
                    </a:p>
                  </a:txBody>
                  <a:tcPr/>
                </a:tc>
                <a:tc hMerge="1">
                  <a:txBody>
                    <a:bodyPr/>
                    <a:lstStyle/>
                    <a:p>
                      <a:pPr rtl="0"/>
                      <a:endParaRPr lang="ja-JP"/>
                    </a:p>
                  </a:txBody>
                  <a:tcPr/>
                </a:tc>
                <a:extLst>
                  <a:ext uri="{0D108BD9-81ED-4DB2-BD59-A6C34878D82A}">
                    <a16:rowId xmlns:a16="http://schemas.microsoft.com/office/drawing/2014/main" val="10000"/>
                  </a:ext>
                </a:extLst>
              </a:tr>
              <a:tr h="1093066">
                <a:tc>
                  <a:txBody>
                    <a:bodyPr/>
                    <a:lstStyle/>
                    <a:p>
                      <a:pPr algn="ctr" defTabSz="1300480" rtl="0">
                        <a:defRPr sz="2800">
                          <a:latin typeface="メイリオ"/>
                          <a:ea typeface="メイリオ"/>
                          <a:cs typeface="メイリオ"/>
                          <a:sym typeface="メイリオ"/>
                        </a:defRPr>
                      </a:pPr>
                      <a:r>
                        <a:rPr lang="en-US" sz="2000" noProof="0" dirty="0">
                          <a:latin typeface="Calibri" panose="020F0502020204030204" pitchFamily="34" charset="0"/>
                          <a:cs typeface="Calibri" panose="020F0502020204030204" pitchFamily="34" charset="0"/>
                        </a:rPr>
                        <a:t>Age/Sex</a:t>
                      </a:r>
                    </a:p>
                  </a:txBody>
                  <a:tcPr marL="6783" marR="6783" marT="6783" marB="6783" anchor="ctr" horzOverflow="overflow">
                    <a:lnL w="12700">
                      <a:solidFill>
                        <a:srgbClr val="ED7D31"/>
                      </a:solidFill>
                    </a:lnL>
                    <a:lnT w="12700">
                      <a:solidFill>
                        <a:srgbClr val="ED7D31"/>
                      </a:solidFill>
                    </a:lnT>
                    <a:lnB w="12700">
                      <a:solidFill>
                        <a:srgbClr val="ED7D31"/>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Department</a:t>
                      </a: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1800"/>
                      </a:pPr>
                      <a:r>
                        <a:rPr lang="en-US" sz="2000" noProof="0">
                          <a:latin typeface="Calibri" panose="020F0502020204030204" pitchFamily="34" charset="0"/>
                          <a:ea typeface="メイリオ"/>
                          <a:cs typeface="Calibri" panose="020F0502020204030204" pitchFamily="34" charset="0"/>
                          <a:sym typeface="メイリオ"/>
                        </a:rPr>
                        <a:t>Bacterial strain</a:t>
                      </a: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1800"/>
                      </a:pPr>
                      <a:r>
                        <a:rPr lang="en-US" sz="2000" noProof="0">
                          <a:latin typeface="Calibri" panose="020F0502020204030204" pitchFamily="34" charset="0"/>
                          <a:ea typeface="メイリオ"/>
                          <a:cs typeface="Calibri" panose="020F0502020204030204" pitchFamily="34" charset="0"/>
                          <a:sym typeface="メイリオ"/>
                        </a:rPr>
                        <a:t>Blood culture re-test</a:t>
                      </a: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CVC</a:t>
                      </a: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2800">
                          <a:latin typeface="メイリオ"/>
                          <a:ea typeface="メイリオ"/>
                          <a:cs typeface="メイリオ"/>
                          <a:sym typeface="メイリオ"/>
                        </a:defRPr>
                      </a:pPr>
                      <a:r>
                        <a:rPr lang="en-US" sz="2000" noProof="0" dirty="0">
                          <a:latin typeface="Calibri" panose="020F0502020204030204" pitchFamily="34" charset="0"/>
                          <a:cs typeface="Calibri" panose="020F0502020204030204" pitchFamily="34" charset="0"/>
                        </a:rPr>
                        <a:t>CV removal</a:t>
                      </a: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Consultation</a:t>
                      </a: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1800"/>
                      </a:pPr>
                      <a:r>
                        <a:rPr lang="en-US" sz="2000" noProof="0">
                          <a:latin typeface="Calibri" panose="020F0502020204030204" pitchFamily="34" charset="0"/>
                          <a:ea typeface="メイリオ"/>
                          <a:cs typeface="Calibri" panose="020F0502020204030204" pitchFamily="34" charset="0"/>
                          <a:sym typeface="メイリオ"/>
                        </a:rPr>
                        <a:t>Sensitive drug</a:t>
                      </a: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Lesion</a:t>
                      </a:r>
                    </a:p>
                  </a:txBody>
                  <a:tcPr marL="6783" marR="6783" marT="6783" marB="6783" anchor="ctr" horzOverflow="overflow">
                    <a:lnR w="12700">
                      <a:solidFill>
                        <a:srgbClr val="ED7D31"/>
                      </a:solidFill>
                    </a:lnR>
                    <a:lnT w="12700">
                      <a:solidFill>
                        <a:srgbClr val="ED7D31"/>
                      </a:solidFill>
                    </a:lnT>
                    <a:lnB w="12700">
                      <a:solidFill>
                        <a:srgbClr val="ED7D31"/>
                      </a:solidFill>
                    </a:lnB>
                  </a:tcPr>
                </a:tc>
                <a:extLst>
                  <a:ext uri="{0D108BD9-81ED-4DB2-BD59-A6C34878D82A}">
                    <a16:rowId xmlns:a16="http://schemas.microsoft.com/office/drawing/2014/main" val="10001"/>
                  </a:ext>
                </a:extLst>
              </a:tr>
              <a:tr h="1093066">
                <a:tc>
                  <a:txBody>
                    <a:bodyPr/>
                    <a:lstStyle/>
                    <a:p>
                      <a:pPr algn="ctr" defTabSz="1300480" rtl="0">
                        <a:defRPr sz="1800"/>
                      </a:pPr>
                      <a:r>
                        <a:rPr lang="en-US" sz="2000" noProof="0">
                          <a:latin typeface="Calibri" panose="020F0502020204030204" pitchFamily="34" charset="0"/>
                          <a:ea typeface="メイリオ"/>
                          <a:cs typeface="Calibri" panose="020F0502020204030204" pitchFamily="34" charset="0"/>
                          <a:sym typeface="メイリオ"/>
                        </a:rPr>
                        <a:t>69M</a:t>
                      </a:r>
                    </a:p>
                  </a:txBody>
                  <a:tcPr marL="6783" marR="6783" marT="6783" marB="6783" anchor="ctr" horzOverflow="overflow">
                    <a:lnL w="12700">
                      <a:solidFill>
                        <a:srgbClr val="ED7D31"/>
                      </a:solidFill>
                    </a:lnL>
                    <a:lnT w="12700">
                      <a:solidFill>
                        <a:srgbClr val="ED7D31"/>
                      </a:solidFill>
                    </a:lnT>
                    <a:lnB w="12700">
                      <a:solidFill>
                        <a:srgbClr val="ED7D31"/>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Gastrointestinal medicine</a:t>
                      </a: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MSSA</a:t>
                      </a:r>
                      <a:endParaRPr lang="ja-JP" altLang="en-US" sz="2000" noProof="0" dirty="0">
                        <a:latin typeface="Calibri" panose="020F0502020204030204" pitchFamily="34" charset="0"/>
                        <a:ea typeface="メイリオ"/>
                        <a:cs typeface="Calibri" panose="020F0502020204030204" pitchFamily="34" charset="0"/>
                        <a:sym typeface="メイリオ"/>
                      </a:endParaRP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a:t>
                      </a: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a:t>
                      </a: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2800">
                          <a:latin typeface="メイリオ"/>
                          <a:ea typeface="メイリオ"/>
                          <a:cs typeface="メイリオ"/>
                          <a:sym typeface="メイリオ"/>
                        </a:defRPr>
                      </a:pPr>
                      <a:endParaRPr lang="ja-JP" altLang="en-US" sz="2000" noProof="0" dirty="0">
                        <a:latin typeface="Calibri" panose="020F0502020204030204" pitchFamily="34" charset="0"/>
                        <a:cs typeface="Calibri" panose="020F0502020204030204" pitchFamily="34" charset="0"/>
                      </a:endParaRP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a:t>
                      </a: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a:t>
                      </a:r>
                    </a:p>
                  </a:txBody>
                  <a:tcPr marL="6783" marR="6783" marT="6783" marB="6783" anchor="ctr" horzOverflow="overflow">
                    <a:lnT w="12700">
                      <a:solidFill>
                        <a:srgbClr val="ED7D31"/>
                      </a:solidFill>
                    </a:lnT>
                    <a:lnB w="12700">
                      <a:solidFill>
                        <a:srgbClr val="ED7D31"/>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PLABSI</a:t>
                      </a:r>
                      <a:endParaRPr lang="ja-JP" altLang="en-US" sz="2000" noProof="0" dirty="0">
                        <a:latin typeface="Calibri" panose="020F0502020204030204" pitchFamily="34" charset="0"/>
                        <a:ea typeface="メイリオ"/>
                        <a:cs typeface="Calibri" panose="020F0502020204030204" pitchFamily="34" charset="0"/>
                        <a:sym typeface="メイリオ"/>
                      </a:endParaRPr>
                    </a:p>
                  </a:txBody>
                  <a:tcPr marL="6783" marR="6783" marT="6783" marB="6783" anchor="ctr" horzOverflow="overflow">
                    <a:lnR w="12700">
                      <a:solidFill>
                        <a:srgbClr val="ED7D31"/>
                      </a:solidFill>
                    </a:lnR>
                    <a:lnT w="12700">
                      <a:solidFill>
                        <a:srgbClr val="ED7D31"/>
                      </a:solidFill>
                    </a:lnT>
                    <a:lnB w="12700">
                      <a:solidFill>
                        <a:srgbClr val="ED7D31"/>
                      </a:solidFill>
                    </a:lnB>
                  </a:tcPr>
                </a:tc>
                <a:extLst>
                  <a:ext uri="{0D108BD9-81ED-4DB2-BD59-A6C34878D82A}">
                    <a16:rowId xmlns:a16="http://schemas.microsoft.com/office/drawing/2014/main" val="10002"/>
                  </a:ext>
                </a:extLst>
              </a:tr>
            </a:tbl>
          </a:graphicData>
        </a:graphic>
      </p:graphicFrame>
      <p:graphicFrame>
        <p:nvGraphicFramePr>
          <p:cNvPr id="962" name="コンテンツ プレースホルダー 3"/>
          <p:cNvGraphicFramePr/>
          <p:nvPr>
            <p:extLst>
              <p:ext uri="{D42A27DB-BD31-4B8C-83A1-F6EECF244321}">
                <p14:modId xmlns:p14="http://schemas.microsoft.com/office/powerpoint/2010/main" val="1247904972"/>
              </p:ext>
            </p:extLst>
          </p:nvPr>
        </p:nvGraphicFramePr>
        <p:xfrm>
          <a:off x="1" y="5561399"/>
          <a:ext cx="12992094" cy="2837053"/>
        </p:xfrm>
        <a:graphic>
          <a:graphicData uri="http://schemas.openxmlformats.org/drawingml/2006/table">
            <a:tbl>
              <a:tblPr>
                <a:tableStyleId>{4C3C2611-4C71-4FC5-86AE-919BDF0F9419}</a:tableStyleId>
              </a:tblPr>
              <a:tblGrid>
                <a:gridCol w="1117599">
                  <a:extLst>
                    <a:ext uri="{9D8B030D-6E8A-4147-A177-3AD203B41FA5}">
                      <a16:colId xmlns:a16="http://schemas.microsoft.com/office/drawing/2014/main" val="20000"/>
                    </a:ext>
                  </a:extLst>
                </a:gridCol>
                <a:gridCol w="1769533">
                  <a:extLst>
                    <a:ext uri="{9D8B030D-6E8A-4147-A177-3AD203B41FA5}">
                      <a16:colId xmlns:a16="http://schemas.microsoft.com/office/drawing/2014/main" val="20001"/>
                    </a:ext>
                  </a:extLst>
                </a:gridCol>
                <a:gridCol w="1443566">
                  <a:extLst>
                    <a:ext uri="{9D8B030D-6E8A-4147-A177-3AD203B41FA5}">
                      <a16:colId xmlns:a16="http://schemas.microsoft.com/office/drawing/2014/main" val="20002"/>
                    </a:ext>
                  </a:extLst>
                </a:gridCol>
                <a:gridCol w="1443566">
                  <a:extLst>
                    <a:ext uri="{9D8B030D-6E8A-4147-A177-3AD203B41FA5}">
                      <a16:colId xmlns:a16="http://schemas.microsoft.com/office/drawing/2014/main" val="20003"/>
                    </a:ext>
                  </a:extLst>
                </a:gridCol>
                <a:gridCol w="1443566">
                  <a:extLst>
                    <a:ext uri="{9D8B030D-6E8A-4147-A177-3AD203B41FA5}">
                      <a16:colId xmlns:a16="http://schemas.microsoft.com/office/drawing/2014/main" val="20004"/>
                    </a:ext>
                  </a:extLst>
                </a:gridCol>
                <a:gridCol w="1443566">
                  <a:extLst>
                    <a:ext uri="{9D8B030D-6E8A-4147-A177-3AD203B41FA5}">
                      <a16:colId xmlns:a16="http://schemas.microsoft.com/office/drawing/2014/main" val="20005"/>
                    </a:ext>
                  </a:extLst>
                </a:gridCol>
                <a:gridCol w="1443566">
                  <a:extLst>
                    <a:ext uri="{9D8B030D-6E8A-4147-A177-3AD203B41FA5}">
                      <a16:colId xmlns:a16="http://schemas.microsoft.com/office/drawing/2014/main" val="20006"/>
                    </a:ext>
                  </a:extLst>
                </a:gridCol>
                <a:gridCol w="1693337">
                  <a:extLst>
                    <a:ext uri="{9D8B030D-6E8A-4147-A177-3AD203B41FA5}">
                      <a16:colId xmlns:a16="http://schemas.microsoft.com/office/drawing/2014/main" val="20007"/>
                    </a:ext>
                  </a:extLst>
                </a:gridCol>
                <a:gridCol w="1193795">
                  <a:extLst>
                    <a:ext uri="{9D8B030D-6E8A-4147-A177-3AD203B41FA5}">
                      <a16:colId xmlns:a16="http://schemas.microsoft.com/office/drawing/2014/main" val="20008"/>
                    </a:ext>
                  </a:extLst>
                </a:gridCol>
              </a:tblGrid>
              <a:tr h="650921">
                <a:tc gridSpan="9">
                  <a:txBody>
                    <a:bodyPr/>
                    <a:lstStyle/>
                    <a:p>
                      <a:pPr algn="ctr" defTabSz="1300480" rtl="0">
                        <a:defRPr sz="1800"/>
                      </a:pPr>
                      <a:r>
                        <a:rPr lang="en-US" sz="2400" b="1" noProof="0" dirty="0">
                          <a:latin typeface="Calibri" panose="020F0502020204030204" pitchFamily="34" charset="0"/>
                          <a:ea typeface="メイリオ"/>
                          <a:cs typeface="Calibri" panose="020F0502020204030204" pitchFamily="34" charset="0"/>
                          <a:sym typeface="メイリオ"/>
                        </a:rPr>
                        <a:t>Candida</a:t>
                      </a:r>
                    </a:p>
                  </a:txBody>
                  <a:tcPr marL="6783" marR="6783" marT="6783" marB="6783" anchor="ctr" horzOverflow="overflow">
                    <a:lnL w="12700">
                      <a:solidFill>
                        <a:srgbClr val="4472C4"/>
                      </a:solidFill>
                    </a:lnL>
                    <a:lnR w="12700">
                      <a:solidFill>
                        <a:srgbClr val="4472C4"/>
                      </a:solidFill>
                    </a:lnR>
                    <a:lnT w="12700">
                      <a:solidFill>
                        <a:srgbClr val="4472C4"/>
                      </a:solidFill>
                    </a:lnT>
                    <a:lnB w="12700">
                      <a:solidFill>
                        <a:srgbClr val="4472C4"/>
                      </a:solidFill>
                    </a:lnB>
                  </a:tcPr>
                </a:tc>
                <a:tc hMerge="1">
                  <a:txBody>
                    <a:bodyPr/>
                    <a:lstStyle/>
                    <a:p>
                      <a:pPr rtl="0"/>
                      <a:endParaRPr lang="ja-JP"/>
                    </a:p>
                  </a:txBody>
                  <a:tcPr/>
                </a:tc>
                <a:tc hMerge="1">
                  <a:txBody>
                    <a:bodyPr/>
                    <a:lstStyle/>
                    <a:p>
                      <a:pPr rtl="0"/>
                      <a:endParaRPr lang="ja-JP"/>
                    </a:p>
                  </a:txBody>
                  <a:tcPr/>
                </a:tc>
                <a:tc hMerge="1">
                  <a:txBody>
                    <a:bodyPr/>
                    <a:lstStyle/>
                    <a:p>
                      <a:pPr rtl="0"/>
                      <a:endParaRPr lang="ja-JP"/>
                    </a:p>
                  </a:txBody>
                  <a:tcPr/>
                </a:tc>
                <a:tc hMerge="1">
                  <a:txBody>
                    <a:bodyPr/>
                    <a:lstStyle/>
                    <a:p>
                      <a:pPr rtl="0"/>
                      <a:endParaRPr lang="ja-JP"/>
                    </a:p>
                  </a:txBody>
                  <a:tcPr/>
                </a:tc>
                <a:tc hMerge="1">
                  <a:txBody>
                    <a:bodyPr/>
                    <a:lstStyle/>
                    <a:p>
                      <a:pPr rtl="0"/>
                      <a:endParaRPr lang="ja-JP"/>
                    </a:p>
                  </a:txBody>
                  <a:tcPr/>
                </a:tc>
                <a:tc hMerge="1">
                  <a:txBody>
                    <a:bodyPr/>
                    <a:lstStyle/>
                    <a:p>
                      <a:pPr rtl="0"/>
                      <a:endParaRPr lang="ja-JP"/>
                    </a:p>
                  </a:txBody>
                  <a:tcPr/>
                </a:tc>
                <a:tc hMerge="1">
                  <a:txBody>
                    <a:bodyPr/>
                    <a:lstStyle/>
                    <a:p>
                      <a:pPr rtl="0"/>
                      <a:endParaRPr lang="ja-JP"/>
                    </a:p>
                  </a:txBody>
                  <a:tcPr/>
                </a:tc>
                <a:tc hMerge="1">
                  <a:txBody>
                    <a:bodyPr/>
                    <a:lstStyle/>
                    <a:p>
                      <a:pPr rtl="0"/>
                      <a:endParaRPr lang="ja-JP"/>
                    </a:p>
                  </a:txBody>
                  <a:tcPr/>
                </a:tc>
                <a:extLst>
                  <a:ext uri="{0D108BD9-81ED-4DB2-BD59-A6C34878D82A}">
                    <a16:rowId xmlns:a16="http://schemas.microsoft.com/office/drawing/2014/main" val="10000"/>
                  </a:ext>
                </a:extLst>
              </a:tr>
              <a:tr h="1093066">
                <a:tc>
                  <a:txBody>
                    <a:bodyPr/>
                    <a:lstStyle/>
                    <a:p>
                      <a:pPr algn="ctr" defTabSz="1300480" rtl="0">
                        <a:defRPr sz="2800">
                          <a:latin typeface="メイリオ"/>
                          <a:ea typeface="メイリオ"/>
                          <a:cs typeface="メイリオ"/>
                          <a:sym typeface="メイリオ"/>
                        </a:defRPr>
                      </a:pPr>
                      <a:r>
                        <a:rPr lang="en-US" sz="2000" noProof="0" dirty="0">
                          <a:latin typeface="Calibri" panose="020F0502020204030204" pitchFamily="34" charset="0"/>
                          <a:cs typeface="Calibri" panose="020F0502020204030204" pitchFamily="34" charset="0"/>
                        </a:rPr>
                        <a:t>Age/Sex</a:t>
                      </a:r>
                    </a:p>
                  </a:txBody>
                  <a:tcPr marL="6783" marR="6783" marT="6783" marB="6783" anchor="ctr" horzOverflow="overflow">
                    <a:lnL w="12700">
                      <a:solidFill>
                        <a:srgbClr val="4472C4"/>
                      </a:solidFill>
                    </a:lnL>
                    <a:lnT w="12700">
                      <a:solidFill>
                        <a:srgbClr val="4472C4"/>
                      </a:solidFill>
                    </a:lnT>
                    <a:lnB w="12700">
                      <a:solidFill>
                        <a:srgbClr val="4472C4"/>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Department</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1800"/>
                      </a:pPr>
                      <a:r>
                        <a:rPr lang="en-US" sz="2000" noProof="0">
                          <a:latin typeface="Calibri" panose="020F0502020204030204" pitchFamily="34" charset="0"/>
                          <a:ea typeface="メイリオ"/>
                          <a:cs typeface="Calibri" panose="020F0502020204030204" pitchFamily="34" charset="0"/>
                          <a:sym typeface="メイリオ"/>
                        </a:rPr>
                        <a:t>Blood culture re-test</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CVC</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2800">
                          <a:latin typeface="メイリオ"/>
                          <a:ea typeface="メイリオ"/>
                          <a:cs typeface="メイリオ"/>
                          <a:sym typeface="メイリオ"/>
                        </a:defRPr>
                      </a:pPr>
                      <a:r>
                        <a:rPr lang="en-US" sz="2000" noProof="0" dirty="0">
                          <a:latin typeface="Calibri" panose="020F0502020204030204" pitchFamily="34" charset="0"/>
                          <a:cs typeface="Calibri" panose="020F0502020204030204" pitchFamily="34" charset="0"/>
                        </a:rPr>
                        <a:t>CV removal</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Consultation</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Antifungal drug</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Ophthalmology</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1800"/>
                      </a:pPr>
                      <a:r>
                        <a:rPr lang="en-US" sz="2000" noProof="0">
                          <a:latin typeface="Calibri" panose="020F0502020204030204" pitchFamily="34" charset="0"/>
                          <a:ea typeface="メイリオ"/>
                          <a:cs typeface="Calibri" panose="020F0502020204030204" pitchFamily="34" charset="0"/>
                          <a:sym typeface="メイリオ"/>
                        </a:rPr>
                        <a:t>Remarks</a:t>
                      </a:r>
                    </a:p>
                  </a:txBody>
                  <a:tcPr marL="6783" marR="6783" marT="6783" marB="6783" anchor="ctr" horzOverflow="overflow">
                    <a:lnR w="12700">
                      <a:solidFill>
                        <a:srgbClr val="4472C4"/>
                      </a:solidFill>
                    </a:lnR>
                    <a:lnT w="12700">
                      <a:solidFill>
                        <a:srgbClr val="4472C4"/>
                      </a:solidFill>
                    </a:lnT>
                    <a:lnB w="12700">
                      <a:solidFill>
                        <a:srgbClr val="4472C4"/>
                      </a:solidFill>
                    </a:lnB>
                  </a:tcPr>
                </a:tc>
                <a:extLst>
                  <a:ext uri="{0D108BD9-81ED-4DB2-BD59-A6C34878D82A}">
                    <a16:rowId xmlns:a16="http://schemas.microsoft.com/office/drawing/2014/main" val="10001"/>
                  </a:ext>
                </a:extLst>
              </a:tr>
              <a:tr h="1093066">
                <a:tc>
                  <a:txBody>
                    <a:bodyPr/>
                    <a:lstStyle/>
                    <a:p>
                      <a:pPr algn="ctr" defTabSz="1300480" rtl="0">
                        <a:defRPr sz="1800"/>
                      </a:pPr>
                      <a:r>
                        <a:rPr lang="en-US" sz="2000" noProof="0">
                          <a:latin typeface="Calibri" panose="020F0502020204030204" pitchFamily="34" charset="0"/>
                          <a:ea typeface="メイリオ"/>
                          <a:cs typeface="Calibri" panose="020F0502020204030204" pitchFamily="34" charset="0"/>
                          <a:sym typeface="メイリオ"/>
                        </a:rPr>
                        <a:t>82F</a:t>
                      </a:r>
                    </a:p>
                  </a:txBody>
                  <a:tcPr marL="6783" marR="6783" marT="6783" marB="6783" anchor="ctr" horzOverflow="overflow">
                    <a:lnL w="12700">
                      <a:solidFill>
                        <a:srgbClr val="4472C4"/>
                      </a:solidFill>
                    </a:lnL>
                    <a:lnT w="12700">
                      <a:solidFill>
                        <a:srgbClr val="4472C4"/>
                      </a:solidFill>
                    </a:lnT>
                    <a:lnB w="12700">
                      <a:solidFill>
                        <a:srgbClr val="4472C4"/>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Cardiovascular medicine</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1800"/>
                      </a:pPr>
                      <a:r>
                        <a:rPr lang="en-US" sz="2000" noProof="0">
                          <a:latin typeface="Calibri" panose="020F0502020204030204" pitchFamily="34" charset="0"/>
                          <a:ea typeface="メイリオ"/>
                          <a:cs typeface="Calibri" panose="020F0502020204030204" pitchFamily="34" charset="0"/>
                          <a:sym typeface="メイリオ"/>
                        </a:rPr>
                        <a:t>○</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2800">
                          <a:latin typeface="メイリオ"/>
                          <a:ea typeface="メイリオ"/>
                          <a:cs typeface="メイリオ"/>
                          <a:sym typeface="メイリオ"/>
                        </a:defRPr>
                      </a:pPr>
                      <a:r>
                        <a:rPr lang="en-US" sz="2000" noProof="0" dirty="0">
                          <a:latin typeface="Calibri" panose="020F0502020204030204" pitchFamily="34" charset="0"/>
                          <a:cs typeface="Calibri" panose="020F0502020204030204" pitchFamily="34" charset="0"/>
                        </a:rPr>
                        <a:t>○</a:t>
                      </a:r>
                    </a:p>
                    <a:p>
                      <a:pPr algn="ctr" defTabSz="1300480" rtl="0">
                        <a:defRPr sz="1800">
                          <a:latin typeface="メイリオ"/>
                          <a:ea typeface="メイリオ"/>
                          <a:cs typeface="メイリオ"/>
                          <a:sym typeface="メイリオ"/>
                        </a:defRPr>
                      </a:pPr>
                      <a:r>
                        <a:rPr lang="en-US" sz="2000" noProof="0" dirty="0">
                          <a:latin typeface="Calibri" panose="020F0502020204030204" pitchFamily="34" charset="0"/>
                          <a:cs typeface="Calibri" panose="020F0502020204030204" pitchFamily="34" charset="0"/>
                        </a:rPr>
                        <a:t>(PICC)</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a:t>
                      </a:r>
                    </a:p>
                  </a:txBody>
                  <a:tcPr marL="6783" marR="6783" marT="6783" marB="6783" anchor="ctr" horzOverflow="overflow">
                    <a:lnT w="12700">
                      <a:solidFill>
                        <a:srgbClr val="4472C4"/>
                      </a:solidFill>
                    </a:lnT>
                    <a:lnB w="12700">
                      <a:solidFill>
                        <a:srgbClr val="4472C4"/>
                      </a:solidFill>
                    </a:lnB>
                  </a:tcPr>
                </a:tc>
                <a:tc>
                  <a:txBody>
                    <a:bodyPr/>
                    <a:lstStyle/>
                    <a:p>
                      <a:pPr algn="ctr" defTabSz="1300480" rtl="0">
                        <a:defRPr sz="1800"/>
                      </a:pPr>
                      <a:r>
                        <a:rPr lang="en-US" sz="2000" noProof="0" dirty="0">
                          <a:latin typeface="Calibri" panose="020F0502020204030204" pitchFamily="34" charset="0"/>
                          <a:ea typeface="メイリオ"/>
                          <a:cs typeface="Calibri" panose="020F0502020204030204" pitchFamily="34" charset="0"/>
                          <a:sym typeface="メイリオ"/>
                        </a:rPr>
                        <a:t>CLABSI</a:t>
                      </a:r>
                      <a:endParaRPr lang="ja-JP" altLang="en-US" sz="2000" noProof="0" dirty="0">
                        <a:latin typeface="Calibri" panose="020F0502020204030204" pitchFamily="34" charset="0"/>
                        <a:ea typeface="メイリオ"/>
                        <a:cs typeface="Calibri" panose="020F0502020204030204" pitchFamily="34" charset="0"/>
                        <a:sym typeface="メイリオ"/>
                      </a:endParaRPr>
                    </a:p>
                  </a:txBody>
                  <a:tcPr marL="6783" marR="6783" marT="6783" marB="6783" anchor="ctr" horzOverflow="overflow">
                    <a:lnR w="12700">
                      <a:solidFill>
                        <a:srgbClr val="4472C4"/>
                      </a:solidFill>
                    </a:lnR>
                    <a:lnT w="12700">
                      <a:solidFill>
                        <a:srgbClr val="4472C4"/>
                      </a:solidFill>
                    </a:lnT>
                    <a:lnB w="12700">
                      <a:solidFill>
                        <a:srgbClr val="4472C4"/>
                      </a:solidFill>
                    </a:lnB>
                  </a:tcPr>
                </a:tc>
                <a:extLst>
                  <a:ext uri="{0D108BD9-81ED-4DB2-BD59-A6C34878D82A}">
                    <a16:rowId xmlns:a16="http://schemas.microsoft.com/office/drawing/2014/main" val="10002"/>
                  </a:ext>
                </a:extLst>
              </a:tr>
            </a:tbl>
          </a:graphicData>
        </a:graphic>
      </p:graphicFrame>
      <p:sp>
        <p:nvSpPr>
          <p:cNvPr id="963" name="正方形/長方形 8"/>
          <p:cNvSpPr txBox="1"/>
          <p:nvPr/>
        </p:nvSpPr>
        <p:spPr>
          <a:xfrm>
            <a:off x="3796501" y="151152"/>
            <a:ext cx="4874602" cy="808424"/>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rtlCol="0">
            <a:spAutoFit/>
          </a:bodyPr>
          <a:lstStyle/>
          <a:p>
            <a:pPr defTabSz="1300480" rtl="0">
              <a:defRPr sz="4400">
                <a:solidFill>
                  <a:srgbClr val="000000"/>
                </a:solidFill>
                <a:latin typeface="Calibri"/>
                <a:ea typeface="Calibri"/>
                <a:cs typeface="Calibri"/>
                <a:sym typeface="Calibri"/>
              </a:defRPr>
            </a:pPr>
            <a:r>
              <a:rPr lang="en-US" dirty="0">
                <a:latin typeface=""/>
                <a:cs typeface="Calibri" panose="020F0502020204030204" pitchFamily="34" charset="0"/>
              </a:rPr>
              <a:t>2017/10/23 - 10/29</a:t>
            </a:r>
            <a:endParaRPr lang="ja-JP" altLang="en-US" dirty="0">
              <a:latin typeface=""/>
              <a:cs typeface="Calibri" panose="020F0502020204030204" pitchFamily="34" charset="0"/>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5" name="抗菌薬使用量の調査"/>
          <p:cNvSpPr txBox="1">
            <a:spLocks noGrp="1"/>
          </p:cNvSpPr>
          <p:nvPr>
            <p:ph type="title"/>
          </p:nvPr>
        </p:nvSpPr>
        <p:spPr>
          <a:prstGeom prst="rect">
            <a:avLst/>
          </a:prstGeom>
        </p:spPr>
        <p:txBody>
          <a:bodyPr rtlCol="0"/>
          <a:lstStyle/>
          <a:p>
            <a:pPr rtl="0"/>
            <a:r>
              <a:rPr lang="en-US" dirty="0">
                <a:latin typeface="Calibri" panose="020F0502020204030204" pitchFamily="34" charset="0"/>
              </a:rPr>
              <a:t>Investigation of the amount of antimicrobial use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7" name="タイトル 1"/>
          <p:cNvSpPr txBox="1">
            <a:spLocks noGrp="1"/>
          </p:cNvSpPr>
          <p:nvPr>
            <p:ph type="title"/>
          </p:nvPr>
        </p:nvSpPr>
        <p:spPr>
          <a:xfrm>
            <a:off x="149012" y="268676"/>
            <a:ext cx="12596145" cy="1625601"/>
          </a:xfrm>
          <a:prstGeom prst="rect">
            <a:avLst/>
          </a:prstGeom>
        </p:spPr>
        <p:txBody>
          <a:bodyPr rtlCol="0">
            <a:normAutofit fontScale="90000"/>
          </a:bodyPr>
          <a:lstStyle/>
          <a:p>
            <a:pPr defTabSz="819302" rtl="0">
              <a:defRPr sz="3906"/>
            </a:pPr>
            <a:r>
              <a:rPr lang="en-US" dirty="0">
                <a:latin typeface="Calibri" panose="020F0502020204030204" pitchFamily="34" charset="0"/>
                <a:ea typeface="Helvetica"/>
                <a:cs typeface="Calibri" panose="020F0502020204030204" pitchFamily="34" charset="0"/>
                <a:sym typeface="Helvetica"/>
              </a:rPr>
              <a:t>Changes over time in the number of patients using anti-</a:t>
            </a:r>
            <a:r>
              <a:rPr lang="en-US" dirty="0">
                <a:latin typeface=""/>
                <a:cs typeface="Calibri" panose="020F0502020204030204" pitchFamily="34" charset="0"/>
              </a:rPr>
              <a:t>MRSA</a:t>
            </a:r>
            <a:r>
              <a:rPr lang="en-US" dirty="0">
                <a:latin typeface="Calibri" panose="020F0502020204030204" pitchFamily="34" charset="0"/>
                <a:ea typeface="Helvetica"/>
                <a:cs typeface="Calibri" panose="020F0502020204030204" pitchFamily="34" charset="0"/>
                <a:sym typeface="Helvetica"/>
              </a:rPr>
              <a:t> drugs</a:t>
            </a:r>
            <a:br>
              <a:rPr lang="ja-JP" altLang="en-US" dirty="0">
                <a:latin typeface="Calibri" panose="020F0502020204030204" pitchFamily="34" charset="0"/>
                <a:ea typeface="Helvetica"/>
                <a:cs typeface="Calibri" panose="020F0502020204030204" pitchFamily="34" charset="0"/>
                <a:sym typeface="Helvetica"/>
              </a:rPr>
            </a:br>
            <a:r>
              <a:rPr lang="en-US" dirty="0">
                <a:latin typeface="Calibri" panose="020F0502020204030204" pitchFamily="34" charset="0"/>
                <a:ea typeface="Helvetica"/>
                <a:cs typeface="Calibri" panose="020F0502020204030204" pitchFamily="34" charset="0"/>
                <a:sym typeface="Helvetica"/>
              </a:rPr>
              <a:t>&lt;</a:t>
            </a:r>
            <a:r>
              <a:rPr lang="en-US" dirty="0">
                <a:latin typeface=""/>
                <a:cs typeface="Calibri" panose="020F0502020204030204" pitchFamily="34" charset="0"/>
              </a:rPr>
              <a:t>2016/04/01</a:t>
            </a:r>
            <a:r>
              <a:rPr lang="en-US" dirty="0">
                <a:latin typeface="Calibri" panose="020F0502020204030204" pitchFamily="34" charset="0"/>
                <a:ea typeface="Helvetica"/>
                <a:cs typeface="Calibri" panose="020F0502020204030204" pitchFamily="34" charset="0"/>
                <a:sym typeface="Helvetica"/>
              </a:rPr>
              <a:t>-&gt;</a:t>
            </a:r>
          </a:p>
        </p:txBody>
      </p:sp>
      <p:sp>
        <p:nvSpPr>
          <p:cNvPr id="14" name="テキスト ボックス 9">
            <a:extLst>
              <a:ext uri="{FF2B5EF4-FFF2-40B4-BE49-F238E27FC236}">
                <a16:creationId xmlns:a16="http://schemas.microsoft.com/office/drawing/2014/main" id="{BCF9E182-3EF3-4334-9519-3A774C146A19}"/>
              </a:ext>
            </a:extLst>
          </p:cNvPr>
          <p:cNvSpPr txBox="1"/>
          <p:nvPr/>
        </p:nvSpPr>
        <p:spPr>
          <a:xfrm>
            <a:off x="0" y="2214879"/>
            <a:ext cx="831056" cy="315982"/>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spAutoFit/>
          </a:bodyPr>
          <a:lstStyle/>
          <a:p>
            <a:pPr algn="l" defTabSz="1300480" rtl="0">
              <a:defRPr sz="1600">
                <a:solidFill>
                  <a:srgbClr val="000000"/>
                </a:solidFill>
                <a:latin typeface="Calibri"/>
                <a:ea typeface="Calibri"/>
                <a:cs typeface="Calibri"/>
                <a:sym typeface="Calibri"/>
              </a:defRPr>
            </a:pPr>
            <a:r>
              <a:rPr sz="1200" dirty="0">
                <a:latin typeface=""/>
                <a:cs typeface="Calibri" panose="020F0502020204030204" pitchFamily="34" charset="0"/>
              </a:rPr>
              <a:t>(patients)</a:t>
            </a:r>
          </a:p>
        </p:txBody>
      </p:sp>
      <p:sp>
        <p:nvSpPr>
          <p:cNvPr id="15" name="テキスト ボックス 3">
            <a:extLst>
              <a:ext uri="{FF2B5EF4-FFF2-40B4-BE49-F238E27FC236}">
                <a16:creationId xmlns:a16="http://schemas.microsoft.com/office/drawing/2014/main" id="{C90C4A9C-F773-4AF6-8165-102857E2805C}"/>
              </a:ext>
            </a:extLst>
          </p:cNvPr>
          <p:cNvSpPr txBox="1"/>
          <p:nvPr/>
        </p:nvSpPr>
        <p:spPr>
          <a:xfrm>
            <a:off x="12229922" y="2214880"/>
            <a:ext cx="797985" cy="315982"/>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spAutoFit/>
          </a:bodyPr>
          <a:lstStyle/>
          <a:p>
            <a:pPr algn="l" defTabSz="1300480" rtl="0">
              <a:defRPr sz="1600">
                <a:solidFill>
                  <a:srgbClr val="000000"/>
                </a:solidFill>
                <a:latin typeface="Calibri"/>
                <a:ea typeface="Calibri"/>
                <a:cs typeface="Calibri"/>
                <a:sym typeface="Calibri"/>
              </a:defRPr>
            </a:pPr>
            <a:r>
              <a:rPr sz="1200" dirty="0">
                <a:latin typeface=""/>
                <a:cs typeface="Calibri" panose="020F0502020204030204" pitchFamily="34" charset="0"/>
              </a:rPr>
              <a:t>(patients)</a:t>
            </a:r>
          </a:p>
        </p:txBody>
      </p:sp>
      <p:pic>
        <p:nvPicPr>
          <p:cNvPr id="16" name="図 1">
            <a:extLst>
              <a:ext uri="{FF2B5EF4-FFF2-40B4-BE49-F238E27FC236}">
                <a16:creationId xmlns:a16="http://schemas.microsoft.com/office/drawing/2014/main" id="{40D792B6-67A0-4123-BB0F-6AB1D84D13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362" y="2419862"/>
            <a:ext cx="11462560" cy="7229426"/>
          </a:xfrm>
          <a:prstGeom prst="rect">
            <a:avLst/>
          </a:prstGeom>
          <a:ln w="12700">
            <a:miter lim="400000"/>
          </a:ln>
        </p:spPr>
      </p:pic>
      <p:sp>
        <p:nvSpPr>
          <p:cNvPr id="17" name="正方形/長方形 16">
            <a:extLst>
              <a:ext uri="{FF2B5EF4-FFF2-40B4-BE49-F238E27FC236}">
                <a16:creationId xmlns:a16="http://schemas.microsoft.com/office/drawing/2014/main" id="{20A31B60-2B7E-41F1-8B72-237E7914F86B}"/>
              </a:ext>
            </a:extLst>
          </p:cNvPr>
          <p:cNvSpPr/>
          <p:nvPr/>
        </p:nvSpPr>
        <p:spPr>
          <a:xfrm>
            <a:off x="2743200" y="8870302"/>
            <a:ext cx="2660134" cy="169277"/>
          </a:xfrm>
          <a:prstGeom prst="rect">
            <a:avLst/>
          </a:prstGeom>
        </p:spPr>
        <p:txBody>
          <a:bodyPr wrap="square" lIns="0" tIns="0" rIns="0" bIns="0" rtlCol="0">
            <a:spAutoFit/>
          </a:bodyPr>
          <a:lstStyle/>
          <a:p>
            <a:pPr algn="l" rtl="0"/>
            <a:r>
              <a:rPr lang="en-US" sz="1100" dirty="0" err="1">
                <a:solidFill>
                  <a:srgbClr val="000000"/>
                </a:solidFill>
                <a:latin typeface="Calibri" panose="020F0502020204030204" pitchFamily="34" charset="0"/>
                <a:ea typeface="ＭＳ ゴシック" pitchFamily="49" charset="-128"/>
                <a:cs typeface="Calibri" panose="020F0502020204030204" pitchFamily="34" charset="0"/>
              </a:rPr>
              <a:t>Zyvox</a:t>
            </a:r>
            <a:r>
              <a:rPr lang="en-US" sz="1100" dirty="0">
                <a:solidFill>
                  <a:srgbClr val="000000"/>
                </a:solidFill>
                <a:latin typeface="Calibri" panose="020F0502020204030204" pitchFamily="34" charset="0"/>
                <a:ea typeface="ＭＳ ゴシック" pitchFamily="49" charset="-128"/>
                <a:cs typeface="Calibri" panose="020F0502020204030204" pitchFamily="34" charset="0"/>
              </a:rPr>
              <a:t> Injection 600 mg/300 mL</a:t>
            </a:r>
          </a:p>
        </p:txBody>
      </p:sp>
      <p:sp>
        <p:nvSpPr>
          <p:cNvPr id="18" name="正方形/長方形 17">
            <a:extLst>
              <a:ext uri="{FF2B5EF4-FFF2-40B4-BE49-F238E27FC236}">
                <a16:creationId xmlns:a16="http://schemas.microsoft.com/office/drawing/2014/main" id="{B450F343-41D8-44F1-A423-918820001247}"/>
              </a:ext>
            </a:extLst>
          </p:cNvPr>
          <p:cNvSpPr/>
          <p:nvPr/>
        </p:nvSpPr>
        <p:spPr>
          <a:xfrm>
            <a:off x="2743200" y="8663553"/>
            <a:ext cx="2108200" cy="169277"/>
          </a:xfrm>
          <a:prstGeom prst="rect">
            <a:avLst/>
          </a:prstGeom>
        </p:spPr>
        <p:txBody>
          <a:bodyPr wrap="square" lIns="0" tIns="0" rIns="0" bIns="0" rtlCol="0">
            <a:spAutoFit/>
          </a:bodyPr>
          <a:lstStyle/>
          <a:p>
            <a:pPr algn="l" rtl="0"/>
            <a:r>
              <a:rPr lang="en-US" sz="1100" dirty="0" err="1">
                <a:solidFill>
                  <a:srgbClr val="000000"/>
                </a:solidFill>
                <a:latin typeface="Calibri" panose="020F0502020204030204" pitchFamily="34" charset="0"/>
                <a:ea typeface="ＭＳ ゴシック" pitchFamily="49" charset="-128"/>
                <a:cs typeface="Calibri" panose="020F0502020204030204" pitchFamily="34" charset="0"/>
              </a:rPr>
              <a:t>Cubicin</a:t>
            </a:r>
            <a:r>
              <a:rPr lang="en-US" sz="1100" dirty="0">
                <a:solidFill>
                  <a:srgbClr val="000000"/>
                </a:solidFill>
                <a:latin typeface="Calibri" panose="020F0502020204030204" pitchFamily="34" charset="0"/>
                <a:ea typeface="ＭＳ ゴシック" pitchFamily="49" charset="-128"/>
                <a:cs typeface="Calibri" panose="020F0502020204030204" pitchFamily="34" charset="0"/>
              </a:rPr>
              <a:t> IV 350 mg</a:t>
            </a:r>
            <a:endParaRPr lang="ja-JP" altLang="en-US" sz="1100" dirty="0">
              <a:solidFill>
                <a:srgbClr val="000000"/>
              </a:solidFill>
              <a:latin typeface="Calibri" panose="020F0502020204030204" pitchFamily="34" charset="0"/>
              <a:ea typeface="ＭＳ ゴシック" pitchFamily="49" charset="-128"/>
              <a:cs typeface="Calibri" panose="020F0502020204030204" pitchFamily="34" charset="0"/>
            </a:endParaRPr>
          </a:p>
        </p:txBody>
      </p:sp>
      <p:sp>
        <p:nvSpPr>
          <p:cNvPr id="19" name="正方形/長方形 18">
            <a:extLst>
              <a:ext uri="{FF2B5EF4-FFF2-40B4-BE49-F238E27FC236}">
                <a16:creationId xmlns:a16="http://schemas.microsoft.com/office/drawing/2014/main" id="{C15F20FB-6214-47DC-9408-CD52875E1A20}"/>
              </a:ext>
            </a:extLst>
          </p:cNvPr>
          <p:cNvSpPr/>
          <p:nvPr/>
        </p:nvSpPr>
        <p:spPr>
          <a:xfrm>
            <a:off x="7435850" y="8870642"/>
            <a:ext cx="2616200" cy="169277"/>
          </a:xfrm>
          <a:prstGeom prst="rect">
            <a:avLst/>
          </a:prstGeom>
        </p:spPr>
        <p:txBody>
          <a:bodyPr wrap="square" lIns="0" tIns="0" rIns="0" bIns="0" rtlCol="0">
            <a:spAutoFit/>
          </a:bodyPr>
          <a:lstStyle/>
          <a:p>
            <a:pPr algn="l" rtl="0"/>
            <a:r>
              <a:rPr lang="en-US" sz="1100">
                <a:solidFill>
                  <a:srgbClr val="000000"/>
                </a:solidFill>
                <a:latin typeface="Calibri" panose="020F0502020204030204" pitchFamily="34" charset="0"/>
                <a:ea typeface="ＭＳ ゴシック" pitchFamily="49" charset="-128"/>
                <a:cs typeface="Calibri" panose="020F0502020204030204" pitchFamily="34" charset="0"/>
              </a:rPr>
              <a:t>Teicoplanin for IV Infusion 200 mg</a:t>
            </a:r>
          </a:p>
        </p:txBody>
      </p:sp>
      <p:sp>
        <p:nvSpPr>
          <p:cNvPr id="20" name="正方形/長方形 19">
            <a:extLst>
              <a:ext uri="{FF2B5EF4-FFF2-40B4-BE49-F238E27FC236}">
                <a16:creationId xmlns:a16="http://schemas.microsoft.com/office/drawing/2014/main" id="{CCA966E2-3B0E-40A3-90B5-64DD6BF894A3}"/>
              </a:ext>
            </a:extLst>
          </p:cNvPr>
          <p:cNvSpPr/>
          <p:nvPr/>
        </p:nvSpPr>
        <p:spPr>
          <a:xfrm>
            <a:off x="7435850" y="9074437"/>
            <a:ext cx="2247900" cy="169277"/>
          </a:xfrm>
          <a:prstGeom prst="rect">
            <a:avLst/>
          </a:prstGeom>
        </p:spPr>
        <p:txBody>
          <a:bodyPr wrap="square" lIns="0" tIns="0" rIns="0" bIns="0" rtlCol="0">
            <a:spAutoFit/>
          </a:bodyPr>
          <a:lstStyle/>
          <a:p>
            <a:pPr algn="l" rtl="0"/>
            <a:r>
              <a:rPr lang="en-US" sz="1100">
                <a:solidFill>
                  <a:srgbClr val="000000"/>
                </a:solidFill>
                <a:latin typeface="Calibri" panose="020F0502020204030204" pitchFamily="34" charset="0"/>
                <a:ea typeface="ＭＳ ゴシック" pitchFamily="49" charset="-128"/>
                <a:cs typeface="Calibri" panose="020F0502020204030204" pitchFamily="34" charset="0"/>
              </a:rPr>
              <a:t>Habekacin Injection 75 mg</a:t>
            </a:r>
          </a:p>
        </p:txBody>
      </p:sp>
      <p:sp>
        <p:nvSpPr>
          <p:cNvPr id="21" name="正方形/長方形 20">
            <a:extLst>
              <a:ext uri="{FF2B5EF4-FFF2-40B4-BE49-F238E27FC236}">
                <a16:creationId xmlns:a16="http://schemas.microsoft.com/office/drawing/2014/main" id="{E82219D2-4BDC-4726-BF5D-5B3C28E6E8E9}"/>
              </a:ext>
            </a:extLst>
          </p:cNvPr>
          <p:cNvSpPr/>
          <p:nvPr/>
        </p:nvSpPr>
        <p:spPr>
          <a:xfrm>
            <a:off x="7435850" y="9278233"/>
            <a:ext cx="1464310" cy="169277"/>
          </a:xfrm>
          <a:prstGeom prst="rect">
            <a:avLst/>
          </a:prstGeom>
        </p:spPr>
        <p:txBody>
          <a:bodyPr wrap="square" lIns="0" tIns="0" rIns="0" bIns="0" rtlCol="0">
            <a:spAutoFit/>
          </a:bodyPr>
          <a:lstStyle/>
          <a:p>
            <a:pPr algn="l" rtl="0"/>
            <a:r>
              <a:rPr lang="en-US" sz="1100" dirty="0">
                <a:solidFill>
                  <a:srgbClr val="000000"/>
                </a:solidFill>
                <a:latin typeface="Calibri" panose="020F0502020204030204" pitchFamily="34" charset="0"/>
                <a:ea typeface="ＭＳ ゴシック" pitchFamily="49" charset="-128"/>
                <a:cs typeface="Calibri" panose="020F0502020204030204" pitchFamily="34" charset="0"/>
              </a:rPr>
              <a:t>Number of inpatients</a:t>
            </a:r>
          </a:p>
        </p:txBody>
      </p:sp>
      <p:sp>
        <p:nvSpPr>
          <p:cNvPr id="22" name="正方形/長方形 21">
            <a:extLst>
              <a:ext uri="{FF2B5EF4-FFF2-40B4-BE49-F238E27FC236}">
                <a16:creationId xmlns:a16="http://schemas.microsoft.com/office/drawing/2014/main" id="{CD6FADA2-E3E9-426E-860D-CF2733517AC2}"/>
              </a:ext>
            </a:extLst>
          </p:cNvPr>
          <p:cNvSpPr/>
          <p:nvPr/>
        </p:nvSpPr>
        <p:spPr>
          <a:xfrm>
            <a:off x="7435850" y="8666847"/>
            <a:ext cx="2012950" cy="169277"/>
          </a:xfrm>
          <a:prstGeom prst="rect">
            <a:avLst/>
          </a:prstGeom>
        </p:spPr>
        <p:txBody>
          <a:bodyPr wrap="square" lIns="0" tIns="0" rIns="0" bIns="0" rtlCol="0">
            <a:spAutoFit/>
          </a:bodyPr>
          <a:lstStyle/>
          <a:p>
            <a:pPr algn="l" rtl="0"/>
            <a:r>
              <a:rPr lang="en-US" sz="1100" dirty="0" err="1">
                <a:solidFill>
                  <a:srgbClr val="000000"/>
                </a:solidFill>
                <a:latin typeface="Calibri" panose="020F0502020204030204" pitchFamily="34" charset="0"/>
                <a:ea typeface="ＭＳ ゴシック" pitchFamily="49" charset="-128"/>
                <a:cs typeface="Calibri" panose="020F0502020204030204" pitchFamily="34" charset="0"/>
              </a:rPr>
              <a:t>Zyvox</a:t>
            </a:r>
            <a:r>
              <a:rPr lang="en-US" sz="1100" dirty="0">
                <a:solidFill>
                  <a:srgbClr val="000000"/>
                </a:solidFill>
                <a:latin typeface="Calibri" panose="020F0502020204030204" pitchFamily="34" charset="0"/>
                <a:ea typeface="ＭＳ ゴシック" pitchFamily="49" charset="-128"/>
                <a:cs typeface="Calibri" panose="020F0502020204030204" pitchFamily="34" charset="0"/>
              </a:rPr>
              <a:t> Tablets 600 mg</a:t>
            </a:r>
          </a:p>
        </p:txBody>
      </p:sp>
      <p:sp>
        <p:nvSpPr>
          <p:cNvPr id="23" name="正方形/長方形 22">
            <a:extLst>
              <a:ext uri="{FF2B5EF4-FFF2-40B4-BE49-F238E27FC236}">
                <a16:creationId xmlns:a16="http://schemas.microsoft.com/office/drawing/2014/main" id="{289200BA-9E82-48CA-A8F1-BA728F95E195}"/>
              </a:ext>
            </a:extLst>
          </p:cNvPr>
          <p:cNvSpPr/>
          <p:nvPr/>
        </p:nvSpPr>
        <p:spPr>
          <a:xfrm>
            <a:off x="2743200" y="9077051"/>
            <a:ext cx="2330450" cy="169277"/>
          </a:xfrm>
          <a:prstGeom prst="rect">
            <a:avLst/>
          </a:prstGeom>
        </p:spPr>
        <p:txBody>
          <a:bodyPr wrap="square" lIns="0" tIns="0" rIns="0" bIns="0" rtlCol="0">
            <a:spAutoFit/>
          </a:bodyPr>
          <a:lstStyle/>
          <a:p>
            <a:pPr algn="l" rtl="0"/>
            <a:r>
              <a:rPr lang="en-US" sz="1100">
                <a:solidFill>
                  <a:srgbClr val="000000"/>
                </a:solidFill>
                <a:latin typeface="Calibri" panose="020F0502020204030204" pitchFamily="34" charset="0"/>
                <a:ea typeface="ＭＳ ゴシック" pitchFamily="49" charset="-128"/>
                <a:cs typeface="Calibri" panose="020F0502020204030204" pitchFamily="34" charset="0"/>
              </a:rPr>
              <a:t>Vancomycin for IV Infusion 0.5 g</a:t>
            </a:r>
          </a:p>
        </p:txBody>
      </p:sp>
      <p:sp>
        <p:nvSpPr>
          <p:cNvPr id="24" name="正方形/長方形 23">
            <a:extLst>
              <a:ext uri="{FF2B5EF4-FFF2-40B4-BE49-F238E27FC236}">
                <a16:creationId xmlns:a16="http://schemas.microsoft.com/office/drawing/2014/main" id="{41C77A5B-B002-4BAF-888D-02EECFEC1D00}"/>
              </a:ext>
            </a:extLst>
          </p:cNvPr>
          <p:cNvSpPr/>
          <p:nvPr/>
        </p:nvSpPr>
        <p:spPr>
          <a:xfrm>
            <a:off x="2743200" y="9283799"/>
            <a:ext cx="2330450" cy="169277"/>
          </a:xfrm>
          <a:prstGeom prst="rect">
            <a:avLst/>
          </a:prstGeom>
        </p:spPr>
        <p:txBody>
          <a:bodyPr wrap="square" lIns="0" tIns="0" rIns="0" bIns="0" rtlCol="0">
            <a:spAutoFit/>
          </a:bodyPr>
          <a:lstStyle/>
          <a:p>
            <a:pPr algn="l" rtl="0"/>
            <a:r>
              <a:rPr lang="en-US" sz="1100">
                <a:solidFill>
                  <a:srgbClr val="000000"/>
                </a:solidFill>
                <a:latin typeface="Calibri" panose="020F0502020204030204" pitchFamily="34" charset="0"/>
                <a:ea typeface="ＭＳ ゴシック" pitchFamily="49" charset="-128"/>
                <a:cs typeface="Calibri" panose="020F0502020204030204" pitchFamily="34" charset="0"/>
              </a:rPr>
              <a:t>Half-year mean</a:t>
            </a:r>
          </a:p>
        </p:txBody>
      </p:sp>
      <p:graphicFrame>
        <p:nvGraphicFramePr>
          <p:cNvPr id="2" name="表 2">
            <a:extLst>
              <a:ext uri="{FF2B5EF4-FFF2-40B4-BE49-F238E27FC236}">
                <a16:creationId xmlns:a16="http://schemas.microsoft.com/office/drawing/2014/main" id="{3445ABF0-F25A-4408-ACF4-3B0F04C9227E}"/>
              </a:ext>
            </a:extLst>
          </p:cNvPr>
          <p:cNvGraphicFramePr>
            <a:graphicFrameLocks noGrp="1"/>
          </p:cNvGraphicFramePr>
          <p:nvPr>
            <p:extLst>
              <p:ext uri="{D42A27DB-BD31-4B8C-83A1-F6EECF244321}">
                <p14:modId xmlns:p14="http://schemas.microsoft.com/office/powerpoint/2010/main" val="1605372162"/>
              </p:ext>
            </p:extLst>
          </p:nvPr>
        </p:nvGraphicFramePr>
        <p:xfrm>
          <a:off x="1221110" y="7878038"/>
          <a:ext cx="10382754" cy="708056"/>
        </p:xfrm>
        <a:graphic>
          <a:graphicData uri="http://schemas.openxmlformats.org/drawingml/2006/table">
            <a:tbl>
              <a:tblPr firstRow="1" bandRow="1">
                <a:tableStyleId>{5940675A-B579-460E-94D1-54222C63F5DA}</a:tableStyleId>
              </a:tblPr>
              <a:tblGrid>
                <a:gridCol w="358026">
                  <a:extLst>
                    <a:ext uri="{9D8B030D-6E8A-4147-A177-3AD203B41FA5}">
                      <a16:colId xmlns:a16="http://schemas.microsoft.com/office/drawing/2014/main" val="3087875688"/>
                    </a:ext>
                  </a:extLst>
                </a:gridCol>
                <a:gridCol w="358026">
                  <a:extLst>
                    <a:ext uri="{9D8B030D-6E8A-4147-A177-3AD203B41FA5}">
                      <a16:colId xmlns:a16="http://schemas.microsoft.com/office/drawing/2014/main" val="2976912519"/>
                    </a:ext>
                  </a:extLst>
                </a:gridCol>
                <a:gridCol w="358026">
                  <a:extLst>
                    <a:ext uri="{9D8B030D-6E8A-4147-A177-3AD203B41FA5}">
                      <a16:colId xmlns:a16="http://schemas.microsoft.com/office/drawing/2014/main" val="3101911223"/>
                    </a:ext>
                  </a:extLst>
                </a:gridCol>
                <a:gridCol w="358026">
                  <a:extLst>
                    <a:ext uri="{9D8B030D-6E8A-4147-A177-3AD203B41FA5}">
                      <a16:colId xmlns:a16="http://schemas.microsoft.com/office/drawing/2014/main" val="34625664"/>
                    </a:ext>
                  </a:extLst>
                </a:gridCol>
                <a:gridCol w="358026">
                  <a:extLst>
                    <a:ext uri="{9D8B030D-6E8A-4147-A177-3AD203B41FA5}">
                      <a16:colId xmlns:a16="http://schemas.microsoft.com/office/drawing/2014/main" val="3117308160"/>
                    </a:ext>
                  </a:extLst>
                </a:gridCol>
                <a:gridCol w="358026">
                  <a:extLst>
                    <a:ext uri="{9D8B030D-6E8A-4147-A177-3AD203B41FA5}">
                      <a16:colId xmlns:a16="http://schemas.microsoft.com/office/drawing/2014/main" val="2246589275"/>
                    </a:ext>
                  </a:extLst>
                </a:gridCol>
                <a:gridCol w="358026">
                  <a:extLst>
                    <a:ext uri="{9D8B030D-6E8A-4147-A177-3AD203B41FA5}">
                      <a16:colId xmlns:a16="http://schemas.microsoft.com/office/drawing/2014/main" val="457598555"/>
                    </a:ext>
                  </a:extLst>
                </a:gridCol>
                <a:gridCol w="358026">
                  <a:extLst>
                    <a:ext uri="{9D8B030D-6E8A-4147-A177-3AD203B41FA5}">
                      <a16:colId xmlns:a16="http://schemas.microsoft.com/office/drawing/2014/main" val="3162433227"/>
                    </a:ext>
                  </a:extLst>
                </a:gridCol>
                <a:gridCol w="358026">
                  <a:extLst>
                    <a:ext uri="{9D8B030D-6E8A-4147-A177-3AD203B41FA5}">
                      <a16:colId xmlns:a16="http://schemas.microsoft.com/office/drawing/2014/main" val="1030076359"/>
                    </a:ext>
                  </a:extLst>
                </a:gridCol>
                <a:gridCol w="358026">
                  <a:extLst>
                    <a:ext uri="{9D8B030D-6E8A-4147-A177-3AD203B41FA5}">
                      <a16:colId xmlns:a16="http://schemas.microsoft.com/office/drawing/2014/main" val="772476326"/>
                    </a:ext>
                  </a:extLst>
                </a:gridCol>
                <a:gridCol w="358026">
                  <a:extLst>
                    <a:ext uri="{9D8B030D-6E8A-4147-A177-3AD203B41FA5}">
                      <a16:colId xmlns:a16="http://schemas.microsoft.com/office/drawing/2014/main" val="3588874286"/>
                    </a:ext>
                  </a:extLst>
                </a:gridCol>
                <a:gridCol w="358026">
                  <a:extLst>
                    <a:ext uri="{9D8B030D-6E8A-4147-A177-3AD203B41FA5}">
                      <a16:colId xmlns:a16="http://schemas.microsoft.com/office/drawing/2014/main" val="2501202376"/>
                    </a:ext>
                  </a:extLst>
                </a:gridCol>
                <a:gridCol w="358026">
                  <a:extLst>
                    <a:ext uri="{9D8B030D-6E8A-4147-A177-3AD203B41FA5}">
                      <a16:colId xmlns:a16="http://schemas.microsoft.com/office/drawing/2014/main" val="2262359834"/>
                    </a:ext>
                  </a:extLst>
                </a:gridCol>
                <a:gridCol w="358026">
                  <a:extLst>
                    <a:ext uri="{9D8B030D-6E8A-4147-A177-3AD203B41FA5}">
                      <a16:colId xmlns:a16="http://schemas.microsoft.com/office/drawing/2014/main" val="2247549703"/>
                    </a:ext>
                  </a:extLst>
                </a:gridCol>
                <a:gridCol w="358026">
                  <a:extLst>
                    <a:ext uri="{9D8B030D-6E8A-4147-A177-3AD203B41FA5}">
                      <a16:colId xmlns:a16="http://schemas.microsoft.com/office/drawing/2014/main" val="663779676"/>
                    </a:ext>
                  </a:extLst>
                </a:gridCol>
                <a:gridCol w="358026">
                  <a:extLst>
                    <a:ext uri="{9D8B030D-6E8A-4147-A177-3AD203B41FA5}">
                      <a16:colId xmlns:a16="http://schemas.microsoft.com/office/drawing/2014/main" val="2652536170"/>
                    </a:ext>
                  </a:extLst>
                </a:gridCol>
                <a:gridCol w="358026">
                  <a:extLst>
                    <a:ext uri="{9D8B030D-6E8A-4147-A177-3AD203B41FA5}">
                      <a16:colId xmlns:a16="http://schemas.microsoft.com/office/drawing/2014/main" val="3379245807"/>
                    </a:ext>
                  </a:extLst>
                </a:gridCol>
                <a:gridCol w="358026">
                  <a:extLst>
                    <a:ext uri="{9D8B030D-6E8A-4147-A177-3AD203B41FA5}">
                      <a16:colId xmlns:a16="http://schemas.microsoft.com/office/drawing/2014/main" val="3787246198"/>
                    </a:ext>
                  </a:extLst>
                </a:gridCol>
                <a:gridCol w="358026">
                  <a:extLst>
                    <a:ext uri="{9D8B030D-6E8A-4147-A177-3AD203B41FA5}">
                      <a16:colId xmlns:a16="http://schemas.microsoft.com/office/drawing/2014/main" val="1375116201"/>
                    </a:ext>
                  </a:extLst>
                </a:gridCol>
                <a:gridCol w="358026">
                  <a:extLst>
                    <a:ext uri="{9D8B030D-6E8A-4147-A177-3AD203B41FA5}">
                      <a16:colId xmlns:a16="http://schemas.microsoft.com/office/drawing/2014/main" val="908602815"/>
                    </a:ext>
                  </a:extLst>
                </a:gridCol>
                <a:gridCol w="358026">
                  <a:extLst>
                    <a:ext uri="{9D8B030D-6E8A-4147-A177-3AD203B41FA5}">
                      <a16:colId xmlns:a16="http://schemas.microsoft.com/office/drawing/2014/main" val="1781613766"/>
                    </a:ext>
                  </a:extLst>
                </a:gridCol>
                <a:gridCol w="358026">
                  <a:extLst>
                    <a:ext uri="{9D8B030D-6E8A-4147-A177-3AD203B41FA5}">
                      <a16:colId xmlns:a16="http://schemas.microsoft.com/office/drawing/2014/main" val="3457711422"/>
                    </a:ext>
                  </a:extLst>
                </a:gridCol>
                <a:gridCol w="358026">
                  <a:extLst>
                    <a:ext uri="{9D8B030D-6E8A-4147-A177-3AD203B41FA5}">
                      <a16:colId xmlns:a16="http://schemas.microsoft.com/office/drawing/2014/main" val="4169129112"/>
                    </a:ext>
                  </a:extLst>
                </a:gridCol>
                <a:gridCol w="358026">
                  <a:extLst>
                    <a:ext uri="{9D8B030D-6E8A-4147-A177-3AD203B41FA5}">
                      <a16:colId xmlns:a16="http://schemas.microsoft.com/office/drawing/2014/main" val="556154925"/>
                    </a:ext>
                  </a:extLst>
                </a:gridCol>
                <a:gridCol w="358026">
                  <a:extLst>
                    <a:ext uri="{9D8B030D-6E8A-4147-A177-3AD203B41FA5}">
                      <a16:colId xmlns:a16="http://schemas.microsoft.com/office/drawing/2014/main" val="2026867906"/>
                    </a:ext>
                  </a:extLst>
                </a:gridCol>
                <a:gridCol w="358026">
                  <a:extLst>
                    <a:ext uri="{9D8B030D-6E8A-4147-A177-3AD203B41FA5}">
                      <a16:colId xmlns:a16="http://schemas.microsoft.com/office/drawing/2014/main" val="422242168"/>
                    </a:ext>
                  </a:extLst>
                </a:gridCol>
                <a:gridCol w="358026">
                  <a:extLst>
                    <a:ext uri="{9D8B030D-6E8A-4147-A177-3AD203B41FA5}">
                      <a16:colId xmlns:a16="http://schemas.microsoft.com/office/drawing/2014/main" val="1603351311"/>
                    </a:ext>
                  </a:extLst>
                </a:gridCol>
                <a:gridCol w="358026">
                  <a:extLst>
                    <a:ext uri="{9D8B030D-6E8A-4147-A177-3AD203B41FA5}">
                      <a16:colId xmlns:a16="http://schemas.microsoft.com/office/drawing/2014/main" val="1916641643"/>
                    </a:ext>
                  </a:extLst>
                </a:gridCol>
                <a:gridCol w="358026">
                  <a:extLst>
                    <a:ext uri="{9D8B030D-6E8A-4147-A177-3AD203B41FA5}">
                      <a16:colId xmlns:a16="http://schemas.microsoft.com/office/drawing/2014/main" val="4245936579"/>
                    </a:ext>
                  </a:extLst>
                </a:gridCol>
              </a:tblGrid>
              <a:tr h="708056">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September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October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November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December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January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February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March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September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October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November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December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January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February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March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4564238"/>
                  </a:ext>
                </a:extLst>
              </a:tr>
            </a:tbl>
          </a:graphicData>
        </a:graphic>
      </p:graphicFrame>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 name="タイトル 1"/>
          <p:cNvSpPr txBox="1">
            <a:spLocks noGrp="1"/>
          </p:cNvSpPr>
          <p:nvPr>
            <p:ph type="title"/>
          </p:nvPr>
        </p:nvSpPr>
        <p:spPr>
          <a:xfrm>
            <a:off x="-1" y="282222"/>
            <a:ext cx="13004802" cy="1625601"/>
          </a:xfrm>
          <a:prstGeom prst="rect">
            <a:avLst/>
          </a:prstGeom>
        </p:spPr>
        <p:txBody>
          <a:bodyPr rtlCol="0">
            <a:normAutofit fontScale="90000"/>
          </a:bodyPr>
          <a:lstStyle/>
          <a:p>
            <a:pPr defTabSz="936345" rtl="0">
              <a:defRPr sz="4032"/>
            </a:pPr>
            <a:r>
              <a:rPr lang="en-US" dirty="0">
                <a:latin typeface="Calibri" panose="020F0502020204030204" pitchFamily="34" charset="0"/>
                <a:ea typeface="Helvetica"/>
                <a:cs typeface="Calibri" panose="020F0502020204030204" pitchFamily="34" charset="0"/>
                <a:sym typeface="Helvetica"/>
              </a:rPr>
              <a:t>Changes over time in the number of patients using carbapenem antimicrobial drugs</a:t>
            </a:r>
            <a:br>
              <a:rPr lang="ja-JP" altLang="en-US" dirty="0">
                <a:latin typeface="Calibri" panose="020F0502020204030204" pitchFamily="34" charset="0"/>
                <a:ea typeface="Helvetica"/>
                <a:cs typeface="Calibri" panose="020F0502020204030204" pitchFamily="34" charset="0"/>
                <a:sym typeface="Helvetica"/>
              </a:rPr>
            </a:br>
            <a:r>
              <a:rPr lang="en-US" dirty="0">
                <a:latin typeface="Calibri" panose="020F0502020204030204" pitchFamily="34" charset="0"/>
                <a:ea typeface="Helvetica"/>
                <a:cs typeface="Calibri" panose="020F0502020204030204" pitchFamily="34" charset="0"/>
                <a:sym typeface="Helvetica"/>
              </a:rPr>
              <a:t>&lt;</a:t>
            </a:r>
            <a:r>
              <a:rPr lang="en-US" dirty="0">
                <a:latin typeface="Calibri" panose="020F0502020204030204" pitchFamily="34" charset="0"/>
                <a:cs typeface="Calibri" panose="020F0502020204030204" pitchFamily="34" charset="0"/>
              </a:rPr>
              <a:t>2016/04/01</a:t>
            </a:r>
            <a:r>
              <a:rPr lang="en-US" dirty="0">
                <a:latin typeface="Calibri" panose="020F0502020204030204" pitchFamily="34" charset="0"/>
                <a:ea typeface="Helvetica"/>
                <a:cs typeface="Calibri" panose="020F0502020204030204" pitchFamily="34" charset="0"/>
                <a:sym typeface="Helvetica"/>
              </a:rPr>
              <a:t>-&gt;</a:t>
            </a:r>
          </a:p>
        </p:txBody>
      </p:sp>
      <p:pic>
        <p:nvPicPr>
          <p:cNvPr id="5" name="図 1">
            <a:extLst>
              <a:ext uri="{FF2B5EF4-FFF2-40B4-BE49-F238E27FC236}">
                <a16:creationId xmlns:a16="http://schemas.microsoft.com/office/drawing/2014/main" id="{A1CD900C-3275-4EE0-8A75-BB85215707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511" y="2155367"/>
            <a:ext cx="11684980" cy="7534768"/>
          </a:xfrm>
          <a:prstGeom prst="rect">
            <a:avLst/>
          </a:prstGeom>
          <a:ln w="12700">
            <a:miter lim="400000"/>
          </a:ln>
        </p:spPr>
      </p:pic>
      <p:grpSp>
        <p:nvGrpSpPr>
          <p:cNvPr id="36" name="Group 10">
            <a:extLst>
              <a:ext uri="{FF2B5EF4-FFF2-40B4-BE49-F238E27FC236}">
                <a16:creationId xmlns:a16="http://schemas.microsoft.com/office/drawing/2014/main" id="{6466C72D-17BF-4005-B34B-9B0B2BA474AC}"/>
              </a:ext>
            </a:extLst>
          </p:cNvPr>
          <p:cNvGrpSpPr>
            <a:grpSpLocks/>
          </p:cNvGrpSpPr>
          <p:nvPr/>
        </p:nvGrpSpPr>
        <p:grpSpPr bwMode="auto">
          <a:xfrm>
            <a:off x="2250814" y="8651558"/>
            <a:ext cx="8503285" cy="862965"/>
            <a:chOff x="3614" y="13617"/>
            <a:chExt cx="13391" cy="1359"/>
          </a:xfrm>
        </p:grpSpPr>
        <p:sp>
          <p:nvSpPr>
            <p:cNvPr id="37" name="Text Box 8">
              <a:extLst>
                <a:ext uri="{FF2B5EF4-FFF2-40B4-BE49-F238E27FC236}">
                  <a16:creationId xmlns:a16="http://schemas.microsoft.com/office/drawing/2014/main" id="{41864407-B853-498B-86CF-63631F17C51F}"/>
                </a:ext>
              </a:extLst>
            </p:cNvPr>
            <p:cNvSpPr txBox="1">
              <a:spLocks noChangeArrowheads="1"/>
            </p:cNvSpPr>
            <p:nvPr/>
          </p:nvSpPr>
          <p:spPr bwMode="auto">
            <a:xfrm>
              <a:off x="3614" y="13617"/>
              <a:ext cx="3235" cy="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just" rtl="0">
                <a:spcAft>
                  <a:spcPts val="0"/>
                </a:spcAft>
              </a:pPr>
              <a:r>
                <a:rPr lang="en-US" sz="1100" kern="100" dirty="0" err="1">
                  <a:solidFill>
                    <a:srgbClr val="000000"/>
                  </a:solidFill>
                  <a:effectLst/>
                  <a:latin typeface="Calibri" panose="020F0502020204030204" pitchFamily="34" charset="0"/>
                  <a:ea typeface="ＭＳ ゴシック" pitchFamily="49" charset="-128"/>
                  <a:cs typeface="Calibri" panose="020F0502020204030204" pitchFamily="34" charset="0"/>
                </a:rPr>
                <a:t>Carbenin</a:t>
              </a:r>
              <a:r>
                <a:rPr lang="en-US" sz="1100" kern="100" dirty="0">
                  <a:solidFill>
                    <a:srgbClr val="000000"/>
                  </a:solidFill>
                  <a:effectLst/>
                  <a:latin typeface="Calibri" panose="020F0502020204030204" pitchFamily="34" charset="0"/>
                  <a:ea typeface="ＭＳ ゴシック" pitchFamily="49" charset="-128"/>
                  <a:cs typeface="Calibri" panose="020F0502020204030204" pitchFamily="34" charset="0"/>
                </a:rPr>
                <a:t> for IV Drip Infusion 0.5 g</a:t>
              </a:r>
              <a:r>
                <a:rPr lang="en-US" sz="1100" kern="100" dirty="0">
                  <a:effectLst/>
                  <a:latin typeface="Calibri" panose="020F0502020204030204" pitchFamily="34" charset="0"/>
                  <a:ea typeface="ＭＳ ゴシック" pitchFamily="49" charset="-128"/>
                  <a:cs typeface="Calibri" panose="020F0502020204030204" pitchFamily="34" charset="0"/>
                </a:rPr>
                <a:t>  </a:t>
              </a:r>
              <a:endParaRPr lang="ja-JP" sz="1100" kern="100" dirty="0">
                <a:effectLst/>
                <a:latin typeface="Calibri" panose="020F0502020204030204" pitchFamily="34" charset="0"/>
                <a:ea typeface="ＭＳ ゴシック" pitchFamily="49" charset="-128"/>
                <a:cs typeface="Calibri" panose="020F0502020204030204" pitchFamily="34" charset="0"/>
              </a:endParaRPr>
            </a:p>
          </p:txBody>
        </p:sp>
        <p:sp>
          <p:nvSpPr>
            <p:cNvPr id="38" name="Text Box 7">
              <a:extLst>
                <a:ext uri="{FF2B5EF4-FFF2-40B4-BE49-F238E27FC236}">
                  <a16:creationId xmlns:a16="http://schemas.microsoft.com/office/drawing/2014/main" id="{F6AE8D77-28E5-4532-855F-1E48AEB198C5}"/>
                </a:ext>
              </a:extLst>
            </p:cNvPr>
            <p:cNvSpPr txBox="1">
              <a:spLocks noChangeArrowheads="1"/>
            </p:cNvSpPr>
            <p:nvPr/>
          </p:nvSpPr>
          <p:spPr bwMode="auto">
            <a:xfrm>
              <a:off x="3614" y="14155"/>
              <a:ext cx="4361"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just" rtl="0">
                <a:spcAft>
                  <a:spcPts val="0"/>
                </a:spcAft>
              </a:pPr>
              <a:r>
                <a:rPr lang="en-US" sz="1100" kern="100" dirty="0" err="1">
                  <a:solidFill>
                    <a:srgbClr val="000000"/>
                  </a:solidFill>
                  <a:effectLst/>
                  <a:latin typeface="Calibri" panose="020F0502020204030204" pitchFamily="34" charset="0"/>
                  <a:ea typeface="ＭＳ ゴシック" pitchFamily="49" charset="-128"/>
                  <a:cs typeface="Calibri" panose="020F0502020204030204" pitchFamily="34" charset="0"/>
                </a:rPr>
                <a:t>Meropen</a:t>
              </a:r>
              <a:r>
                <a:rPr lang="en-US" sz="1100" kern="100" dirty="0">
                  <a:solidFill>
                    <a:srgbClr val="000000"/>
                  </a:solidFill>
                  <a:effectLst/>
                  <a:latin typeface="Calibri" panose="020F0502020204030204" pitchFamily="34" charset="0"/>
                  <a:ea typeface="ＭＳ ゴシック" pitchFamily="49" charset="-128"/>
                  <a:cs typeface="Calibri" panose="020F0502020204030204" pitchFamily="34" charset="0"/>
                </a:rPr>
                <a:t> Vial for IV Drip Infusion 0.25 g</a:t>
              </a:r>
              <a:r>
                <a:rPr lang="en-US" sz="1100" kern="100" dirty="0">
                  <a:effectLst/>
                  <a:latin typeface="Calibri" panose="020F0502020204030204" pitchFamily="34" charset="0"/>
                  <a:ea typeface="ＭＳ ゴシック" pitchFamily="49" charset="-128"/>
                  <a:cs typeface="Calibri" panose="020F0502020204030204" pitchFamily="34" charset="0"/>
                </a:rPr>
                <a:t>  </a:t>
              </a:r>
              <a:endParaRPr lang="ja-JP" sz="1100" kern="100" dirty="0">
                <a:effectLst/>
                <a:latin typeface="Calibri" panose="020F0502020204030204" pitchFamily="34" charset="0"/>
                <a:ea typeface="ＭＳ ゴシック" pitchFamily="49" charset="-128"/>
                <a:cs typeface="Calibri" panose="020F0502020204030204" pitchFamily="34" charset="0"/>
              </a:endParaRPr>
            </a:p>
          </p:txBody>
        </p:sp>
        <p:sp>
          <p:nvSpPr>
            <p:cNvPr id="39" name="Text Box 6">
              <a:extLst>
                <a:ext uri="{FF2B5EF4-FFF2-40B4-BE49-F238E27FC236}">
                  <a16:creationId xmlns:a16="http://schemas.microsoft.com/office/drawing/2014/main" id="{2DD36EE6-8ACD-4784-B214-FFC94201179B}"/>
                </a:ext>
              </a:extLst>
            </p:cNvPr>
            <p:cNvSpPr txBox="1">
              <a:spLocks noChangeArrowheads="1"/>
            </p:cNvSpPr>
            <p:nvPr/>
          </p:nvSpPr>
          <p:spPr bwMode="auto">
            <a:xfrm>
              <a:off x="3614" y="14654"/>
              <a:ext cx="2350"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just" rtl="0">
                <a:spcAft>
                  <a:spcPts val="0"/>
                </a:spcAft>
              </a:pPr>
              <a:r>
                <a:rPr lang="en-US" sz="1100" kern="100" dirty="0">
                  <a:solidFill>
                    <a:srgbClr val="000000"/>
                  </a:solidFill>
                  <a:effectLst/>
                  <a:latin typeface="Calibri" panose="020F0502020204030204" pitchFamily="34" charset="0"/>
                  <a:ea typeface="ＭＳ ゴシック" pitchFamily="49" charset="-128"/>
                  <a:cs typeface="Calibri" panose="020F0502020204030204" pitchFamily="34" charset="0"/>
                </a:rPr>
                <a:t>Number of inpatients</a:t>
              </a:r>
              <a:r>
                <a:rPr lang="en-US" sz="1100" kern="100" dirty="0">
                  <a:effectLst/>
                  <a:latin typeface="Calibri" panose="020F0502020204030204" pitchFamily="34" charset="0"/>
                  <a:ea typeface="ＭＳ ゴシック" pitchFamily="49" charset="-128"/>
                  <a:cs typeface="Calibri" panose="020F0502020204030204" pitchFamily="34" charset="0"/>
                </a:rPr>
                <a:t>  </a:t>
              </a:r>
              <a:endParaRPr lang="ja-JP" sz="1100" kern="100" dirty="0">
                <a:effectLst/>
                <a:latin typeface="Calibri" panose="020F0502020204030204" pitchFamily="34" charset="0"/>
                <a:ea typeface="ＭＳ ゴシック" pitchFamily="49" charset="-128"/>
                <a:cs typeface="Calibri" panose="020F0502020204030204" pitchFamily="34" charset="0"/>
              </a:endParaRPr>
            </a:p>
          </p:txBody>
        </p:sp>
        <p:sp>
          <p:nvSpPr>
            <p:cNvPr id="40" name="Text Box 5">
              <a:extLst>
                <a:ext uri="{FF2B5EF4-FFF2-40B4-BE49-F238E27FC236}">
                  <a16:creationId xmlns:a16="http://schemas.microsoft.com/office/drawing/2014/main" id="{9D06FAC0-272D-410F-8ECC-F391EE557773}"/>
                </a:ext>
              </a:extLst>
            </p:cNvPr>
            <p:cNvSpPr txBox="1">
              <a:spLocks noChangeArrowheads="1"/>
            </p:cNvSpPr>
            <p:nvPr/>
          </p:nvSpPr>
          <p:spPr bwMode="auto">
            <a:xfrm>
              <a:off x="8468" y="13666"/>
              <a:ext cx="3834"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just" rtl="0">
                <a:spcAft>
                  <a:spcPts val="0"/>
                </a:spcAft>
              </a:pPr>
              <a:r>
                <a:rPr lang="en-US" sz="1100" kern="100">
                  <a:solidFill>
                    <a:srgbClr val="000000"/>
                  </a:solidFill>
                  <a:effectLst/>
                  <a:latin typeface="Calibri" panose="020F0502020204030204" pitchFamily="34" charset="0"/>
                  <a:ea typeface="ＭＳ ゴシック" pitchFamily="49" charset="-128"/>
                  <a:cs typeface="Calibri" panose="020F0502020204030204" pitchFamily="34" charset="0"/>
                </a:rPr>
                <a:t>Tienam for IV Drip Infusion 0.5 g</a:t>
              </a:r>
              <a:r>
                <a:rPr lang="en-US" sz="1100" kern="100">
                  <a:effectLst/>
                  <a:latin typeface="Calibri" panose="020F0502020204030204" pitchFamily="34" charset="0"/>
                  <a:ea typeface="ＭＳ ゴシック" pitchFamily="49" charset="-128"/>
                  <a:cs typeface="Calibri" panose="020F0502020204030204" pitchFamily="34" charset="0"/>
                </a:rPr>
                <a:t>  </a:t>
              </a:r>
              <a:endParaRPr lang="ja-JP" sz="1100" kern="100" dirty="0">
                <a:effectLst/>
                <a:latin typeface="Calibri" panose="020F0502020204030204" pitchFamily="34" charset="0"/>
                <a:ea typeface="ＭＳ ゴシック" pitchFamily="49" charset="-128"/>
                <a:cs typeface="Calibri" panose="020F0502020204030204" pitchFamily="34" charset="0"/>
              </a:endParaRPr>
            </a:p>
          </p:txBody>
        </p:sp>
        <p:sp>
          <p:nvSpPr>
            <p:cNvPr id="41" name="Text Box 4">
              <a:extLst>
                <a:ext uri="{FF2B5EF4-FFF2-40B4-BE49-F238E27FC236}">
                  <a16:creationId xmlns:a16="http://schemas.microsoft.com/office/drawing/2014/main" id="{E4737E6B-7587-4410-941D-33441DD57923}"/>
                </a:ext>
              </a:extLst>
            </p:cNvPr>
            <p:cNvSpPr txBox="1">
              <a:spLocks noChangeArrowheads="1"/>
            </p:cNvSpPr>
            <p:nvPr/>
          </p:nvSpPr>
          <p:spPr bwMode="auto">
            <a:xfrm>
              <a:off x="8463" y="14180"/>
              <a:ext cx="3694"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just" rtl="0">
                <a:spcAft>
                  <a:spcPts val="0"/>
                </a:spcAft>
              </a:pPr>
              <a:r>
                <a:rPr lang="en-US" sz="1100" kern="100">
                  <a:solidFill>
                    <a:srgbClr val="000000"/>
                  </a:solidFill>
                  <a:effectLst/>
                  <a:latin typeface="Calibri" panose="020F0502020204030204" pitchFamily="34" charset="0"/>
                  <a:ea typeface="ＭＳ ゴシック" pitchFamily="49" charset="-128"/>
                  <a:cs typeface="Calibri" panose="020F0502020204030204" pitchFamily="34" charset="0"/>
                </a:rPr>
                <a:t>Meropen Vial for IV Drip Infusion 0.5 g</a:t>
              </a:r>
              <a:r>
                <a:rPr lang="en-US" sz="1100" kern="100">
                  <a:effectLst/>
                  <a:latin typeface="Calibri" panose="020F0502020204030204" pitchFamily="34" charset="0"/>
                  <a:ea typeface="ＭＳ ゴシック" pitchFamily="49" charset="-128"/>
                  <a:cs typeface="Calibri" panose="020F0502020204030204" pitchFamily="34" charset="0"/>
                </a:rPr>
                <a:t>  </a:t>
              </a:r>
              <a:endParaRPr lang="ja-JP" sz="1100" kern="100" dirty="0">
                <a:effectLst/>
                <a:latin typeface="Calibri" panose="020F0502020204030204" pitchFamily="34" charset="0"/>
                <a:ea typeface="ＭＳ ゴシック" pitchFamily="49" charset="-128"/>
                <a:cs typeface="Calibri" panose="020F0502020204030204" pitchFamily="34" charset="0"/>
              </a:endParaRPr>
            </a:p>
          </p:txBody>
        </p:sp>
        <p:sp>
          <p:nvSpPr>
            <p:cNvPr id="42" name="Text Box 3">
              <a:extLst>
                <a:ext uri="{FF2B5EF4-FFF2-40B4-BE49-F238E27FC236}">
                  <a16:creationId xmlns:a16="http://schemas.microsoft.com/office/drawing/2014/main" id="{1F9EB105-EE66-48C0-8692-A120D50B64CD}"/>
                </a:ext>
              </a:extLst>
            </p:cNvPr>
            <p:cNvSpPr txBox="1">
              <a:spLocks noChangeArrowheads="1"/>
            </p:cNvSpPr>
            <p:nvPr/>
          </p:nvSpPr>
          <p:spPr bwMode="auto">
            <a:xfrm>
              <a:off x="13358" y="13636"/>
              <a:ext cx="3647" cy="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just" rtl="0">
                <a:spcAft>
                  <a:spcPts val="0"/>
                </a:spcAft>
              </a:pPr>
              <a:r>
                <a:rPr lang="en-US" sz="1100" kern="100" dirty="0" err="1">
                  <a:solidFill>
                    <a:srgbClr val="000000"/>
                  </a:solidFill>
                  <a:effectLst/>
                  <a:latin typeface="Calibri" panose="020F0502020204030204" pitchFamily="34" charset="0"/>
                  <a:ea typeface="ＭＳ ゴシック" pitchFamily="49" charset="-128"/>
                  <a:cs typeface="Calibri" panose="020F0502020204030204" pitchFamily="34" charset="0"/>
                </a:rPr>
                <a:t>Finibax</a:t>
              </a:r>
              <a:r>
                <a:rPr lang="en-US" sz="1100" kern="100" dirty="0">
                  <a:solidFill>
                    <a:srgbClr val="000000"/>
                  </a:solidFill>
                  <a:effectLst/>
                  <a:latin typeface="Calibri" panose="020F0502020204030204" pitchFamily="34" charset="0"/>
                  <a:ea typeface="ＭＳ ゴシック" pitchFamily="49" charset="-128"/>
                  <a:cs typeface="Calibri" panose="020F0502020204030204" pitchFamily="34" charset="0"/>
                </a:rPr>
                <a:t> for Drip Infusion 0.25 g</a:t>
              </a:r>
              <a:r>
                <a:rPr lang="en-US" sz="1100" kern="100" dirty="0">
                  <a:effectLst/>
                  <a:latin typeface="Calibri" panose="020F0502020204030204" pitchFamily="34" charset="0"/>
                  <a:ea typeface="ＭＳ ゴシック" pitchFamily="49" charset="-128"/>
                  <a:cs typeface="Calibri" panose="020F0502020204030204" pitchFamily="34" charset="0"/>
                </a:rPr>
                <a:t>  </a:t>
              </a:r>
              <a:endParaRPr lang="ja-JP" sz="1100" kern="100" dirty="0">
                <a:effectLst/>
                <a:latin typeface="Calibri" panose="020F0502020204030204" pitchFamily="34" charset="0"/>
                <a:ea typeface="ＭＳ ゴシック" pitchFamily="49" charset="-128"/>
                <a:cs typeface="Calibri" panose="020F0502020204030204" pitchFamily="34" charset="0"/>
              </a:endParaRPr>
            </a:p>
          </p:txBody>
        </p:sp>
        <p:sp>
          <p:nvSpPr>
            <p:cNvPr id="43" name="Text Box 2">
              <a:extLst>
                <a:ext uri="{FF2B5EF4-FFF2-40B4-BE49-F238E27FC236}">
                  <a16:creationId xmlns:a16="http://schemas.microsoft.com/office/drawing/2014/main" id="{97284793-13E6-49F8-93A2-B1924B8491B5}"/>
                </a:ext>
              </a:extLst>
            </p:cNvPr>
            <p:cNvSpPr txBox="1">
              <a:spLocks noChangeArrowheads="1"/>
            </p:cNvSpPr>
            <p:nvPr/>
          </p:nvSpPr>
          <p:spPr bwMode="auto">
            <a:xfrm>
              <a:off x="13344" y="14140"/>
              <a:ext cx="2355" cy="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just" rtl="0">
                <a:spcAft>
                  <a:spcPts val="0"/>
                </a:spcAft>
              </a:pPr>
              <a:r>
                <a:rPr lang="en-US" sz="1100" kern="100" dirty="0">
                  <a:solidFill>
                    <a:srgbClr val="000000"/>
                  </a:solidFill>
                  <a:effectLst/>
                  <a:latin typeface="Calibri" panose="020F0502020204030204" pitchFamily="34" charset="0"/>
                  <a:ea typeface="ＭＳ ゴシック" pitchFamily="49" charset="-128"/>
                  <a:cs typeface="Calibri" panose="020F0502020204030204" pitchFamily="34" charset="0"/>
                </a:rPr>
                <a:t>Half-year mean</a:t>
              </a:r>
              <a:r>
                <a:rPr lang="en-US" sz="1100" kern="100" dirty="0">
                  <a:effectLst/>
                  <a:latin typeface="Calibri" panose="020F0502020204030204" pitchFamily="34" charset="0"/>
                  <a:ea typeface="ＭＳ ゴシック" pitchFamily="49" charset="-128"/>
                  <a:cs typeface="Calibri" panose="020F0502020204030204" pitchFamily="34" charset="0"/>
                </a:rPr>
                <a:t>  </a:t>
              </a:r>
              <a:endParaRPr lang="ja-JP" sz="1100" kern="100" dirty="0">
                <a:effectLst/>
                <a:latin typeface="Calibri" panose="020F0502020204030204" pitchFamily="34" charset="0"/>
                <a:ea typeface="ＭＳ ゴシック" pitchFamily="49" charset="-128"/>
                <a:cs typeface="Calibri" panose="020F0502020204030204" pitchFamily="34" charset="0"/>
              </a:endParaRPr>
            </a:p>
          </p:txBody>
        </p:sp>
      </p:grpSp>
      <p:sp>
        <p:nvSpPr>
          <p:cNvPr id="15" name="テキスト ボックス 9">
            <a:extLst>
              <a:ext uri="{FF2B5EF4-FFF2-40B4-BE49-F238E27FC236}">
                <a16:creationId xmlns:a16="http://schemas.microsoft.com/office/drawing/2014/main" id="{D70C0685-C956-470C-909F-5017B96132EF}"/>
              </a:ext>
            </a:extLst>
          </p:cNvPr>
          <p:cNvSpPr txBox="1"/>
          <p:nvPr/>
        </p:nvSpPr>
        <p:spPr>
          <a:xfrm>
            <a:off x="0" y="2214879"/>
            <a:ext cx="831056" cy="315982"/>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spAutoFit/>
          </a:bodyPr>
          <a:lstStyle/>
          <a:p>
            <a:pPr algn="l" defTabSz="1300480" rtl="0">
              <a:defRPr sz="1600">
                <a:solidFill>
                  <a:srgbClr val="000000"/>
                </a:solidFill>
                <a:latin typeface="Calibri"/>
                <a:ea typeface="Calibri"/>
                <a:cs typeface="Calibri"/>
                <a:sym typeface="Calibri"/>
              </a:defRPr>
            </a:pPr>
            <a:r>
              <a:rPr sz="1200" dirty="0">
                <a:latin typeface=""/>
                <a:cs typeface="Calibri" panose="020F0502020204030204" pitchFamily="34" charset="0"/>
              </a:rPr>
              <a:t>(patients)</a:t>
            </a:r>
          </a:p>
        </p:txBody>
      </p:sp>
      <p:sp>
        <p:nvSpPr>
          <p:cNvPr id="16" name="テキスト ボックス 3">
            <a:extLst>
              <a:ext uri="{FF2B5EF4-FFF2-40B4-BE49-F238E27FC236}">
                <a16:creationId xmlns:a16="http://schemas.microsoft.com/office/drawing/2014/main" id="{BBBCEF43-66A3-45F3-9CDF-EE11FE6FEDB8}"/>
              </a:ext>
            </a:extLst>
          </p:cNvPr>
          <p:cNvSpPr txBox="1"/>
          <p:nvPr/>
        </p:nvSpPr>
        <p:spPr>
          <a:xfrm>
            <a:off x="12229922" y="2214880"/>
            <a:ext cx="797985" cy="315982"/>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spAutoFit/>
          </a:bodyPr>
          <a:lstStyle/>
          <a:p>
            <a:pPr algn="l" defTabSz="1300480" rtl="0">
              <a:defRPr sz="1600">
                <a:solidFill>
                  <a:srgbClr val="000000"/>
                </a:solidFill>
                <a:latin typeface="Calibri"/>
                <a:ea typeface="Calibri"/>
                <a:cs typeface="Calibri"/>
                <a:sym typeface="Calibri"/>
              </a:defRPr>
            </a:pPr>
            <a:r>
              <a:rPr sz="1200" dirty="0">
                <a:latin typeface=""/>
                <a:cs typeface="Calibri" panose="020F0502020204030204" pitchFamily="34" charset="0"/>
              </a:rPr>
              <a:t>(patients)</a:t>
            </a:r>
          </a:p>
        </p:txBody>
      </p:sp>
      <p:graphicFrame>
        <p:nvGraphicFramePr>
          <p:cNvPr id="17" name="表 2">
            <a:extLst>
              <a:ext uri="{FF2B5EF4-FFF2-40B4-BE49-F238E27FC236}">
                <a16:creationId xmlns:a16="http://schemas.microsoft.com/office/drawing/2014/main" id="{2696C947-BBA7-4C82-8352-30C4D583E9DD}"/>
              </a:ext>
            </a:extLst>
          </p:cNvPr>
          <p:cNvGraphicFramePr>
            <a:graphicFrameLocks noGrp="1"/>
          </p:cNvGraphicFramePr>
          <p:nvPr>
            <p:extLst>
              <p:ext uri="{D42A27DB-BD31-4B8C-83A1-F6EECF244321}">
                <p14:modId xmlns:p14="http://schemas.microsoft.com/office/powerpoint/2010/main" val="1681732703"/>
              </p:ext>
            </p:extLst>
          </p:nvPr>
        </p:nvGraphicFramePr>
        <p:xfrm>
          <a:off x="942975" y="7824729"/>
          <a:ext cx="10660893" cy="708056"/>
        </p:xfrm>
        <a:graphic>
          <a:graphicData uri="http://schemas.openxmlformats.org/drawingml/2006/table">
            <a:tbl>
              <a:tblPr firstRow="1" bandRow="1">
                <a:tableStyleId>{5940675A-B579-460E-94D1-54222C63F5DA}</a:tableStyleId>
              </a:tblPr>
              <a:tblGrid>
                <a:gridCol w="367617">
                  <a:extLst>
                    <a:ext uri="{9D8B030D-6E8A-4147-A177-3AD203B41FA5}">
                      <a16:colId xmlns:a16="http://schemas.microsoft.com/office/drawing/2014/main" val="3087875688"/>
                    </a:ext>
                  </a:extLst>
                </a:gridCol>
                <a:gridCol w="367617">
                  <a:extLst>
                    <a:ext uri="{9D8B030D-6E8A-4147-A177-3AD203B41FA5}">
                      <a16:colId xmlns:a16="http://schemas.microsoft.com/office/drawing/2014/main" val="2976912519"/>
                    </a:ext>
                  </a:extLst>
                </a:gridCol>
                <a:gridCol w="367617">
                  <a:extLst>
                    <a:ext uri="{9D8B030D-6E8A-4147-A177-3AD203B41FA5}">
                      <a16:colId xmlns:a16="http://schemas.microsoft.com/office/drawing/2014/main" val="3101911223"/>
                    </a:ext>
                  </a:extLst>
                </a:gridCol>
                <a:gridCol w="367617">
                  <a:extLst>
                    <a:ext uri="{9D8B030D-6E8A-4147-A177-3AD203B41FA5}">
                      <a16:colId xmlns:a16="http://schemas.microsoft.com/office/drawing/2014/main" val="34625664"/>
                    </a:ext>
                  </a:extLst>
                </a:gridCol>
                <a:gridCol w="367617">
                  <a:extLst>
                    <a:ext uri="{9D8B030D-6E8A-4147-A177-3AD203B41FA5}">
                      <a16:colId xmlns:a16="http://schemas.microsoft.com/office/drawing/2014/main" val="3117308160"/>
                    </a:ext>
                  </a:extLst>
                </a:gridCol>
                <a:gridCol w="367617">
                  <a:extLst>
                    <a:ext uri="{9D8B030D-6E8A-4147-A177-3AD203B41FA5}">
                      <a16:colId xmlns:a16="http://schemas.microsoft.com/office/drawing/2014/main" val="2246589275"/>
                    </a:ext>
                  </a:extLst>
                </a:gridCol>
                <a:gridCol w="367617">
                  <a:extLst>
                    <a:ext uri="{9D8B030D-6E8A-4147-A177-3AD203B41FA5}">
                      <a16:colId xmlns:a16="http://schemas.microsoft.com/office/drawing/2014/main" val="457598555"/>
                    </a:ext>
                  </a:extLst>
                </a:gridCol>
                <a:gridCol w="367617">
                  <a:extLst>
                    <a:ext uri="{9D8B030D-6E8A-4147-A177-3AD203B41FA5}">
                      <a16:colId xmlns:a16="http://schemas.microsoft.com/office/drawing/2014/main" val="3162433227"/>
                    </a:ext>
                  </a:extLst>
                </a:gridCol>
                <a:gridCol w="367617">
                  <a:extLst>
                    <a:ext uri="{9D8B030D-6E8A-4147-A177-3AD203B41FA5}">
                      <a16:colId xmlns:a16="http://schemas.microsoft.com/office/drawing/2014/main" val="1030076359"/>
                    </a:ext>
                  </a:extLst>
                </a:gridCol>
                <a:gridCol w="367617">
                  <a:extLst>
                    <a:ext uri="{9D8B030D-6E8A-4147-A177-3AD203B41FA5}">
                      <a16:colId xmlns:a16="http://schemas.microsoft.com/office/drawing/2014/main" val="772476326"/>
                    </a:ext>
                  </a:extLst>
                </a:gridCol>
                <a:gridCol w="367617">
                  <a:extLst>
                    <a:ext uri="{9D8B030D-6E8A-4147-A177-3AD203B41FA5}">
                      <a16:colId xmlns:a16="http://schemas.microsoft.com/office/drawing/2014/main" val="3588874286"/>
                    </a:ext>
                  </a:extLst>
                </a:gridCol>
                <a:gridCol w="367617">
                  <a:extLst>
                    <a:ext uri="{9D8B030D-6E8A-4147-A177-3AD203B41FA5}">
                      <a16:colId xmlns:a16="http://schemas.microsoft.com/office/drawing/2014/main" val="2501202376"/>
                    </a:ext>
                  </a:extLst>
                </a:gridCol>
                <a:gridCol w="367617">
                  <a:extLst>
                    <a:ext uri="{9D8B030D-6E8A-4147-A177-3AD203B41FA5}">
                      <a16:colId xmlns:a16="http://schemas.microsoft.com/office/drawing/2014/main" val="2262359834"/>
                    </a:ext>
                  </a:extLst>
                </a:gridCol>
                <a:gridCol w="367617">
                  <a:extLst>
                    <a:ext uri="{9D8B030D-6E8A-4147-A177-3AD203B41FA5}">
                      <a16:colId xmlns:a16="http://schemas.microsoft.com/office/drawing/2014/main" val="2247549703"/>
                    </a:ext>
                  </a:extLst>
                </a:gridCol>
                <a:gridCol w="367617">
                  <a:extLst>
                    <a:ext uri="{9D8B030D-6E8A-4147-A177-3AD203B41FA5}">
                      <a16:colId xmlns:a16="http://schemas.microsoft.com/office/drawing/2014/main" val="663779676"/>
                    </a:ext>
                  </a:extLst>
                </a:gridCol>
                <a:gridCol w="367617">
                  <a:extLst>
                    <a:ext uri="{9D8B030D-6E8A-4147-A177-3AD203B41FA5}">
                      <a16:colId xmlns:a16="http://schemas.microsoft.com/office/drawing/2014/main" val="2652536170"/>
                    </a:ext>
                  </a:extLst>
                </a:gridCol>
                <a:gridCol w="367617">
                  <a:extLst>
                    <a:ext uri="{9D8B030D-6E8A-4147-A177-3AD203B41FA5}">
                      <a16:colId xmlns:a16="http://schemas.microsoft.com/office/drawing/2014/main" val="3379245807"/>
                    </a:ext>
                  </a:extLst>
                </a:gridCol>
                <a:gridCol w="367617">
                  <a:extLst>
                    <a:ext uri="{9D8B030D-6E8A-4147-A177-3AD203B41FA5}">
                      <a16:colId xmlns:a16="http://schemas.microsoft.com/office/drawing/2014/main" val="3787246198"/>
                    </a:ext>
                  </a:extLst>
                </a:gridCol>
                <a:gridCol w="367617">
                  <a:extLst>
                    <a:ext uri="{9D8B030D-6E8A-4147-A177-3AD203B41FA5}">
                      <a16:colId xmlns:a16="http://schemas.microsoft.com/office/drawing/2014/main" val="1375116201"/>
                    </a:ext>
                  </a:extLst>
                </a:gridCol>
                <a:gridCol w="367617">
                  <a:extLst>
                    <a:ext uri="{9D8B030D-6E8A-4147-A177-3AD203B41FA5}">
                      <a16:colId xmlns:a16="http://schemas.microsoft.com/office/drawing/2014/main" val="908602815"/>
                    </a:ext>
                  </a:extLst>
                </a:gridCol>
                <a:gridCol w="367617">
                  <a:extLst>
                    <a:ext uri="{9D8B030D-6E8A-4147-A177-3AD203B41FA5}">
                      <a16:colId xmlns:a16="http://schemas.microsoft.com/office/drawing/2014/main" val="1781613766"/>
                    </a:ext>
                  </a:extLst>
                </a:gridCol>
                <a:gridCol w="367617">
                  <a:extLst>
                    <a:ext uri="{9D8B030D-6E8A-4147-A177-3AD203B41FA5}">
                      <a16:colId xmlns:a16="http://schemas.microsoft.com/office/drawing/2014/main" val="3457711422"/>
                    </a:ext>
                  </a:extLst>
                </a:gridCol>
                <a:gridCol w="367617">
                  <a:extLst>
                    <a:ext uri="{9D8B030D-6E8A-4147-A177-3AD203B41FA5}">
                      <a16:colId xmlns:a16="http://schemas.microsoft.com/office/drawing/2014/main" val="4169129112"/>
                    </a:ext>
                  </a:extLst>
                </a:gridCol>
                <a:gridCol w="367617">
                  <a:extLst>
                    <a:ext uri="{9D8B030D-6E8A-4147-A177-3AD203B41FA5}">
                      <a16:colId xmlns:a16="http://schemas.microsoft.com/office/drawing/2014/main" val="556154925"/>
                    </a:ext>
                  </a:extLst>
                </a:gridCol>
                <a:gridCol w="367617">
                  <a:extLst>
                    <a:ext uri="{9D8B030D-6E8A-4147-A177-3AD203B41FA5}">
                      <a16:colId xmlns:a16="http://schemas.microsoft.com/office/drawing/2014/main" val="2026867906"/>
                    </a:ext>
                  </a:extLst>
                </a:gridCol>
                <a:gridCol w="367617">
                  <a:extLst>
                    <a:ext uri="{9D8B030D-6E8A-4147-A177-3AD203B41FA5}">
                      <a16:colId xmlns:a16="http://schemas.microsoft.com/office/drawing/2014/main" val="422242168"/>
                    </a:ext>
                  </a:extLst>
                </a:gridCol>
                <a:gridCol w="367617">
                  <a:extLst>
                    <a:ext uri="{9D8B030D-6E8A-4147-A177-3AD203B41FA5}">
                      <a16:colId xmlns:a16="http://schemas.microsoft.com/office/drawing/2014/main" val="1603351311"/>
                    </a:ext>
                  </a:extLst>
                </a:gridCol>
                <a:gridCol w="367617">
                  <a:extLst>
                    <a:ext uri="{9D8B030D-6E8A-4147-A177-3AD203B41FA5}">
                      <a16:colId xmlns:a16="http://schemas.microsoft.com/office/drawing/2014/main" val="1916641643"/>
                    </a:ext>
                  </a:extLst>
                </a:gridCol>
                <a:gridCol w="367617">
                  <a:extLst>
                    <a:ext uri="{9D8B030D-6E8A-4147-A177-3AD203B41FA5}">
                      <a16:colId xmlns:a16="http://schemas.microsoft.com/office/drawing/2014/main" val="4245936579"/>
                    </a:ext>
                  </a:extLst>
                </a:gridCol>
              </a:tblGrid>
              <a:tr h="708056">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September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October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November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December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January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February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March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September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October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November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December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January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February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March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4564238"/>
                  </a:ext>
                </a:extLst>
              </a:tr>
            </a:tbl>
          </a:graphicData>
        </a:graphic>
      </p:graphicFrame>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7" name="タイトル 1"/>
          <p:cNvSpPr txBox="1">
            <a:spLocks noGrp="1"/>
          </p:cNvSpPr>
          <p:nvPr>
            <p:ph type="title"/>
          </p:nvPr>
        </p:nvSpPr>
        <p:spPr>
          <a:xfrm>
            <a:off x="-153530" y="268676"/>
            <a:ext cx="13311860" cy="1625601"/>
          </a:xfrm>
          <a:prstGeom prst="rect">
            <a:avLst/>
          </a:prstGeom>
        </p:spPr>
        <p:txBody>
          <a:bodyPr rtlCol="0"/>
          <a:lstStyle/>
          <a:p>
            <a:pPr defTabSz="910336" rtl="0">
              <a:defRPr sz="3920"/>
            </a:pPr>
            <a:r>
              <a:rPr lang="en-US" dirty="0">
                <a:latin typeface="Calibri" panose="020F0502020204030204" pitchFamily="34" charset="0"/>
                <a:cs typeface="Calibri" panose="020F0502020204030204" pitchFamily="34" charset="0"/>
              </a:rPr>
              <a:t>TAZ/PIPC (</a:t>
            </a:r>
            <a:r>
              <a:rPr lang="en-US" dirty="0" err="1">
                <a:latin typeface="Calibri" panose="020F0502020204030204" pitchFamily="34" charset="0"/>
                <a:ea typeface="Helvetica"/>
                <a:cs typeface="Calibri" panose="020F0502020204030204" pitchFamily="34" charset="0"/>
                <a:sym typeface="Helvetica"/>
              </a:rPr>
              <a:t>Tazopipe</a:t>
            </a:r>
            <a:r>
              <a:rPr lang="en-US" dirty="0">
                <a:latin typeface="Calibri" panose="020F0502020204030204" pitchFamily="34" charset="0"/>
                <a:ea typeface="Helvetica"/>
                <a:cs typeface="Calibri" panose="020F0502020204030204" pitchFamily="34" charset="0"/>
                <a:sym typeface="Helvetica"/>
              </a:rPr>
              <a:t> for IV Injection </a:t>
            </a:r>
            <a:r>
              <a:rPr lang="en-US" dirty="0">
                <a:latin typeface="Calibri" panose="020F0502020204030204" pitchFamily="34" charset="0"/>
                <a:cs typeface="Calibri" panose="020F0502020204030204" pitchFamily="34" charset="0"/>
              </a:rPr>
              <a:t>4.5 g, 2.25 g)</a:t>
            </a:r>
            <a:br>
              <a:rPr lang="en-US" altLang="ja-JP" dirty="0">
                <a:latin typeface="Calibri" panose="020F0502020204030204" pitchFamily="34" charset="0"/>
                <a:cs typeface="Calibri" panose="020F0502020204030204" pitchFamily="34" charset="0"/>
              </a:rPr>
            </a:br>
            <a:r>
              <a:rPr lang="en-US" dirty="0">
                <a:latin typeface="Calibri" panose="020F0502020204030204" pitchFamily="34" charset="0"/>
                <a:ea typeface="Helvetica"/>
                <a:cs typeface="Calibri" panose="020F0502020204030204" pitchFamily="34" charset="0"/>
                <a:sym typeface="Helvetica"/>
              </a:rPr>
              <a:t>Changes over time in the number of patients &lt;</a:t>
            </a:r>
            <a:r>
              <a:rPr lang="en-US" dirty="0">
                <a:latin typeface="Calibri" panose="020F0502020204030204" pitchFamily="34" charset="0"/>
                <a:cs typeface="Calibri" panose="020F0502020204030204" pitchFamily="34" charset="0"/>
              </a:rPr>
              <a:t>04/01/2016</a:t>
            </a:r>
            <a:r>
              <a:rPr lang="en-US" dirty="0">
                <a:latin typeface="Calibri" panose="020F0502020204030204" pitchFamily="34" charset="0"/>
                <a:ea typeface="Helvetica"/>
                <a:cs typeface="Calibri" panose="020F0502020204030204" pitchFamily="34" charset="0"/>
                <a:sym typeface="Helvetica"/>
              </a:rPr>
              <a:t>- &gt;</a:t>
            </a:r>
          </a:p>
        </p:txBody>
      </p:sp>
      <p:pic>
        <p:nvPicPr>
          <p:cNvPr id="5" name="図 1">
            <a:extLst>
              <a:ext uri="{FF2B5EF4-FFF2-40B4-BE49-F238E27FC236}">
                <a16:creationId xmlns:a16="http://schemas.microsoft.com/office/drawing/2014/main" id="{E8B35E2D-57FF-4096-A777-DC26C20A06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487" y="2612617"/>
            <a:ext cx="12277596" cy="6861521"/>
          </a:xfrm>
          <a:prstGeom prst="rect">
            <a:avLst/>
          </a:prstGeom>
          <a:ln w="12700">
            <a:miter lim="400000"/>
          </a:ln>
        </p:spPr>
      </p:pic>
      <p:grpSp>
        <p:nvGrpSpPr>
          <p:cNvPr id="36" name="Group 7">
            <a:extLst>
              <a:ext uri="{FF2B5EF4-FFF2-40B4-BE49-F238E27FC236}">
                <a16:creationId xmlns:a16="http://schemas.microsoft.com/office/drawing/2014/main" id="{94E4AD43-0138-4837-85A2-E705CEA6F1E1}"/>
              </a:ext>
            </a:extLst>
          </p:cNvPr>
          <p:cNvGrpSpPr>
            <a:grpSpLocks/>
          </p:cNvGrpSpPr>
          <p:nvPr/>
        </p:nvGrpSpPr>
        <p:grpSpPr bwMode="auto">
          <a:xfrm>
            <a:off x="2406650" y="9205163"/>
            <a:ext cx="10287461" cy="179705"/>
            <a:chOff x="3787" y="14440"/>
            <a:chExt cx="16259" cy="283"/>
          </a:xfrm>
        </p:grpSpPr>
        <p:sp>
          <p:nvSpPr>
            <p:cNvPr id="37" name="Text Box 5">
              <a:extLst>
                <a:ext uri="{FF2B5EF4-FFF2-40B4-BE49-F238E27FC236}">
                  <a16:creationId xmlns:a16="http://schemas.microsoft.com/office/drawing/2014/main" id="{2396E480-6797-4411-8C81-A23DFB98FC44}"/>
                </a:ext>
              </a:extLst>
            </p:cNvPr>
            <p:cNvSpPr txBox="1">
              <a:spLocks noChangeArrowheads="1"/>
            </p:cNvSpPr>
            <p:nvPr/>
          </p:nvSpPr>
          <p:spPr bwMode="auto">
            <a:xfrm>
              <a:off x="3787" y="14440"/>
              <a:ext cx="4091"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ctr" anchorCtr="0" upright="1">
              <a:noAutofit/>
            </a:bodyPr>
            <a:lstStyle/>
            <a:p>
              <a:pPr algn="just" rtl="0">
                <a:spcAft>
                  <a:spcPts val="0"/>
                </a:spcAft>
              </a:pPr>
              <a:r>
                <a:rPr lang="en-US" sz="1100" kern="100" dirty="0">
                  <a:solidFill>
                    <a:srgbClr val="000000"/>
                  </a:solidFill>
                  <a:effectLst/>
                  <a:latin typeface="Calibri" panose="020F0502020204030204" pitchFamily="34" charset="0"/>
                  <a:ea typeface="ＭＳ ゴシック" pitchFamily="49" charset="-128"/>
                  <a:cs typeface="Calibri" panose="020F0502020204030204" pitchFamily="34" charset="0"/>
                </a:rPr>
                <a:t>Zosyn (</a:t>
              </a:r>
              <a:r>
                <a:rPr lang="en-US" sz="1100" kern="100" dirty="0" err="1">
                  <a:solidFill>
                    <a:srgbClr val="000000"/>
                  </a:solidFill>
                  <a:effectLst/>
                  <a:latin typeface="Calibri" panose="020F0502020204030204" pitchFamily="34" charset="0"/>
                  <a:ea typeface="ＭＳ ゴシック" pitchFamily="49" charset="-128"/>
                  <a:cs typeface="Calibri" panose="020F0502020204030204" pitchFamily="34" charset="0"/>
                </a:rPr>
                <a:t>Tazopipe</a:t>
              </a:r>
              <a:r>
                <a:rPr lang="en-US" sz="1100" kern="100" dirty="0">
                  <a:solidFill>
                    <a:srgbClr val="000000"/>
                  </a:solidFill>
                  <a:effectLst/>
                  <a:latin typeface="Calibri" panose="020F0502020204030204" pitchFamily="34" charset="0"/>
                  <a:ea typeface="ＭＳ ゴシック" pitchFamily="49" charset="-128"/>
                  <a:cs typeface="Calibri" panose="020F0502020204030204" pitchFamily="34" charset="0"/>
                </a:rPr>
                <a:t>) for IV Injection 2.25 g</a:t>
              </a:r>
              <a:r>
                <a:rPr lang="en-US" sz="1100" kern="100" dirty="0">
                  <a:effectLst/>
                  <a:latin typeface="Calibri" panose="020F0502020204030204" pitchFamily="34" charset="0"/>
                  <a:ea typeface="ＭＳ ゴシック" pitchFamily="49" charset="-128"/>
                  <a:cs typeface="Calibri" panose="020F0502020204030204" pitchFamily="34" charset="0"/>
                </a:rPr>
                <a:t>  </a:t>
              </a:r>
              <a:endParaRPr lang="ja-JP" sz="1100" kern="100" dirty="0">
                <a:effectLst/>
                <a:latin typeface="Calibri" panose="020F0502020204030204" pitchFamily="34" charset="0"/>
                <a:ea typeface="ＭＳ ゴシック" pitchFamily="49" charset="-128"/>
                <a:cs typeface="Calibri" panose="020F0502020204030204" pitchFamily="34" charset="0"/>
              </a:endParaRPr>
            </a:p>
          </p:txBody>
        </p:sp>
        <p:sp>
          <p:nvSpPr>
            <p:cNvPr id="38" name="Text Box 4">
              <a:extLst>
                <a:ext uri="{FF2B5EF4-FFF2-40B4-BE49-F238E27FC236}">
                  <a16:creationId xmlns:a16="http://schemas.microsoft.com/office/drawing/2014/main" id="{29616E04-7400-493A-B73B-399A216CE15C}"/>
                </a:ext>
              </a:extLst>
            </p:cNvPr>
            <p:cNvSpPr txBox="1">
              <a:spLocks noChangeArrowheads="1"/>
            </p:cNvSpPr>
            <p:nvPr/>
          </p:nvSpPr>
          <p:spPr bwMode="auto">
            <a:xfrm>
              <a:off x="9826" y="14440"/>
              <a:ext cx="4242"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ctr" anchorCtr="0" upright="1">
              <a:noAutofit/>
            </a:bodyPr>
            <a:lstStyle/>
            <a:p>
              <a:pPr algn="just" rtl="0">
                <a:spcAft>
                  <a:spcPts val="0"/>
                </a:spcAft>
              </a:pPr>
              <a:r>
                <a:rPr lang="en-US" sz="1100" kern="100" dirty="0">
                  <a:solidFill>
                    <a:srgbClr val="000000"/>
                  </a:solidFill>
                  <a:effectLst/>
                  <a:latin typeface="Calibri" panose="020F0502020204030204" pitchFamily="34" charset="0"/>
                  <a:ea typeface="ＭＳ ゴシック" pitchFamily="49" charset="-128"/>
                  <a:cs typeface="Calibri" panose="020F0502020204030204" pitchFamily="34" charset="0"/>
                </a:rPr>
                <a:t>Zosyn (</a:t>
              </a:r>
              <a:r>
                <a:rPr lang="en-US" sz="1100" kern="100" dirty="0" err="1">
                  <a:solidFill>
                    <a:srgbClr val="000000"/>
                  </a:solidFill>
                  <a:effectLst/>
                  <a:latin typeface="Calibri" panose="020F0502020204030204" pitchFamily="34" charset="0"/>
                  <a:ea typeface="ＭＳ ゴシック" pitchFamily="49" charset="-128"/>
                  <a:cs typeface="Calibri" panose="020F0502020204030204" pitchFamily="34" charset="0"/>
                </a:rPr>
                <a:t>Tazopipe</a:t>
              </a:r>
              <a:r>
                <a:rPr lang="en-US" sz="1100" kern="100" dirty="0">
                  <a:solidFill>
                    <a:srgbClr val="000000"/>
                  </a:solidFill>
                  <a:effectLst/>
                  <a:latin typeface="Calibri" panose="020F0502020204030204" pitchFamily="34" charset="0"/>
                  <a:ea typeface="ＭＳ ゴシック" pitchFamily="49" charset="-128"/>
                  <a:cs typeface="Calibri" panose="020F0502020204030204" pitchFamily="34" charset="0"/>
                </a:rPr>
                <a:t>) for IV Injection 4.5 g</a:t>
              </a:r>
              <a:r>
                <a:rPr lang="en-US" sz="1100" kern="100" dirty="0">
                  <a:effectLst/>
                  <a:latin typeface="Calibri" panose="020F0502020204030204" pitchFamily="34" charset="0"/>
                  <a:ea typeface="ＭＳ ゴシック" pitchFamily="49" charset="-128"/>
                  <a:cs typeface="Calibri" panose="020F0502020204030204" pitchFamily="34" charset="0"/>
                </a:rPr>
                <a:t>  </a:t>
              </a:r>
              <a:endParaRPr lang="ja-JP" sz="1100" kern="100" dirty="0">
                <a:effectLst/>
                <a:latin typeface="Calibri" panose="020F0502020204030204" pitchFamily="34" charset="0"/>
                <a:ea typeface="ＭＳ ゴシック" pitchFamily="49" charset="-128"/>
                <a:cs typeface="Calibri" panose="020F0502020204030204" pitchFamily="34" charset="0"/>
              </a:endParaRPr>
            </a:p>
          </p:txBody>
        </p:sp>
        <p:sp>
          <p:nvSpPr>
            <p:cNvPr id="39" name="Text Box 3">
              <a:extLst>
                <a:ext uri="{FF2B5EF4-FFF2-40B4-BE49-F238E27FC236}">
                  <a16:creationId xmlns:a16="http://schemas.microsoft.com/office/drawing/2014/main" id="{EC876A72-6C66-4616-BEAE-15E1D4B14BE1}"/>
                </a:ext>
              </a:extLst>
            </p:cNvPr>
            <p:cNvSpPr txBox="1">
              <a:spLocks noChangeArrowheads="1"/>
            </p:cNvSpPr>
            <p:nvPr/>
          </p:nvSpPr>
          <p:spPr bwMode="auto">
            <a:xfrm>
              <a:off x="15792" y="14440"/>
              <a:ext cx="1594"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ctr" anchorCtr="0" upright="1">
              <a:noAutofit/>
            </a:bodyPr>
            <a:lstStyle/>
            <a:p>
              <a:pPr algn="just" rtl="0">
                <a:lnSpc>
                  <a:spcPct val="80000"/>
                </a:lnSpc>
                <a:spcAft>
                  <a:spcPts val="0"/>
                </a:spcAft>
              </a:pPr>
              <a:r>
                <a:rPr lang="en-US" sz="1100" kern="100" dirty="0">
                  <a:solidFill>
                    <a:srgbClr val="000000"/>
                  </a:solidFill>
                  <a:effectLst/>
                  <a:latin typeface="Calibri" panose="020F0502020204030204" pitchFamily="34" charset="0"/>
                  <a:ea typeface="ＭＳ ゴシック" pitchFamily="49" charset="-128"/>
                  <a:cs typeface="Calibri" panose="020F0502020204030204" pitchFamily="34" charset="0"/>
                </a:rPr>
                <a:t>Half-year mean</a:t>
              </a:r>
              <a:r>
                <a:rPr lang="en-US" sz="1100" kern="100" dirty="0">
                  <a:effectLst/>
                  <a:latin typeface="Calibri" panose="020F0502020204030204" pitchFamily="34" charset="0"/>
                  <a:ea typeface="ＭＳ ゴシック" pitchFamily="49" charset="-128"/>
                  <a:cs typeface="Calibri" panose="020F0502020204030204" pitchFamily="34" charset="0"/>
                </a:rPr>
                <a:t>  </a:t>
              </a:r>
              <a:endParaRPr lang="ja-JP" sz="1100" kern="100" dirty="0">
                <a:effectLst/>
                <a:latin typeface="Calibri" panose="020F0502020204030204" pitchFamily="34" charset="0"/>
                <a:ea typeface="ＭＳ ゴシック" pitchFamily="49" charset="-128"/>
                <a:cs typeface="Calibri" panose="020F0502020204030204" pitchFamily="34" charset="0"/>
              </a:endParaRPr>
            </a:p>
          </p:txBody>
        </p:sp>
        <p:sp>
          <p:nvSpPr>
            <p:cNvPr id="40" name="Text Box 2">
              <a:extLst>
                <a:ext uri="{FF2B5EF4-FFF2-40B4-BE49-F238E27FC236}">
                  <a16:creationId xmlns:a16="http://schemas.microsoft.com/office/drawing/2014/main" id="{A782156A-E297-486E-9FDB-F08476C2F934}"/>
                </a:ext>
              </a:extLst>
            </p:cNvPr>
            <p:cNvSpPr txBox="1">
              <a:spLocks noChangeArrowheads="1"/>
            </p:cNvSpPr>
            <p:nvPr/>
          </p:nvSpPr>
          <p:spPr bwMode="auto">
            <a:xfrm>
              <a:off x="18038" y="14440"/>
              <a:ext cx="2008"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ctr" anchorCtr="0" upright="1">
              <a:noAutofit/>
            </a:bodyPr>
            <a:lstStyle/>
            <a:p>
              <a:pPr algn="l" rtl="0">
                <a:lnSpc>
                  <a:spcPct val="80000"/>
                </a:lnSpc>
                <a:spcAft>
                  <a:spcPts val="0"/>
                </a:spcAft>
              </a:pPr>
              <a:r>
                <a:rPr lang="en-US" sz="1100" kern="100" dirty="0">
                  <a:solidFill>
                    <a:srgbClr val="000000"/>
                  </a:solidFill>
                  <a:effectLst/>
                  <a:latin typeface="Calibri" panose="020F0502020204030204" pitchFamily="34" charset="0"/>
                  <a:ea typeface="ＭＳ ゴシック" pitchFamily="49" charset="-128"/>
                  <a:cs typeface="Calibri" panose="020F0502020204030204" pitchFamily="34" charset="0"/>
                </a:rPr>
                <a:t>Number of inpatients</a:t>
              </a:r>
              <a:r>
                <a:rPr lang="en-US" sz="1100" kern="100" dirty="0">
                  <a:effectLst/>
                  <a:latin typeface="Calibri" panose="020F0502020204030204" pitchFamily="34" charset="0"/>
                  <a:ea typeface="ＭＳ ゴシック" pitchFamily="49" charset="-128"/>
                  <a:cs typeface="Calibri" panose="020F0502020204030204" pitchFamily="34" charset="0"/>
                </a:rPr>
                <a:t>  </a:t>
              </a:r>
              <a:endParaRPr lang="ja-JP" sz="1100" kern="100" dirty="0">
                <a:effectLst/>
                <a:latin typeface="Calibri" panose="020F0502020204030204" pitchFamily="34" charset="0"/>
                <a:ea typeface="ＭＳ ゴシック" pitchFamily="49" charset="-128"/>
                <a:cs typeface="Calibri" panose="020F0502020204030204" pitchFamily="34" charset="0"/>
              </a:endParaRPr>
            </a:p>
          </p:txBody>
        </p:sp>
      </p:grpSp>
      <p:sp>
        <p:nvSpPr>
          <p:cNvPr id="15" name="テキスト ボックス 9">
            <a:extLst>
              <a:ext uri="{FF2B5EF4-FFF2-40B4-BE49-F238E27FC236}">
                <a16:creationId xmlns:a16="http://schemas.microsoft.com/office/drawing/2014/main" id="{1CA09192-2C07-4772-BB6B-D283DFE65E9B}"/>
              </a:ext>
            </a:extLst>
          </p:cNvPr>
          <p:cNvSpPr txBox="1"/>
          <p:nvPr/>
        </p:nvSpPr>
        <p:spPr>
          <a:xfrm>
            <a:off x="0" y="2214879"/>
            <a:ext cx="831056" cy="315982"/>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spAutoFit/>
          </a:bodyPr>
          <a:lstStyle/>
          <a:p>
            <a:pPr algn="l" defTabSz="1300480" rtl="0">
              <a:defRPr sz="1600">
                <a:solidFill>
                  <a:srgbClr val="000000"/>
                </a:solidFill>
                <a:latin typeface="Calibri"/>
                <a:ea typeface="Calibri"/>
                <a:cs typeface="Calibri"/>
                <a:sym typeface="Calibri"/>
              </a:defRPr>
            </a:pPr>
            <a:r>
              <a:rPr sz="1200" dirty="0">
                <a:latin typeface=""/>
                <a:cs typeface="Calibri" panose="020F0502020204030204" pitchFamily="34" charset="0"/>
              </a:rPr>
              <a:t>(patients)</a:t>
            </a:r>
          </a:p>
        </p:txBody>
      </p:sp>
      <p:sp>
        <p:nvSpPr>
          <p:cNvPr id="16" name="テキスト ボックス 3">
            <a:extLst>
              <a:ext uri="{FF2B5EF4-FFF2-40B4-BE49-F238E27FC236}">
                <a16:creationId xmlns:a16="http://schemas.microsoft.com/office/drawing/2014/main" id="{6F361C14-68B9-4DB9-BCF2-FF47FB6D4496}"/>
              </a:ext>
            </a:extLst>
          </p:cNvPr>
          <p:cNvSpPr txBox="1"/>
          <p:nvPr/>
        </p:nvSpPr>
        <p:spPr>
          <a:xfrm>
            <a:off x="12229922" y="2214880"/>
            <a:ext cx="797985" cy="315982"/>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spAutoFit/>
          </a:bodyPr>
          <a:lstStyle/>
          <a:p>
            <a:pPr algn="l" defTabSz="1300480" rtl="0">
              <a:defRPr sz="1600">
                <a:solidFill>
                  <a:srgbClr val="000000"/>
                </a:solidFill>
                <a:latin typeface="Calibri"/>
                <a:ea typeface="Calibri"/>
                <a:cs typeface="Calibri"/>
                <a:sym typeface="Calibri"/>
              </a:defRPr>
            </a:pPr>
            <a:r>
              <a:rPr sz="1200" dirty="0">
                <a:latin typeface=""/>
                <a:cs typeface="Calibri" panose="020F0502020204030204" pitchFamily="34" charset="0"/>
              </a:rPr>
              <a:t>(patients)</a:t>
            </a:r>
          </a:p>
        </p:txBody>
      </p:sp>
      <p:graphicFrame>
        <p:nvGraphicFramePr>
          <p:cNvPr id="17" name="表 2">
            <a:extLst>
              <a:ext uri="{FF2B5EF4-FFF2-40B4-BE49-F238E27FC236}">
                <a16:creationId xmlns:a16="http://schemas.microsoft.com/office/drawing/2014/main" id="{089C33C2-D916-4302-A8ED-1E48B0FB1107}"/>
              </a:ext>
            </a:extLst>
          </p:cNvPr>
          <p:cNvGraphicFramePr>
            <a:graphicFrameLocks noGrp="1"/>
          </p:cNvGraphicFramePr>
          <p:nvPr>
            <p:extLst>
              <p:ext uri="{D42A27DB-BD31-4B8C-83A1-F6EECF244321}">
                <p14:modId xmlns:p14="http://schemas.microsoft.com/office/powerpoint/2010/main" val="3863720027"/>
              </p:ext>
            </p:extLst>
          </p:nvPr>
        </p:nvGraphicFramePr>
        <p:xfrm>
          <a:off x="593313" y="8325097"/>
          <a:ext cx="11556007" cy="828000"/>
        </p:xfrm>
        <a:graphic>
          <a:graphicData uri="http://schemas.openxmlformats.org/drawingml/2006/table">
            <a:tbl>
              <a:tblPr firstRow="1" bandRow="1">
                <a:tableStyleId>{5940675A-B579-460E-94D1-54222C63F5DA}</a:tableStyleId>
              </a:tblPr>
              <a:tblGrid>
                <a:gridCol w="398483">
                  <a:extLst>
                    <a:ext uri="{9D8B030D-6E8A-4147-A177-3AD203B41FA5}">
                      <a16:colId xmlns:a16="http://schemas.microsoft.com/office/drawing/2014/main" val="3087875688"/>
                    </a:ext>
                  </a:extLst>
                </a:gridCol>
                <a:gridCol w="398483">
                  <a:extLst>
                    <a:ext uri="{9D8B030D-6E8A-4147-A177-3AD203B41FA5}">
                      <a16:colId xmlns:a16="http://schemas.microsoft.com/office/drawing/2014/main" val="2976912519"/>
                    </a:ext>
                  </a:extLst>
                </a:gridCol>
                <a:gridCol w="398483">
                  <a:extLst>
                    <a:ext uri="{9D8B030D-6E8A-4147-A177-3AD203B41FA5}">
                      <a16:colId xmlns:a16="http://schemas.microsoft.com/office/drawing/2014/main" val="3101911223"/>
                    </a:ext>
                  </a:extLst>
                </a:gridCol>
                <a:gridCol w="398483">
                  <a:extLst>
                    <a:ext uri="{9D8B030D-6E8A-4147-A177-3AD203B41FA5}">
                      <a16:colId xmlns:a16="http://schemas.microsoft.com/office/drawing/2014/main" val="34625664"/>
                    </a:ext>
                  </a:extLst>
                </a:gridCol>
                <a:gridCol w="398483">
                  <a:extLst>
                    <a:ext uri="{9D8B030D-6E8A-4147-A177-3AD203B41FA5}">
                      <a16:colId xmlns:a16="http://schemas.microsoft.com/office/drawing/2014/main" val="3117308160"/>
                    </a:ext>
                  </a:extLst>
                </a:gridCol>
                <a:gridCol w="398483">
                  <a:extLst>
                    <a:ext uri="{9D8B030D-6E8A-4147-A177-3AD203B41FA5}">
                      <a16:colId xmlns:a16="http://schemas.microsoft.com/office/drawing/2014/main" val="2246589275"/>
                    </a:ext>
                  </a:extLst>
                </a:gridCol>
                <a:gridCol w="398483">
                  <a:extLst>
                    <a:ext uri="{9D8B030D-6E8A-4147-A177-3AD203B41FA5}">
                      <a16:colId xmlns:a16="http://schemas.microsoft.com/office/drawing/2014/main" val="457598555"/>
                    </a:ext>
                  </a:extLst>
                </a:gridCol>
                <a:gridCol w="398483">
                  <a:extLst>
                    <a:ext uri="{9D8B030D-6E8A-4147-A177-3AD203B41FA5}">
                      <a16:colId xmlns:a16="http://schemas.microsoft.com/office/drawing/2014/main" val="3162433227"/>
                    </a:ext>
                  </a:extLst>
                </a:gridCol>
                <a:gridCol w="398483">
                  <a:extLst>
                    <a:ext uri="{9D8B030D-6E8A-4147-A177-3AD203B41FA5}">
                      <a16:colId xmlns:a16="http://schemas.microsoft.com/office/drawing/2014/main" val="1030076359"/>
                    </a:ext>
                  </a:extLst>
                </a:gridCol>
                <a:gridCol w="398483">
                  <a:extLst>
                    <a:ext uri="{9D8B030D-6E8A-4147-A177-3AD203B41FA5}">
                      <a16:colId xmlns:a16="http://schemas.microsoft.com/office/drawing/2014/main" val="772476326"/>
                    </a:ext>
                  </a:extLst>
                </a:gridCol>
                <a:gridCol w="398483">
                  <a:extLst>
                    <a:ext uri="{9D8B030D-6E8A-4147-A177-3AD203B41FA5}">
                      <a16:colId xmlns:a16="http://schemas.microsoft.com/office/drawing/2014/main" val="3588874286"/>
                    </a:ext>
                  </a:extLst>
                </a:gridCol>
                <a:gridCol w="398483">
                  <a:extLst>
                    <a:ext uri="{9D8B030D-6E8A-4147-A177-3AD203B41FA5}">
                      <a16:colId xmlns:a16="http://schemas.microsoft.com/office/drawing/2014/main" val="2501202376"/>
                    </a:ext>
                  </a:extLst>
                </a:gridCol>
                <a:gridCol w="398483">
                  <a:extLst>
                    <a:ext uri="{9D8B030D-6E8A-4147-A177-3AD203B41FA5}">
                      <a16:colId xmlns:a16="http://schemas.microsoft.com/office/drawing/2014/main" val="2262359834"/>
                    </a:ext>
                  </a:extLst>
                </a:gridCol>
                <a:gridCol w="398483">
                  <a:extLst>
                    <a:ext uri="{9D8B030D-6E8A-4147-A177-3AD203B41FA5}">
                      <a16:colId xmlns:a16="http://schemas.microsoft.com/office/drawing/2014/main" val="2247549703"/>
                    </a:ext>
                  </a:extLst>
                </a:gridCol>
                <a:gridCol w="398483">
                  <a:extLst>
                    <a:ext uri="{9D8B030D-6E8A-4147-A177-3AD203B41FA5}">
                      <a16:colId xmlns:a16="http://schemas.microsoft.com/office/drawing/2014/main" val="663779676"/>
                    </a:ext>
                  </a:extLst>
                </a:gridCol>
                <a:gridCol w="398483">
                  <a:extLst>
                    <a:ext uri="{9D8B030D-6E8A-4147-A177-3AD203B41FA5}">
                      <a16:colId xmlns:a16="http://schemas.microsoft.com/office/drawing/2014/main" val="2652536170"/>
                    </a:ext>
                  </a:extLst>
                </a:gridCol>
                <a:gridCol w="398483">
                  <a:extLst>
                    <a:ext uri="{9D8B030D-6E8A-4147-A177-3AD203B41FA5}">
                      <a16:colId xmlns:a16="http://schemas.microsoft.com/office/drawing/2014/main" val="3379245807"/>
                    </a:ext>
                  </a:extLst>
                </a:gridCol>
                <a:gridCol w="398483">
                  <a:extLst>
                    <a:ext uri="{9D8B030D-6E8A-4147-A177-3AD203B41FA5}">
                      <a16:colId xmlns:a16="http://schemas.microsoft.com/office/drawing/2014/main" val="3787246198"/>
                    </a:ext>
                  </a:extLst>
                </a:gridCol>
                <a:gridCol w="398483">
                  <a:extLst>
                    <a:ext uri="{9D8B030D-6E8A-4147-A177-3AD203B41FA5}">
                      <a16:colId xmlns:a16="http://schemas.microsoft.com/office/drawing/2014/main" val="1375116201"/>
                    </a:ext>
                  </a:extLst>
                </a:gridCol>
                <a:gridCol w="398483">
                  <a:extLst>
                    <a:ext uri="{9D8B030D-6E8A-4147-A177-3AD203B41FA5}">
                      <a16:colId xmlns:a16="http://schemas.microsoft.com/office/drawing/2014/main" val="908602815"/>
                    </a:ext>
                  </a:extLst>
                </a:gridCol>
                <a:gridCol w="398483">
                  <a:extLst>
                    <a:ext uri="{9D8B030D-6E8A-4147-A177-3AD203B41FA5}">
                      <a16:colId xmlns:a16="http://schemas.microsoft.com/office/drawing/2014/main" val="1781613766"/>
                    </a:ext>
                  </a:extLst>
                </a:gridCol>
                <a:gridCol w="398483">
                  <a:extLst>
                    <a:ext uri="{9D8B030D-6E8A-4147-A177-3AD203B41FA5}">
                      <a16:colId xmlns:a16="http://schemas.microsoft.com/office/drawing/2014/main" val="3457711422"/>
                    </a:ext>
                  </a:extLst>
                </a:gridCol>
                <a:gridCol w="398483">
                  <a:extLst>
                    <a:ext uri="{9D8B030D-6E8A-4147-A177-3AD203B41FA5}">
                      <a16:colId xmlns:a16="http://schemas.microsoft.com/office/drawing/2014/main" val="4169129112"/>
                    </a:ext>
                  </a:extLst>
                </a:gridCol>
                <a:gridCol w="398483">
                  <a:extLst>
                    <a:ext uri="{9D8B030D-6E8A-4147-A177-3AD203B41FA5}">
                      <a16:colId xmlns:a16="http://schemas.microsoft.com/office/drawing/2014/main" val="556154925"/>
                    </a:ext>
                  </a:extLst>
                </a:gridCol>
                <a:gridCol w="398483">
                  <a:extLst>
                    <a:ext uri="{9D8B030D-6E8A-4147-A177-3AD203B41FA5}">
                      <a16:colId xmlns:a16="http://schemas.microsoft.com/office/drawing/2014/main" val="2026867906"/>
                    </a:ext>
                  </a:extLst>
                </a:gridCol>
                <a:gridCol w="398483">
                  <a:extLst>
                    <a:ext uri="{9D8B030D-6E8A-4147-A177-3AD203B41FA5}">
                      <a16:colId xmlns:a16="http://schemas.microsoft.com/office/drawing/2014/main" val="422242168"/>
                    </a:ext>
                  </a:extLst>
                </a:gridCol>
                <a:gridCol w="398483">
                  <a:extLst>
                    <a:ext uri="{9D8B030D-6E8A-4147-A177-3AD203B41FA5}">
                      <a16:colId xmlns:a16="http://schemas.microsoft.com/office/drawing/2014/main" val="1603351311"/>
                    </a:ext>
                  </a:extLst>
                </a:gridCol>
                <a:gridCol w="398483">
                  <a:extLst>
                    <a:ext uri="{9D8B030D-6E8A-4147-A177-3AD203B41FA5}">
                      <a16:colId xmlns:a16="http://schemas.microsoft.com/office/drawing/2014/main" val="1916641643"/>
                    </a:ext>
                  </a:extLst>
                </a:gridCol>
                <a:gridCol w="398483">
                  <a:extLst>
                    <a:ext uri="{9D8B030D-6E8A-4147-A177-3AD203B41FA5}">
                      <a16:colId xmlns:a16="http://schemas.microsoft.com/office/drawing/2014/main" val="4245936579"/>
                    </a:ext>
                  </a:extLst>
                </a:gridCol>
              </a:tblGrid>
              <a:tr h="828000">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September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October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November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December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January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February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March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September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October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November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December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January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February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March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4564238"/>
                  </a:ext>
                </a:extLst>
              </a:tr>
            </a:tbl>
          </a:graphicData>
        </a:graphic>
      </p:graphicFrame>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2" name="タイトル 1"/>
          <p:cNvSpPr txBox="1">
            <a:spLocks noGrp="1"/>
          </p:cNvSpPr>
          <p:nvPr>
            <p:ph type="title"/>
          </p:nvPr>
        </p:nvSpPr>
        <p:spPr>
          <a:xfrm>
            <a:off x="-1" y="268676"/>
            <a:ext cx="12596145" cy="1625601"/>
          </a:xfrm>
          <a:prstGeom prst="rect">
            <a:avLst/>
          </a:prstGeom>
        </p:spPr>
        <p:txBody>
          <a:bodyPr rtlCol="0">
            <a:normAutofit/>
          </a:bodyPr>
          <a:lstStyle/>
          <a:p>
            <a:pPr defTabSz="1027379" rtl="0">
              <a:defRPr sz="3950"/>
            </a:pPr>
            <a:r>
              <a:rPr lang="en-US" dirty="0">
                <a:latin typeface="Calibri" panose="020F0502020204030204" pitchFamily="34" charset="0"/>
                <a:cs typeface="Calibri" panose="020F0502020204030204" pitchFamily="34" charset="0"/>
              </a:rPr>
              <a:t>LVFX</a:t>
            </a:r>
            <a:r>
              <a:rPr lang="en-US" dirty="0">
                <a:latin typeface="Calibri" panose="020F0502020204030204" pitchFamily="34" charset="0"/>
                <a:ea typeface="Helvetica"/>
                <a:cs typeface="Calibri" panose="020F0502020204030204" pitchFamily="34" charset="0"/>
                <a:sym typeface="Helvetica"/>
              </a:rPr>
              <a:t> Injection (</a:t>
            </a:r>
            <a:r>
              <a:rPr lang="en-US" dirty="0" err="1">
                <a:latin typeface="Calibri" panose="020F0502020204030204" pitchFamily="34" charset="0"/>
                <a:ea typeface="Helvetica"/>
                <a:cs typeface="Calibri" panose="020F0502020204030204" pitchFamily="34" charset="0"/>
                <a:sym typeface="Helvetica"/>
              </a:rPr>
              <a:t>Cravit</a:t>
            </a:r>
            <a:r>
              <a:rPr lang="en-US" dirty="0">
                <a:latin typeface="Calibri" panose="020F0502020204030204" pitchFamily="34" charset="0"/>
                <a:ea typeface="Helvetica"/>
                <a:cs typeface="Calibri" panose="020F0502020204030204" pitchFamily="34" charset="0"/>
                <a:sym typeface="Helvetica"/>
              </a:rPr>
              <a:t> IV Drip Infusion Bag </a:t>
            </a:r>
            <a:r>
              <a:rPr lang="en-US" dirty="0">
                <a:latin typeface="Calibri" panose="020F0502020204030204" pitchFamily="34" charset="0"/>
                <a:cs typeface="Calibri" panose="020F0502020204030204" pitchFamily="34" charset="0"/>
              </a:rPr>
              <a:t>500 mg</a:t>
            </a:r>
            <a:r>
              <a:rPr lang="en-US" dirty="0">
                <a:latin typeface="Calibri" panose="020F0502020204030204" pitchFamily="34" charset="0"/>
                <a:ea typeface="Helvetica"/>
                <a:cs typeface="Calibri" panose="020F0502020204030204" pitchFamily="34" charset="0"/>
                <a:sym typeface="Helvetica"/>
              </a:rPr>
              <a:t>)</a:t>
            </a:r>
            <a:br>
              <a:rPr lang="ja-JP" altLang="en-US" dirty="0">
                <a:latin typeface="Calibri" panose="020F0502020204030204" pitchFamily="34" charset="0"/>
                <a:ea typeface="Helvetica"/>
                <a:cs typeface="Calibri" panose="020F0502020204030204" pitchFamily="34" charset="0"/>
                <a:sym typeface="Helvetica"/>
              </a:rPr>
            </a:br>
            <a:r>
              <a:rPr lang="en-US" dirty="0">
                <a:latin typeface="Calibri" panose="020F0502020204030204" pitchFamily="34" charset="0"/>
                <a:ea typeface="Helvetica"/>
                <a:cs typeface="Calibri" panose="020F0502020204030204" pitchFamily="34" charset="0"/>
                <a:sym typeface="Helvetica"/>
              </a:rPr>
              <a:t>Changes over time in the number of patients &lt;</a:t>
            </a:r>
            <a:r>
              <a:rPr lang="en-US" dirty="0">
                <a:latin typeface="Calibri" panose="020F0502020204030204" pitchFamily="34" charset="0"/>
                <a:cs typeface="Calibri" panose="020F0502020204030204" pitchFamily="34" charset="0"/>
              </a:rPr>
              <a:t>04/01/2016</a:t>
            </a:r>
            <a:r>
              <a:rPr lang="en-US" dirty="0">
                <a:latin typeface="Calibri" panose="020F0502020204030204" pitchFamily="34" charset="0"/>
                <a:ea typeface="Helvetica"/>
                <a:cs typeface="Calibri" panose="020F0502020204030204" pitchFamily="34" charset="0"/>
                <a:sym typeface="Helvetica"/>
              </a:rPr>
              <a:t>- &gt;</a:t>
            </a:r>
          </a:p>
        </p:txBody>
      </p:sp>
      <p:pic>
        <p:nvPicPr>
          <p:cNvPr id="5" name="図 1">
            <a:extLst>
              <a:ext uri="{FF2B5EF4-FFF2-40B4-BE49-F238E27FC236}">
                <a16:creationId xmlns:a16="http://schemas.microsoft.com/office/drawing/2014/main" id="{5E9D66CB-A4D4-4AB4-873F-FE09837BC4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089" y="2131052"/>
            <a:ext cx="12055759" cy="6951507"/>
          </a:xfrm>
          <a:prstGeom prst="rect">
            <a:avLst/>
          </a:prstGeom>
          <a:ln w="12700">
            <a:miter lim="400000"/>
          </a:ln>
        </p:spPr>
      </p:pic>
      <p:grpSp>
        <p:nvGrpSpPr>
          <p:cNvPr id="36" name="Group 6">
            <a:extLst>
              <a:ext uri="{FF2B5EF4-FFF2-40B4-BE49-F238E27FC236}">
                <a16:creationId xmlns:a16="http://schemas.microsoft.com/office/drawing/2014/main" id="{18D2899A-F961-445C-B6EF-39D43BCDF3EA}"/>
              </a:ext>
            </a:extLst>
          </p:cNvPr>
          <p:cNvGrpSpPr>
            <a:grpSpLocks/>
          </p:cNvGrpSpPr>
          <p:nvPr/>
        </p:nvGrpSpPr>
        <p:grpSpPr bwMode="auto">
          <a:xfrm>
            <a:off x="2876481" y="8744268"/>
            <a:ext cx="9048750" cy="323215"/>
            <a:chOff x="4507" y="13699"/>
            <a:chExt cx="14250" cy="509"/>
          </a:xfrm>
        </p:grpSpPr>
        <p:sp>
          <p:nvSpPr>
            <p:cNvPr id="37" name="Text Box 4">
              <a:extLst>
                <a:ext uri="{FF2B5EF4-FFF2-40B4-BE49-F238E27FC236}">
                  <a16:creationId xmlns:a16="http://schemas.microsoft.com/office/drawing/2014/main" id="{C403DDA6-7856-4D65-BE83-91E70DE1B9E7}"/>
                </a:ext>
              </a:extLst>
            </p:cNvPr>
            <p:cNvSpPr txBox="1">
              <a:spLocks noChangeArrowheads="1"/>
            </p:cNvSpPr>
            <p:nvPr/>
          </p:nvSpPr>
          <p:spPr bwMode="auto">
            <a:xfrm>
              <a:off x="4507" y="13699"/>
              <a:ext cx="5447" cy="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l" rtl="0">
                <a:spcAft>
                  <a:spcPts val="0"/>
                </a:spcAft>
              </a:pPr>
              <a:r>
                <a:rPr lang="en-US" sz="1400" kern="100" dirty="0" err="1">
                  <a:solidFill>
                    <a:srgbClr val="000000"/>
                  </a:solidFill>
                  <a:effectLst/>
                  <a:latin typeface="Calibri" panose="020F0502020204030204" pitchFamily="34" charset="0"/>
                  <a:ea typeface="ＭＳ ゴシック"/>
                  <a:cs typeface="Calibri" panose="020F0502020204030204" pitchFamily="34" charset="0"/>
                </a:rPr>
                <a:t>Cravit</a:t>
              </a:r>
              <a:r>
                <a:rPr lang="en-US" sz="1400" kern="100" dirty="0">
                  <a:solidFill>
                    <a:srgbClr val="000000"/>
                  </a:solidFill>
                  <a:effectLst/>
                  <a:latin typeface="Calibri" panose="020F0502020204030204" pitchFamily="34" charset="0"/>
                  <a:ea typeface="ＭＳ ゴシック"/>
                  <a:cs typeface="Calibri" panose="020F0502020204030204" pitchFamily="34" charset="0"/>
                </a:rPr>
                <a:t> IV Drip Infusion Bag 500 mg/</a:t>
              </a:r>
              <a:endParaRPr lang="ja-JP" sz="1400" kern="100" dirty="0">
                <a:effectLst/>
                <a:latin typeface="Calibri" panose="020F0502020204030204" pitchFamily="34" charset="0"/>
                <a:ea typeface="ＭＳ 明朝"/>
                <a:cs typeface="Calibri" panose="020F0502020204030204" pitchFamily="34" charset="0"/>
              </a:endParaRPr>
            </a:p>
          </p:txBody>
        </p:sp>
        <p:sp>
          <p:nvSpPr>
            <p:cNvPr id="38" name="Text Box 3">
              <a:extLst>
                <a:ext uri="{FF2B5EF4-FFF2-40B4-BE49-F238E27FC236}">
                  <a16:creationId xmlns:a16="http://schemas.microsoft.com/office/drawing/2014/main" id="{2C40D3A8-9904-4C0C-B119-11AD8C0FD36F}"/>
                </a:ext>
              </a:extLst>
            </p:cNvPr>
            <p:cNvSpPr txBox="1">
              <a:spLocks noChangeArrowheads="1"/>
            </p:cNvSpPr>
            <p:nvPr/>
          </p:nvSpPr>
          <p:spPr bwMode="auto">
            <a:xfrm>
              <a:off x="11812" y="13708"/>
              <a:ext cx="2475"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l" rtl="0">
                <a:spcAft>
                  <a:spcPts val="0"/>
                </a:spcAft>
              </a:pPr>
              <a:r>
                <a:rPr lang="en-US" sz="1400" kern="100" dirty="0">
                  <a:solidFill>
                    <a:srgbClr val="000000"/>
                  </a:solidFill>
                  <a:effectLst/>
                  <a:latin typeface="Calibri" panose="020F0502020204030204" pitchFamily="34" charset="0"/>
                  <a:ea typeface="ＭＳ ゴシック"/>
                  <a:cs typeface="Calibri" panose="020F0502020204030204" pitchFamily="34" charset="0"/>
                </a:rPr>
                <a:t>Half-year mean</a:t>
              </a:r>
              <a:endParaRPr lang="ja-JP" sz="1400" kern="100" dirty="0">
                <a:effectLst/>
                <a:latin typeface="Calibri" panose="020F0502020204030204" pitchFamily="34" charset="0"/>
                <a:ea typeface="ＭＳ 明朝"/>
                <a:cs typeface="Calibri" panose="020F0502020204030204" pitchFamily="34" charset="0"/>
              </a:endParaRPr>
            </a:p>
          </p:txBody>
        </p:sp>
        <p:sp>
          <p:nvSpPr>
            <p:cNvPr id="39" name="Text Box 2">
              <a:extLst>
                <a:ext uri="{FF2B5EF4-FFF2-40B4-BE49-F238E27FC236}">
                  <a16:creationId xmlns:a16="http://schemas.microsoft.com/office/drawing/2014/main" id="{4EBD1C16-34A9-4E38-A292-8C63A238C5F6}"/>
                </a:ext>
              </a:extLst>
            </p:cNvPr>
            <p:cNvSpPr txBox="1">
              <a:spLocks noChangeArrowheads="1"/>
            </p:cNvSpPr>
            <p:nvPr/>
          </p:nvSpPr>
          <p:spPr bwMode="auto">
            <a:xfrm>
              <a:off x="15566" y="13742"/>
              <a:ext cx="3191" cy="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l" rtl="0">
                <a:spcAft>
                  <a:spcPts val="0"/>
                </a:spcAft>
              </a:pPr>
              <a:r>
                <a:rPr lang="en-US" sz="1400" kern="100" dirty="0">
                  <a:solidFill>
                    <a:srgbClr val="000000"/>
                  </a:solidFill>
                  <a:effectLst/>
                  <a:latin typeface="Calibri" panose="020F0502020204030204" pitchFamily="34" charset="0"/>
                  <a:ea typeface="ＭＳ ゴシック"/>
                  <a:cs typeface="Calibri" panose="020F0502020204030204" pitchFamily="34" charset="0"/>
                </a:rPr>
                <a:t>Number of inpatients</a:t>
              </a:r>
              <a:endParaRPr lang="ja-JP" sz="1400" kern="100" dirty="0">
                <a:effectLst/>
                <a:latin typeface="Calibri" panose="020F0502020204030204" pitchFamily="34" charset="0"/>
                <a:ea typeface="ＭＳ 明朝"/>
                <a:cs typeface="Calibri" panose="020F0502020204030204" pitchFamily="34" charset="0"/>
              </a:endParaRPr>
            </a:p>
          </p:txBody>
        </p:sp>
      </p:grpSp>
      <p:sp>
        <p:nvSpPr>
          <p:cNvPr id="43" name="テキスト ボックス 9">
            <a:extLst>
              <a:ext uri="{FF2B5EF4-FFF2-40B4-BE49-F238E27FC236}">
                <a16:creationId xmlns:a16="http://schemas.microsoft.com/office/drawing/2014/main" id="{057FB49D-0E8A-428A-84E1-5C5E3E3CDE4A}"/>
              </a:ext>
            </a:extLst>
          </p:cNvPr>
          <p:cNvSpPr txBox="1"/>
          <p:nvPr/>
        </p:nvSpPr>
        <p:spPr>
          <a:xfrm>
            <a:off x="141393" y="1823644"/>
            <a:ext cx="831056" cy="315982"/>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spAutoFit/>
          </a:bodyPr>
          <a:lstStyle/>
          <a:p>
            <a:pPr algn="l" defTabSz="1300480" rtl="0">
              <a:defRPr sz="1600">
                <a:solidFill>
                  <a:srgbClr val="000000"/>
                </a:solidFill>
                <a:latin typeface="Calibri"/>
                <a:ea typeface="Calibri"/>
                <a:cs typeface="Calibri"/>
                <a:sym typeface="Calibri"/>
              </a:defRPr>
            </a:pPr>
            <a:r>
              <a:rPr sz="1200" dirty="0">
                <a:latin typeface="Calibri" panose="020F0502020204030204" pitchFamily="34" charset="0"/>
                <a:cs typeface="Calibri" panose="020F0502020204030204" pitchFamily="34" charset="0"/>
              </a:rPr>
              <a:t>(patients)</a:t>
            </a:r>
          </a:p>
        </p:txBody>
      </p:sp>
      <p:sp>
        <p:nvSpPr>
          <p:cNvPr id="44" name="テキスト ボックス 3">
            <a:extLst>
              <a:ext uri="{FF2B5EF4-FFF2-40B4-BE49-F238E27FC236}">
                <a16:creationId xmlns:a16="http://schemas.microsoft.com/office/drawing/2014/main" id="{67B1112F-372A-4E35-8E79-2CF9DB75D601}"/>
              </a:ext>
            </a:extLst>
          </p:cNvPr>
          <p:cNvSpPr txBox="1"/>
          <p:nvPr/>
        </p:nvSpPr>
        <p:spPr>
          <a:xfrm>
            <a:off x="12172855" y="1845338"/>
            <a:ext cx="797985" cy="315982"/>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spAutoFit/>
          </a:bodyPr>
          <a:lstStyle/>
          <a:p>
            <a:pPr algn="l" defTabSz="1300480" rtl="0">
              <a:defRPr sz="1600">
                <a:solidFill>
                  <a:srgbClr val="000000"/>
                </a:solidFill>
                <a:latin typeface="Calibri"/>
                <a:ea typeface="Calibri"/>
                <a:cs typeface="Calibri"/>
                <a:sym typeface="Calibri"/>
              </a:defRPr>
            </a:pPr>
            <a:r>
              <a:rPr sz="1200" dirty="0">
                <a:latin typeface="Calibri" panose="020F0502020204030204" pitchFamily="34" charset="0"/>
                <a:cs typeface="Calibri" panose="020F0502020204030204" pitchFamily="34" charset="0"/>
              </a:rPr>
              <a:t>(patients)</a:t>
            </a:r>
          </a:p>
        </p:txBody>
      </p:sp>
      <p:graphicFrame>
        <p:nvGraphicFramePr>
          <p:cNvPr id="45" name="表 2">
            <a:extLst>
              <a:ext uri="{FF2B5EF4-FFF2-40B4-BE49-F238E27FC236}">
                <a16:creationId xmlns:a16="http://schemas.microsoft.com/office/drawing/2014/main" id="{1081681C-5EA8-4E92-9551-909545F60B2D}"/>
              </a:ext>
            </a:extLst>
          </p:cNvPr>
          <p:cNvGraphicFramePr>
            <a:graphicFrameLocks noGrp="1"/>
          </p:cNvGraphicFramePr>
          <p:nvPr>
            <p:extLst>
              <p:ext uri="{D42A27DB-BD31-4B8C-83A1-F6EECF244321}">
                <p14:modId xmlns:p14="http://schemas.microsoft.com/office/powerpoint/2010/main" val="4068061250"/>
              </p:ext>
            </p:extLst>
          </p:nvPr>
        </p:nvGraphicFramePr>
        <p:xfrm>
          <a:off x="945338" y="7888932"/>
          <a:ext cx="11051987" cy="792000"/>
        </p:xfrm>
        <a:graphic>
          <a:graphicData uri="http://schemas.openxmlformats.org/drawingml/2006/table">
            <a:tbl>
              <a:tblPr firstRow="1" bandRow="1">
                <a:tableStyleId>{5940675A-B579-460E-94D1-54222C63F5DA}</a:tableStyleId>
              </a:tblPr>
              <a:tblGrid>
                <a:gridCol w="381103">
                  <a:extLst>
                    <a:ext uri="{9D8B030D-6E8A-4147-A177-3AD203B41FA5}">
                      <a16:colId xmlns:a16="http://schemas.microsoft.com/office/drawing/2014/main" val="3087875688"/>
                    </a:ext>
                  </a:extLst>
                </a:gridCol>
                <a:gridCol w="381103">
                  <a:extLst>
                    <a:ext uri="{9D8B030D-6E8A-4147-A177-3AD203B41FA5}">
                      <a16:colId xmlns:a16="http://schemas.microsoft.com/office/drawing/2014/main" val="2976912519"/>
                    </a:ext>
                  </a:extLst>
                </a:gridCol>
                <a:gridCol w="381103">
                  <a:extLst>
                    <a:ext uri="{9D8B030D-6E8A-4147-A177-3AD203B41FA5}">
                      <a16:colId xmlns:a16="http://schemas.microsoft.com/office/drawing/2014/main" val="3101911223"/>
                    </a:ext>
                  </a:extLst>
                </a:gridCol>
                <a:gridCol w="381103">
                  <a:extLst>
                    <a:ext uri="{9D8B030D-6E8A-4147-A177-3AD203B41FA5}">
                      <a16:colId xmlns:a16="http://schemas.microsoft.com/office/drawing/2014/main" val="34625664"/>
                    </a:ext>
                  </a:extLst>
                </a:gridCol>
                <a:gridCol w="381103">
                  <a:extLst>
                    <a:ext uri="{9D8B030D-6E8A-4147-A177-3AD203B41FA5}">
                      <a16:colId xmlns:a16="http://schemas.microsoft.com/office/drawing/2014/main" val="3117308160"/>
                    </a:ext>
                  </a:extLst>
                </a:gridCol>
                <a:gridCol w="381103">
                  <a:extLst>
                    <a:ext uri="{9D8B030D-6E8A-4147-A177-3AD203B41FA5}">
                      <a16:colId xmlns:a16="http://schemas.microsoft.com/office/drawing/2014/main" val="2246589275"/>
                    </a:ext>
                  </a:extLst>
                </a:gridCol>
                <a:gridCol w="381103">
                  <a:extLst>
                    <a:ext uri="{9D8B030D-6E8A-4147-A177-3AD203B41FA5}">
                      <a16:colId xmlns:a16="http://schemas.microsoft.com/office/drawing/2014/main" val="457598555"/>
                    </a:ext>
                  </a:extLst>
                </a:gridCol>
                <a:gridCol w="381103">
                  <a:extLst>
                    <a:ext uri="{9D8B030D-6E8A-4147-A177-3AD203B41FA5}">
                      <a16:colId xmlns:a16="http://schemas.microsoft.com/office/drawing/2014/main" val="3162433227"/>
                    </a:ext>
                  </a:extLst>
                </a:gridCol>
                <a:gridCol w="381103">
                  <a:extLst>
                    <a:ext uri="{9D8B030D-6E8A-4147-A177-3AD203B41FA5}">
                      <a16:colId xmlns:a16="http://schemas.microsoft.com/office/drawing/2014/main" val="1030076359"/>
                    </a:ext>
                  </a:extLst>
                </a:gridCol>
                <a:gridCol w="381103">
                  <a:extLst>
                    <a:ext uri="{9D8B030D-6E8A-4147-A177-3AD203B41FA5}">
                      <a16:colId xmlns:a16="http://schemas.microsoft.com/office/drawing/2014/main" val="772476326"/>
                    </a:ext>
                  </a:extLst>
                </a:gridCol>
                <a:gridCol w="381103">
                  <a:extLst>
                    <a:ext uri="{9D8B030D-6E8A-4147-A177-3AD203B41FA5}">
                      <a16:colId xmlns:a16="http://schemas.microsoft.com/office/drawing/2014/main" val="3588874286"/>
                    </a:ext>
                  </a:extLst>
                </a:gridCol>
                <a:gridCol w="381103">
                  <a:extLst>
                    <a:ext uri="{9D8B030D-6E8A-4147-A177-3AD203B41FA5}">
                      <a16:colId xmlns:a16="http://schemas.microsoft.com/office/drawing/2014/main" val="2501202376"/>
                    </a:ext>
                  </a:extLst>
                </a:gridCol>
                <a:gridCol w="381103">
                  <a:extLst>
                    <a:ext uri="{9D8B030D-6E8A-4147-A177-3AD203B41FA5}">
                      <a16:colId xmlns:a16="http://schemas.microsoft.com/office/drawing/2014/main" val="2262359834"/>
                    </a:ext>
                  </a:extLst>
                </a:gridCol>
                <a:gridCol w="381103">
                  <a:extLst>
                    <a:ext uri="{9D8B030D-6E8A-4147-A177-3AD203B41FA5}">
                      <a16:colId xmlns:a16="http://schemas.microsoft.com/office/drawing/2014/main" val="2247549703"/>
                    </a:ext>
                  </a:extLst>
                </a:gridCol>
                <a:gridCol w="381103">
                  <a:extLst>
                    <a:ext uri="{9D8B030D-6E8A-4147-A177-3AD203B41FA5}">
                      <a16:colId xmlns:a16="http://schemas.microsoft.com/office/drawing/2014/main" val="663779676"/>
                    </a:ext>
                  </a:extLst>
                </a:gridCol>
                <a:gridCol w="381103">
                  <a:extLst>
                    <a:ext uri="{9D8B030D-6E8A-4147-A177-3AD203B41FA5}">
                      <a16:colId xmlns:a16="http://schemas.microsoft.com/office/drawing/2014/main" val="2652536170"/>
                    </a:ext>
                  </a:extLst>
                </a:gridCol>
                <a:gridCol w="381103">
                  <a:extLst>
                    <a:ext uri="{9D8B030D-6E8A-4147-A177-3AD203B41FA5}">
                      <a16:colId xmlns:a16="http://schemas.microsoft.com/office/drawing/2014/main" val="3379245807"/>
                    </a:ext>
                  </a:extLst>
                </a:gridCol>
                <a:gridCol w="381103">
                  <a:extLst>
                    <a:ext uri="{9D8B030D-6E8A-4147-A177-3AD203B41FA5}">
                      <a16:colId xmlns:a16="http://schemas.microsoft.com/office/drawing/2014/main" val="3787246198"/>
                    </a:ext>
                  </a:extLst>
                </a:gridCol>
                <a:gridCol w="381103">
                  <a:extLst>
                    <a:ext uri="{9D8B030D-6E8A-4147-A177-3AD203B41FA5}">
                      <a16:colId xmlns:a16="http://schemas.microsoft.com/office/drawing/2014/main" val="1375116201"/>
                    </a:ext>
                  </a:extLst>
                </a:gridCol>
                <a:gridCol w="381103">
                  <a:extLst>
                    <a:ext uri="{9D8B030D-6E8A-4147-A177-3AD203B41FA5}">
                      <a16:colId xmlns:a16="http://schemas.microsoft.com/office/drawing/2014/main" val="908602815"/>
                    </a:ext>
                  </a:extLst>
                </a:gridCol>
                <a:gridCol w="381103">
                  <a:extLst>
                    <a:ext uri="{9D8B030D-6E8A-4147-A177-3AD203B41FA5}">
                      <a16:colId xmlns:a16="http://schemas.microsoft.com/office/drawing/2014/main" val="1781613766"/>
                    </a:ext>
                  </a:extLst>
                </a:gridCol>
                <a:gridCol w="381103">
                  <a:extLst>
                    <a:ext uri="{9D8B030D-6E8A-4147-A177-3AD203B41FA5}">
                      <a16:colId xmlns:a16="http://schemas.microsoft.com/office/drawing/2014/main" val="3457711422"/>
                    </a:ext>
                  </a:extLst>
                </a:gridCol>
                <a:gridCol w="381103">
                  <a:extLst>
                    <a:ext uri="{9D8B030D-6E8A-4147-A177-3AD203B41FA5}">
                      <a16:colId xmlns:a16="http://schemas.microsoft.com/office/drawing/2014/main" val="4169129112"/>
                    </a:ext>
                  </a:extLst>
                </a:gridCol>
                <a:gridCol w="381103">
                  <a:extLst>
                    <a:ext uri="{9D8B030D-6E8A-4147-A177-3AD203B41FA5}">
                      <a16:colId xmlns:a16="http://schemas.microsoft.com/office/drawing/2014/main" val="556154925"/>
                    </a:ext>
                  </a:extLst>
                </a:gridCol>
                <a:gridCol w="381103">
                  <a:extLst>
                    <a:ext uri="{9D8B030D-6E8A-4147-A177-3AD203B41FA5}">
                      <a16:colId xmlns:a16="http://schemas.microsoft.com/office/drawing/2014/main" val="2026867906"/>
                    </a:ext>
                  </a:extLst>
                </a:gridCol>
                <a:gridCol w="381103">
                  <a:extLst>
                    <a:ext uri="{9D8B030D-6E8A-4147-A177-3AD203B41FA5}">
                      <a16:colId xmlns:a16="http://schemas.microsoft.com/office/drawing/2014/main" val="422242168"/>
                    </a:ext>
                  </a:extLst>
                </a:gridCol>
                <a:gridCol w="381103">
                  <a:extLst>
                    <a:ext uri="{9D8B030D-6E8A-4147-A177-3AD203B41FA5}">
                      <a16:colId xmlns:a16="http://schemas.microsoft.com/office/drawing/2014/main" val="1603351311"/>
                    </a:ext>
                  </a:extLst>
                </a:gridCol>
                <a:gridCol w="381103">
                  <a:extLst>
                    <a:ext uri="{9D8B030D-6E8A-4147-A177-3AD203B41FA5}">
                      <a16:colId xmlns:a16="http://schemas.microsoft.com/office/drawing/2014/main" val="1916641643"/>
                    </a:ext>
                  </a:extLst>
                </a:gridCol>
                <a:gridCol w="381103">
                  <a:extLst>
                    <a:ext uri="{9D8B030D-6E8A-4147-A177-3AD203B41FA5}">
                      <a16:colId xmlns:a16="http://schemas.microsoft.com/office/drawing/2014/main" val="4245936579"/>
                    </a:ext>
                  </a:extLst>
                </a:gridCol>
              </a:tblGrid>
              <a:tr h="792000">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September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October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November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December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January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February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March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September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October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November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December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January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February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March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10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4564238"/>
                  </a:ext>
                </a:extLst>
              </a:tr>
            </a:tbl>
          </a:graphicData>
        </a:graphic>
      </p:graphicFrame>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7" name="タイトル 1"/>
          <p:cNvSpPr txBox="1">
            <a:spLocks noGrp="1"/>
          </p:cNvSpPr>
          <p:nvPr>
            <p:ph type="title"/>
          </p:nvPr>
        </p:nvSpPr>
        <p:spPr>
          <a:xfrm>
            <a:off x="-1" y="268676"/>
            <a:ext cx="12596145" cy="1625601"/>
          </a:xfrm>
          <a:prstGeom prst="rect">
            <a:avLst/>
          </a:prstGeom>
        </p:spPr>
        <p:txBody>
          <a:bodyPr rtlCol="0">
            <a:normAutofit fontScale="90000"/>
          </a:bodyPr>
          <a:lstStyle/>
          <a:p>
            <a:pPr defTabSz="1040384" rtl="0">
              <a:defRPr sz="4000"/>
            </a:pPr>
            <a:r>
              <a:rPr lang="en-US" dirty="0">
                <a:latin typeface="Calibri" panose="020F0502020204030204" pitchFamily="34" charset="0"/>
                <a:ea typeface="Helvetica"/>
                <a:cs typeface="Calibri" panose="020F0502020204030204" pitchFamily="34" charset="0"/>
                <a:sym typeface="Helvetica"/>
              </a:rPr>
              <a:t>Changes over time in the number of patients using specific antifungal drugs</a:t>
            </a:r>
            <a:br>
              <a:rPr lang="ja-JP" altLang="en-US" dirty="0">
                <a:latin typeface="Calibri" panose="020F0502020204030204" pitchFamily="34" charset="0"/>
                <a:ea typeface="Helvetica"/>
                <a:cs typeface="Calibri" panose="020F0502020204030204" pitchFamily="34" charset="0"/>
                <a:sym typeface="Helvetica"/>
              </a:rPr>
            </a:br>
            <a:r>
              <a:rPr lang="en-US" dirty="0">
                <a:latin typeface="Calibri" panose="020F0502020204030204" pitchFamily="34" charset="0"/>
                <a:ea typeface="Helvetica"/>
                <a:cs typeface="Calibri" panose="020F0502020204030204" pitchFamily="34" charset="0"/>
                <a:sym typeface="Helvetica"/>
              </a:rPr>
              <a:t>&lt;</a:t>
            </a:r>
            <a:r>
              <a:rPr lang="en-US" dirty="0">
                <a:latin typeface="Calibri" panose="020F0502020204030204" pitchFamily="34" charset="0"/>
                <a:cs typeface="Calibri" panose="020F0502020204030204" pitchFamily="34" charset="0"/>
              </a:rPr>
              <a:t>2016/04/01</a:t>
            </a:r>
            <a:r>
              <a:rPr lang="en-US" dirty="0">
                <a:latin typeface="Calibri" panose="020F0502020204030204" pitchFamily="34" charset="0"/>
                <a:ea typeface="Helvetica"/>
                <a:cs typeface="Calibri" panose="020F0502020204030204" pitchFamily="34" charset="0"/>
                <a:sym typeface="Helvetica"/>
              </a:rPr>
              <a:t>-&gt;</a:t>
            </a:r>
          </a:p>
        </p:txBody>
      </p:sp>
      <p:pic>
        <p:nvPicPr>
          <p:cNvPr id="50" name="図 1">
            <a:extLst>
              <a:ext uri="{FF2B5EF4-FFF2-40B4-BE49-F238E27FC236}">
                <a16:creationId xmlns:a16="http://schemas.microsoft.com/office/drawing/2014/main" id="{6AC59454-202F-42DA-9931-6A61B1136F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539" y="2316516"/>
            <a:ext cx="11925076" cy="7281683"/>
          </a:xfrm>
          <a:prstGeom prst="rect">
            <a:avLst/>
          </a:prstGeom>
          <a:ln w="12700">
            <a:miter lim="400000"/>
          </a:ln>
        </p:spPr>
      </p:pic>
      <p:grpSp>
        <p:nvGrpSpPr>
          <p:cNvPr id="2" name="グループ化 1">
            <a:extLst>
              <a:ext uri="{FF2B5EF4-FFF2-40B4-BE49-F238E27FC236}">
                <a16:creationId xmlns:a16="http://schemas.microsoft.com/office/drawing/2014/main" id="{E530017F-9C5D-4F50-B743-C6B601301B4E}"/>
              </a:ext>
            </a:extLst>
          </p:cNvPr>
          <p:cNvGrpSpPr/>
          <p:nvPr/>
        </p:nvGrpSpPr>
        <p:grpSpPr>
          <a:xfrm>
            <a:off x="3379951" y="8462126"/>
            <a:ext cx="6507480" cy="1092835"/>
            <a:chOff x="3379951" y="8462126"/>
            <a:chExt cx="6507480" cy="1092835"/>
          </a:xfrm>
        </p:grpSpPr>
        <p:sp>
          <p:nvSpPr>
            <p:cNvPr id="82" name="Text Box 12">
              <a:extLst>
                <a:ext uri="{FF2B5EF4-FFF2-40B4-BE49-F238E27FC236}">
                  <a16:creationId xmlns:a16="http://schemas.microsoft.com/office/drawing/2014/main" id="{F0674DC1-7459-414A-8D4B-76091A575257}"/>
                </a:ext>
              </a:extLst>
            </p:cNvPr>
            <p:cNvSpPr txBox="1">
              <a:spLocks noChangeArrowheads="1"/>
            </p:cNvSpPr>
            <p:nvPr/>
          </p:nvSpPr>
          <p:spPr bwMode="auto">
            <a:xfrm>
              <a:off x="3379951" y="8464031"/>
              <a:ext cx="228917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spcAft>
                  <a:spcPts val="0"/>
                </a:spcAft>
              </a:pPr>
              <a:r>
                <a:rPr lang="en-US" sz="1050" kern="100">
                  <a:solidFill>
                    <a:srgbClr val="000000"/>
                  </a:solidFill>
                  <a:effectLst/>
                  <a:latin typeface="Calibri" panose="020F0502020204030204" pitchFamily="34" charset="0"/>
                  <a:ea typeface="ＭＳ ゴシック"/>
                  <a:cs typeface="Calibri" panose="020F0502020204030204" pitchFamily="34" charset="0"/>
                </a:rPr>
                <a:t>Fluconazole IV Solution 0.2% 100 mg</a:t>
              </a:r>
              <a:endParaRPr lang="ja-JP" sz="1050" kern="100" dirty="0">
                <a:effectLst/>
                <a:latin typeface="Calibri" panose="020F0502020204030204" pitchFamily="34" charset="0"/>
                <a:ea typeface="ＭＳ 明朝"/>
                <a:cs typeface="Calibri" panose="020F0502020204030204" pitchFamily="34" charset="0"/>
              </a:endParaRPr>
            </a:p>
          </p:txBody>
        </p:sp>
        <p:sp>
          <p:nvSpPr>
            <p:cNvPr id="83" name="Text Box 11">
              <a:extLst>
                <a:ext uri="{FF2B5EF4-FFF2-40B4-BE49-F238E27FC236}">
                  <a16:creationId xmlns:a16="http://schemas.microsoft.com/office/drawing/2014/main" id="{6ED78DEB-89D2-443A-9971-CF29A82CF946}"/>
                </a:ext>
              </a:extLst>
            </p:cNvPr>
            <p:cNvSpPr txBox="1">
              <a:spLocks noChangeArrowheads="1"/>
            </p:cNvSpPr>
            <p:nvPr/>
          </p:nvSpPr>
          <p:spPr bwMode="auto">
            <a:xfrm>
              <a:off x="3379951" y="8649959"/>
              <a:ext cx="208470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spcAft>
                  <a:spcPts val="0"/>
                </a:spcAft>
              </a:pPr>
              <a:r>
                <a:rPr lang="en-US" sz="1050" kern="100">
                  <a:solidFill>
                    <a:srgbClr val="000000"/>
                  </a:solidFill>
                  <a:effectLst/>
                  <a:latin typeface="Calibri" panose="020F0502020204030204" pitchFamily="34" charset="0"/>
                  <a:ea typeface="ＭＳ ゴシック"/>
                  <a:cs typeface="Calibri" panose="020F0502020204030204" pitchFamily="34" charset="0"/>
                </a:rPr>
                <a:t>Itrizole Injection 1% 200 mg/20 mL</a:t>
              </a:r>
              <a:endParaRPr lang="ja-JP" sz="1050" kern="100" dirty="0">
                <a:effectLst/>
                <a:latin typeface="Calibri" panose="020F0502020204030204" pitchFamily="34" charset="0"/>
                <a:ea typeface="ＭＳ 明朝"/>
                <a:cs typeface="Calibri" panose="020F0502020204030204" pitchFamily="34" charset="0"/>
              </a:endParaRPr>
            </a:p>
          </p:txBody>
        </p:sp>
        <p:sp>
          <p:nvSpPr>
            <p:cNvPr id="84" name="Text Box 10">
              <a:extLst>
                <a:ext uri="{FF2B5EF4-FFF2-40B4-BE49-F238E27FC236}">
                  <a16:creationId xmlns:a16="http://schemas.microsoft.com/office/drawing/2014/main" id="{90BE8AA5-9223-49DB-816B-F3BE298FB389}"/>
                </a:ext>
              </a:extLst>
            </p:cNvPr>
            <p:cNvSpPr txBox="1">
              <a:spLocks noChangeArrowheads="1"/>
            </p:cNvSpPr>
            <p:nvPr/>
          </p:nvSpPr>
          <p:spPr bwMode="auto">
            <a:xfrm>
              <a:off x="3379951" y="8835887"/>
              <a:ext cx="1670050"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r>
                <a:rPr lang="en-US" sz="1050" kern="100">
                  <a:solidFill>
                    <a:srgbClr val="000000"/>
                  </a:solidFill>
                  <a:latin typeface="Calibri" panose="020F0502020204030204" pitchFamily="34" charset="0"/>
                  <a:ea typeface="ＭＳ ゴシック"/>
                  <a:cs typeface="Calibri" panose="020F0502020204030204" pitchFamily="34" charset="0"/>
                </a:rPr>
                <a:t>Funguard </a:t>
              </a:r>
              <a:r>
                <a:rPr lang="en-US" sz="1050" kern="100">
                  <a:solidFill>
                    <a:srgbClr val="000000"/>
                  </a:solidFill>
                  <a:effectLst/>
                  <a:latin typeface="Calibri" panose="020F0502020204030204" pitchFamily="34" charset="0"/>
                  <a:ea typeface="ＭＳ ゴシック"/>
                  <a:cs typeface="Calibri" panose="020F0502020204030204" pitchFamily="34" charset="0"/>
                </a:rPr>
                <a:t>50 mg for Infusion</a:t>
              </a:r>
              <a:endParaRPr lang="ja-JP" sz="1050" kern="100" dirty="0">
                <a:effectLst/>
                <a:latin typeface="Calibri" panose="020F0502020204030204" pitchFamily="34" charset="0"/>
                <a:ea typeface="ＭＳ 明朝"/>
                <a:cs typeface="Calibri" panose="020F0502020204030204" pitchFamily="34" charset="0"/>
              </a:endParaRPr>
            </a:p>
          </p:txBody>
        </p:sp>
        <p:sp>
          <p:nvSpPr>
            <p:cNvPr id="85" name="Text Box 9">
              <a:extLst>
                <a:ext uri="{FF2B5EF4-FFF2-40B4-BE49-F238E27FC236}">
                  <a16:creationId xmlns:a16="http://schemas.microsoft.com/office/drawing/2014/main" id="{B35E5ACF-9BC7-476E-9D11-A0F1F78F52A7}"/>
                </a:ext>
              </a:extLst>
            </p:cNvPr>
            <p:cNvSpPr txBox="1">
              <a:spLocks noChangeArrowheads="1"/>
            </p:cNvSpPr>
            <p:nvPr/>
          </p:nvSpPr>
          <p:spPr bwMode="auto">
            <a:xfrm>
              <a:off x="3379951" y="9021815"/>
              <a:ext cx="196024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spcAft>
                  <a:spcPts val="0"/>
                </a:spcAft>
              </a:pPr>
              <a:r>
                <a:rPr lang="en-US" sz="1050" kern="100" dirty="0" err="1">
                  <a:solidFill>
                    <a:srgbClr val="000000"/>
                  </a:solidFill>
                  <a:effectLst/>
                  <a:latin typeface="Calibri" panose="020F0502020204030204" pitchFamily="34" charset="0"/>
                  <a:ea typeface="ＭＳ ゴシック"/>
                  <a:cs typeface="Calibri" panose="020F0502020204030204" pitchFamily="34" charset="0"/>
                </a:rPr>
                <a:t>Cancidas</a:t>
              </a:r>
              <a:r>
                <a:rPr lang="en-US" sz="1050" kern="100" dirty="0">
                  <a:solidFill>
                    <a:srgbClr val="000000"/>
                  </a:solidFill>
                  <a:effectLst/>
                  <a:latin typeface="Calibri" panose="020F0502020204030204" pitchFamily="34" charset="0"/>
                  <a:ea typeface="ＭＳ ゴシック"/>
                  <a:cs typeface="Calibri" panose="020F0502020204030204" pitchFamily="34" charset="0"/>
                </a:rPr>
                <a:t> for IV Drip Infusion 70 mg</a:t>
              </a:r>
              <a:endParaRPr lang="ja-JP" sz="1050" kern="100" dirty="0">
                <a:effectLst/>
                <a:latin typeface="Calibri" panose="020F0502020204030204" pitchFamily="34" charset="0"/>
                <a:ea typeface="ＭＳ 明朝"/>
                <a:cs typeface="Calibri" panose="020F0502020204030204" pitchFamily="34" charset="0"/>
              </a:endParaRPr>
            </a:p>
          </p:txBody>
        </p:sp>
        <p:sp>
          <p:nvSpPr>
            <p:cNvPr id="86" name="Text Box 8">
              <a:extLst>
                <a:ext uri="{FF2B5EF4-FFF2-40B4-BE49-F238E27FC236}">
                  <a16:creationId xmlns:a16="http://schemas.microsoft.com/office/drawing/2014/main" id="{CA18EC32-4F7F-4DA7-AC0E-3E95018B5694}"/>
                </a:ext>
              </a:extLst>
            </p:cNvPr>
            <p:cNvSpPr txBox="1">
              <a:spLocks noChangeArrowheads="1"/>
            </p:cNvSpPr>
            <p:nvPr/>
          </p:nvSpPr>
          <p:spPr bwMode="auto">
            <a:xfrm>
              <a:off x="3379951" y="9207743"/>
              <a:ext cx="166433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spcAft>
                  <a:spcPts val="0"/>
                </a:spcAft>
              </a:pPr>
              <a:r>
                <a:rPr lang="en-US" sz="1050" kern="100">
                  <a:solidFill>
                    <a:srgbClr val="000000"/>
                  </a:solidFill>
                  <a:effectLst/>
                  <a:latin typeface="Calibri" panose="020F0502020204030204" pitchFamily="34" charset="0"/>
                  <a:ea typeface="ＭＳ ゴシック"/>
                  <a:cs typeface="Calibri" panose="020F0502020204030204" pitchFamily="34" charset="0"/>
                </a:rPr>
                <a:t>Fungizone Injection 50 mg</a:t>
              </a:r>
              <a:endParaRPr lang="ja-JP" sz="1050" kern="100" dirty="0">
                <a:effectLst/>
                <a:latin typeface="Calibri" panose="020F0502020204030204" pitchFamily="34" charset="0"/>
                <a:ea typeface="ＭＳ 明朝"/>
                <a:cs typeface="Calibri" panose="020F0502020204030204" pitchFamily="34" charset="0"/>
              </a:endParaRPr>
            </a:p>
          </p:txBody>
        </p:sp>
        <p:sp>
          <p:nvSpPr>
            <p:cNvPr id="87" name="Text Box 7">
              <a:extLst>
                <a:ext uri="{FF2B5EF4-FFF2-40B4-BE49-F238E27FC236}">
                  <a16:creationId xmlns:a16="http://schemas.microsoft.com/office/drawing/2014/main" id="{D0BC133A-D1F4-4D0A-8BC0-6B2597D70909}"/>
                </a:ext>
              </a:extLst>
            </p:cNvPr>
            <p:cNvSpPr txBox="1">
              <a:spLocks noChangeArrowheads="1"/>
            </p:cNvSpPr>
            <p:nvPr/>
          </p:nvSpPr>
          <p:spPr bwMode="auto">
            <a:xfrm>
              <a:off x="3379951" y="9393671"/>
              <a:ext cx="156781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spcAft>
                  <a:spcPts val="0"/>
                </a:spcAft>
              </a:pPr>
              <a:r>
                <a:rPr lang="en-US" sz="1050" kern="100" dirty="0">
                  <a:solidFill>
                    <a:srgbClr val="000000"/>
                  </a:solidFill>
                  <a:effectLst/>
                  <a:latin typeface="Calibri" panose="020F0502020204030204" pitchFamily="34" charset="0"/>
                  <a:ea typeface="ＭＳ ゴシック"/>
                  <a:cs typeface="Calibri" panose="020F0502020204030204" pitchFamily="34" charset="0"/>
                </a:rPr>
                <a:t>Number of inpatients</a:t>
              </a:r>
              <a:endParaRPr lang="ja-JP" sz="1050" kern="100" dirty="0">
                <a:effectLst/>
                <a:latin typeface="Calibri" panose="020F0502020204030204" pitchFamily="34" charset="0"/>
                <a:ea typeface="ＭＳ 明朝"/>
                <a:cs typeface="Calibri" panose="020F0502020204030204" pitchFamily="34" charset="0"/>
              </a:endParaRPr>
            </a:p>
          </p:txBody>
        </p:sp>
        <p:sp>
          <p:nvSpPr>
            <p:cNvPr id="88" name="Text Box 6">
              <a:extLst>
                <a:ext uri="{FF2B5EF4-FFF2-40B4-BE49-F238E27FC236}">
                  <a16:creationId xmlns:a16="http://schemas.microsoft.com/office/drawing/2014/main" id="{2CD7F708-5E1B-4F23-BB9C-1C71291D15CE}"/>
                </a:ext>
              </a:extLst>
            </p:cNvPr>
            <p:cNvSpPr txBox="1">
              <a:spLocks noChangeArrowheads="1"/>
            </p:cNvSpPr>
            <p:nvPr/>
          </p:nvSpPr>
          <p:spPr bwMode="auto">
            <a:xfrm>
              <a:off x="7775421" y="8462126"/>
              <a:ext cx="204533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spcAft>
                  <a:spcPts val="0"/>
                </a:spcAft>
              </a:pPr>
              <a:r>
                <a:rPr lang="en-US" sz="1050" kern="100">
                  <a:solidFill>
                    <a:srgbClr val="000000"/>
                  </a:solidFill>
                  <a:effectLst/>
                  <a:latin typeface="Calibri" panose="020F0502020204030204" pitchFamily="34" charset="0"/>
                  <a:ea typeface="ＭＳ ゴシック"/>
                  <a:cs typeface="Calibri" panose="020F0502020204030204" pitchFamily="34" charset="0"/>
                </a:rPr>
                <a:t>Prodif IV Solution 200 mg/2.5 mL</a:t>
              </a:r>
              <a:endParaRPr lang="ja-JP" sz="1050" kern="100" dirty="0">
                <a:effectLst/>
                <a:latin typeface="Calibri" panose="020F0502020204030204" pitchFamily="34" charset="0"/>
                <a:ea typeface="ＭＳ 明朝"/>
                <a:cs typeface="Calibri" panose="020F0502020204030204" pitchFamily="34" charset="0"/>
              </a:endParaRPr>
            </a:p>
          </p:txBody>
        </p:sp>
        <p:sp>
          <p:nvSpPr>
            <p:cNvPr id="89" name="Text Box 5">
              <a:extLst>
                <a:ext uri="{FF2B5EF4-FFF2-40B4-BE49-F238E27FC236}">
                  <a16:creationId xmlns:a16="http://schemas.microsoft.com/office/drawing/2014/main" id="{09DC1C32-19D4-46BB-B1D0-6569D0270B40}"/>
                </a:ext>
              </a:extLst>
            </p:cNvPr>
            <p:cNvSpPr txBox="1">
              <a:spLocks noChangeArrowheads="1"/>
            </p:cNvSpPr>
            <p:nvPr/>
          </p:nvSpPr>
          <p:spPr bwMode="auto">
            <a:xfrm>
              <a:off x="7775421" y="8652626"/>
              <a:ext cx="172529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spcAft>
                  <a:spcPts val="0"/>
                </a:spcAft>
              </a:pPr>
              <a:r>
                <a:rPr lang="en-US" sz="1050" kern="100">
                  <a:solidFill>
                    <a:srgbClr val="000000"/>
                  </a:solidFill>
                  <a:effectLst/>
                  <a:latin typeface="Calibri" panose="020F0502020204030204" pitchFamily="34" charset="0"/>
                  <a:ea typeface="ＭＳ ゴシック"/>
                  <a:cs typeface="Calibri" panose="020F0502020204030204" pitchFamily="34" charset="0"/>
                </a:rPr>
                <a:t>Vfend for IV Use 200 mg</a:t>
              </a:r>
              <a:endParaRPr lang="ja-JP" sz="1050" kern="100" dirty="0">
                <a:effectLst/>
                <a:latin typeface="Calibri" panose="020F0502020204030204" pitchFamily="34" charset="0"/>
                <a:ea typeface="ＭＳ 明朝"/>
                <a:cs typeface="Calibri" panose="020F0502020204030204" pitchFamily="34" charset="0"/>
              </a:endParaRPr>
            </a:p>
          </p:txBody>
        </p:sp>
        <p:sp>
          <p:nvSpPr>
            <p:cNvPr id="90" name="Text Box 4">
              <a:extLst>
                <a:ext uri="{FF2B5EF4-FFF2-40B4-BE49-F238E27FC236}">
                  <a16:creationId xmlns:a16="http://schemas.microsoft.com/office/drawing/2014/main" id="{9E5B2E45-BC3A-4414-A8B9-5D8000F002A6}"/>
                </a:ext>
              </a:extLst>
            </p:cNvPr>
            <p:cNvSpPr txBox="1">
              <a:spLocks noChangeArrowheads="1"/>
            </p:cNvSpPr>
            <p:nvPr/>
          </p:nvSpPr>
          <p:spPr bwMode="auto">
            <a:xfrm>
              <a:off x="7775421" y="8843126"/>
              <a:ext cx="196913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r>
                <a:rPr lang="en-US" sz="1050" kern="100" dirty="0" err="1">
                  <a:solidFill>
                    <a:srgbClr val="000000"/>
                  </a:solidFill>
                  <a:latin typeface="Calibri" panose="020F0502020204030204" pitchFamily="34" charset="0"/>
                  <a:ea typeface="ＭＳ ゴシック"/>
                  <a:cs typeface="Calibri" panose="020F0502020204030204" pitchFamily="34" charset="0"/>
                </a:rPr>
                <a:t>Cancidas</a:t>
              </a:r>
              <a:r>
                <a:rPr lang="en-US" sz="1050" kern="100" dirty="0">
                  <a:solidFill>
                    <a:srgbClr val="000000"/>
                  </a:solidFill>
                  <a:latin typeface="Calibri" panose="020F0502020204030204" pitchFamily="34" charset="0"/>
                  <a:ea typeface="ＭＳ ゴシック"/>
                  <a:cs typeface="Calibri" panose="020F0502020204030204" pitchFamily="34" charset="0"/>
                </a:rPr>
                <a:t> </a:t>
              </a:r>
              <a:r>
                <a:rPr lang="en-US" sz="1050" kern="100" dirty="0">
                  <a:solidFill>
                    <a:srgbClr val="000000"/>
                  </a:solidFill>
                  <a:effectLst/>
                  <a:latin typeface="Calibri" panose="020F0502020204030204" pitchFamily="34" charset="0"/>
                  <a:ea typeface="ＭＳ ゴシック"/>
                  <a:cs typeface="Calibri" panose="020F0502020204030204" pitchFamily="34" charset="0"/>
                </a:rPr>
                <a:t>for IV Drip Infusion 50 mg</a:t>
              </a:r>
              <a:endParaRPr lang="ja-JP" sz="1050" kern="100" dirty="0">
                <a:effectLst/>
                <a:latin typeface="Calibri" panose="020F0502020204030204" pitchFamily="34" charset="0"/>
                <a:ea typeface="ＭＳ 明朝"/>
                <a:cs typeface="Calibri" panose="020F0502020204030204" pitchFamily="34" charset="0"/>
              </a:endParaRPr>
            </a:p>
          </p:txBody>
        </p:sp>
        <p:sp>
          <p:nvSpPr>
            <p:cNvPr id="91" name="Text Box 3">
              <a:extLst>
                <a:ext uri="{FF2B5EF4-FFF2-40B4-BE49-F238E27FC236}">
                  <a16:creationId xmlns:a16="http://schemas.microsoft.com/office/drawing/2014/main" id="{13FE3CB9-1427-49F4-8D32-0845E2D44103}"/>
                </a:ext>
              </a:extLst>
            </p:cNvPr>
            <p:cNvSpPr txBox="1">
              <a:spLocks noChangeArrowheads="1"/>
            </p:cNvSpPr>
            <p:nvPr/>
          </p:nvSpPr>
          <p:spPr bwMode="auto">
            <a:xfrm>
              <a:off x="7775421" y="9033626"/>
              <a:ext cx="2112010"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spcAft>
                  <a:spcPts val="0"/>
                </a:spcAft>
              </a:pPr>
              <a:r>
                <a:rPr lang="en-US" sz="1050" kern="100" dirty="0" err="1">
                  <a:solidFill>
                    <a:srgbClr val="000000"/>
                  </a:solidFill>
                  <a:effectLst/>
                  <a:latin typeface="Calibri" panose="020F0502020204030204" pitchFamily="34" charset="0"/>
                  <a:ea typeface="ＭＳ ゴシック"/>
                  <a:cs typeface="Calibri" panose="020F0502020204030204" pitchFamily="34" charset="0"/>
                </a:rPr>
                <a:t>AmBisome</a:t>
              </a:r>
              <a:r>
                <a:rPr lang="en-US" sz="1050" kern="100" dirty="0">
                  <a:solidFill>
                    <a:srgbClr val="000000"/>
                  </a:solidFill>
                  <a:effectLst/>
                  <a:latin typeface="Calibri" panose="020F0502020204030204" pitchFamily="34" charset="0"/>
                  <a:ea typeface="ＭＳ ゴシック"/>
                  <a:cs typeface="Calibri" panose="020F0502020204030204" pitchFamily="34" charset="0"/>
                </a:rPr>
                <a:t> for IV Drip Infusion 50 mg</a:t>
              </a:r>
              <a:endParaRPr lang="ja-JP" sz="1050" kern="100" dirty="0">
                <a:effectLst/>
                <a:latin typeface="Calibri" panose="020F0502020204030204" pitchFamily="34" charset="0"/>
                <a:ea typeface="ＭＳ 明朝"/>
                <a:cs typeface="Calibri" panose="020F0502020204030204" pitchFamily="34" charset="0"/>
              </a:endParaRPr>
            </a:p>
          </p:txBody>
        </p:sp>
        <p:sp>
          <p:nvSpPr>
            <p:cNvPr id="92" name="Text Box 2">
              <a:extLst>
                <a:ext uri="{FF2B5EF4-FFF2-40B4-BE49-F238E27FC236}">
                  <a16:creationId xmlns:a16="http://schemas.microsoft.com/office/drawing/2014/main" id="{449BAAB3-0330-4068-B8BC-17013CD3E876}"/>
                </a:ext>
              </a:extLst>
            </p:cNvPr>
            <p:cNvSpPr txBox="1">
              <a:spLocks noChangeArrowheads="1"/>
            </p:cNvSpPr>
            <p:nvPr/>
          </p:nvSpPr>
          <p:spPr bwMode="auto">
            <a:xfrm>
              <a:off x="7775421" y="9224126"/>
              <a:ext cx="91122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spcAft>
                  <a:spcPts val="0"/>
                </a:spcAft>
              </a:pPr>
              <a:r>
                <a:rPr lang="en-US" sz="1050" kern="100" dirty="0">
                  <a:solidFill>
                    <a:srgbClr val="000000"/>
                  </a:solidFill>
                  <a:effectLst/>
                  <a:latin typeface="Calibri" panose="020F0502020204030204" pitchFamily="34" charset="0"/>
                  <a:ea typeface="ＭＳ ゴシック"/>
                  <a:cs typeface="Calibri" panose="020F0502020204030204" pitchFamily="34" charset="0"/>
                </a:rPr>
                <a:t>Half-year mean</a:t>
              </a:r>
              <a:endParaRPr lang="ja-JP" sz="1050" kern="100" dirty="0">
                <a:effectLst/>
                <a:latin typeface="Calibri" panose="020F0502020204030204" pitchFamily="34" charset="0"/>
                <a:ea typeface="ＭＳ 明朝"/>
                <a:cs typeface="Calibri" panose="020F0502020204030204" pitchFamily="34" charset="0"/>
              </a:endParaRPr>
            </a:p>
          </p:txBody>
        </p:sp>
      </p:grpSp>
      <p:sp>
        <p:nvSpPr>
          <p:cNvPr id="22" name="テキスト ボックス 9">
            <a:extLst>
              <a:ext uri="{FF2B5EF4-FFF2-40B4-BE49-F238E27FC236}">
                <a16:creationId xmlns:a16="http://schemas.microsoft.com/office/drawing/2014/main" id="{143C3D08-7701-4403-A318-BADB3CC6A7DA}"/>
              </a:ext>
            </a:extLst>
          </p:cNvPr>
          <p:cNvSpPr txBox="1"/>
          <p:nvPr/>
        </p:nvSpPr>
        <p:spPr>
          <a:xfrm>
            <a:off x="0" y="2065849"/>
            <a:ext cx="831056" cy="315982"/>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spAutoFit/>
          </a:bodyPr>
          <a:lstStyle/>
          <a:p>
            <a:pPr algn="l" defTabSz="1300480" rtl="0">
              <a:defRPr sz="1600">
                <a:solidFill>
                  <a:srgbClr val="000000"/>
                </a:solidFill>
                <a:latin typeface="Calibri"/>
                <a:ea typeface="Calibri"/>
                <a:cs typeface="Calibri"/>
                <a:sym typeface="Calibri"/>
              </a:defRPr>
            </a:pPr>
            <a:r>
              <a:rPr sz="1200" dirty="0">
                <a:latin typeface="Calibri" panose="020F0502020204030204" pitchFamily="34" charset="0"/>
                <a:cs typeface="Calibri" panose="020F0502020204030204" pitchFamily="34" charset="0"/>
              </a:rPr>
              <a:t>(patients)</a:t>
            </a:r>
          </a:p>
        </p:txBody>
      </p:sp>
      <p:sp>
        <p:nvSpPr>
          <p:cNvPr id="23" name="テキスト ボックス 3">
            <a:extLst>
              <a:ext uri="{FF2B5EF4-FFF2-40B4-BE49-F238E27FC236}">
                <a16:creationId xmlns:a16="http://schemas.microsoft.com/office/drawing/2014/main" id="{1799F60B-0C31-4456-8896-B6C551671886}"/>
              </a:ext>
            </a:extLst>
          </p:cNvPr>
          <p:cNvSpPr txBox="1"/>
          <p:nvPr/>
        </p:nvSpPr>
        <p:spPr>
          <a:xfrm>
            <a:off x="12229922" y="2065850"/>
            <a:ext cx="797985" cy="315982"/>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spAutoFit/>
          </a:bodyPr>
          <a:lstStyle/>
          <a:p>
            <a:pPr algn="l" defTabSz="1300480" rtl="0">
              <a:defRPr sz="1600">
                <a:solidFill>
                  <a:srgbClr val="000000"/>
                </a:solidFill>
                <a:latin typeface="Calibri"/>
                <a:ea typeface="Calibri"/>
                <a:cs typeface="Calibri"/>
                <a:sym typeface="Calibri"/>
              </a:defRPr>
            </a:pPr>
            <a:r>
              <a:rPr sz="1200" dirty="0">
                <a:latin typeface="Calibri" panose="020F0502020204030204" pitchFamily="34" charset="0"/>
                <a:cs typeface="Calibri" panose="020F0502020204030204" pitchFamily="34" charset="0"/>
              </a:rPr>
              <a:t>(patients)</a:t>
            </a:r>
          </a:p>
        </p:txBody>
      </p:sp>
      <p:graphicFrame>
        <p:nvGraphicFramePr>
          <p:cNvPr id="25" name="表 2">
            <a:extLst>
              <a:ext uri="{FF2B5EF4-FFF2-40B4-BE49-F238E27FC236}">
                <a16:creationId xmlns:a16="http://schemas.microsoft.com/office/drawing/2014/main" id="{FBCDBA8B-86E2-4C7E-8AF9-6DE87CFB4959}"/>
              </a:ext>
            </a:extLst>
          </p:cNvPr>
          <p:cNvGraphicFramePr>
            <a:graphicFrameLocks noGrp="1"/>
          </p:cNvGraphicFramePr>
          <p:nvPr>
            <p:extLst>
              <p:ext uri="{D42A27DB-BD31-4B8C-83A1-F6EECF244321}">
                <p14:modId xmlns:p14="http://schemas.microsoft.com/office/powerpoint/2010/main" val="2943263031"/>
              </p:ext>
            </p:extLst>
          </p:nvPr>
        </p:nvGraphicFramePr>
        <p:xfrm>
          <a:off x="831056" y="7772996"/>
          <a:ext cx="11166276" cy="792000"/>
        </p:xfrm>
        <a:graphic>
          <a:graphicData uri="http://schemas.openxmlformats.org/drawingml/2006/table">
            <a:tbl>
              <a:tblPr firstRow="1" bandRow="1">
                <a:tableStyleId>{5940675A-B579-460E-94D1-54222C63F5DA}</a:tableStyleId>
              </a:tblPr>
              <a:tblGrid>
                <a:gridCol w="385044">
                  <a:extLst>
                    <a:ext uri="{9D8B030D-6E8A-4147-A177-3AD203B41FA5}">
                      <a16:colId xmlns:a16="http://schemas.microsoft.com/office/drawing/2014/main" val="3087875688"/>
                    </a:ext>
                  </a:extLst>
                </a:gridCol>
                <a:gridCol w="385044">
                  <a:extLst>
                    <a:ext uri="{9D8B030D-6E8A-4147-A177-3AD203B41FA5}">
                      <a16:colId xmlns:a16="http://schemas.microsoft.com/office/drawing/2014/main" val="2976912519"/>
                    </a:ext>
                  </a:extLst>
                </a:gridCol>
                <a:gridCol w="385044">
                  <a:extLst>
                    <a:ext uri="{9D8B030D-6E8A-4147-A177-3AD203B41FA5}">
                      <a16:colId xmlns:a16="http://schemas.microsoft.com/office/drawing/2014/main" val="3101911223"/>
                    </a:ext>
                  </a:extLst>
                </a:gridCol>
                <a:gridCol w="385044">
                  <a:extLst>
                    <a:ext uri="{9D8B030D-6E8A-4147-A177-3AD203B41FA5}">
                      <a16:colId xmlns:a16="http://schemas.microsoft.com/office/drawing/2014/main" val="34625664"/>
                    </a:ext>
                  </a:extLst>
                </a:gridCol>
                <a:gridCol w="385044">
                  <a:extLst>
                    <a:ext uri="{9D8B030D-6E8A-4147-A177-3AD203B41FA5}">
                      <a16:colId xmlns:a16="http://schemas.microsoft.com/office/drawing/2014/main" val="3117308160"/>
                    </a:ext>
                  </a:extLst>
                </a:gridCol>
                <a:gridCol w="385044">
                  <a:extLst>
                    <a:ext uri="{9D8B030D-6E8A-4147-A177-3AD203B41FA5}">
                      <a16:colId xmlns:a16="http://schemas.microsoft.com/office/drawing/2014/main" val="2246589275"/>
                    </a:ext>
                  </a:extLst>
                </a:gridCol>
                <a:gridCol w="385044">
                  <a:extLst>
                    <a:ext uri="{9D8B030D-6E8A-4147-A177-3AD203B41FA5}">
                      <a16:colId xmlns:a16="http://schemas.microsoft.com/office/drawing/2014/main" val="457598555"/>
                    </a:ext>
                  </a:extLst>
                </a:gridCol>
                <a:gridCol w="385044">
                  <a:extLst>
                    <a:ext uri="{9D8B030D-6E8A-4147-A177-3AD203B41FA5}">
                      <a16:colId xmlns:a16="http://schemas.microsoft.com/office/drawing/2014/main" val="3162433227"/>
                    </a:ext>
                  </a:extLst>
                </a:gridCol>
                <a:gridCol w="385044">
                  <a:extLst>
                    <a:ext uri="{9D8B030D-6E8A-4147-A177-3AD203B41FA5}">
                      <a16:colId xmlns:a16="http://schemas.microsoft.com/office/drawing/2014/main" val="1030076359"/>
                    </a:ext>
                  </a:extLst>
                </a:gridCol>
                <a:gridCol w="385044">
                  <a:extLst>
                    <a:ext uri="{9D8B030D-6E8A-4147-A177-3AD203B41FA5}">
                      <a16:colId xmlns:a16="http://schemas.microsoft.com/office/drawing/2014/main" val="772476326"/>
                    </a:ext>
                  </a:extLst>
                </a:gridCol>
                <a:gridCol w="385044">
                  <a:extLst>
                    <a:ext uri="{9D8B030D-6E8A-4147-A177-3AD203B41FA5}">
                      <a16:colId xmlns:a16="http://schemas.microsoft.com/office/drawing/2014/main" val="3588874286"/>
                    </a:ext>
                  </a:extLst>
                </a:gridCol>
                <a:gridCol w="385044">
                  <a:extLst>
                    <a:ext uri="{9D8B030D-6E8A-4147-A177-3AD203B41FA5}">
                      <a16:colId xmlns:a16="http://schemas.microsoft.com/office/drawing/2014/main" val="2501202376"/>
                    </a:ext>
                  </a:extLst>
                </a:gridCol>
                <a:gridCol w="385044">
                  <a:extLst>
                    <a:ext uri="{9D8B030D-6E8A-4147-A177-3AD203B41FA5}">
                      <a16:colId xmlns:a16="http://schemas.microsoft.com/office/drawing/2014/main" val="2262359834"/>
                    </a:ext>
                  </a:extLst>
                </a:gridCol>
                <a:gridCol w="385044">
                  <a:extLst>
                    <a:ext uri="{9D8B030D-6E8A-4147-A177-3AD203B41FA5}">
                      <a16:colId xmlns:a16="http://schemas.microsoft.com/office/drawing/2014/main" val="2247549703"/>
                    </a:ext>
                  </a:extLst>
                </a:gridCol>
                <a:gridCol w="385044">
                  <a:extLst>
                    <a:ext uri="{9D8B030D-6E8A-4147-A177-3AD203B41FA5}">
                      <a16:colId xmlns:a16="http://schemas.microsoft.com/office/drawing/2014/main" val="663779676"/>
                    </a:ext>
                  </a:extLst>
                </a:gridCol>
                <a:gridCol w="385044">
                  <a:extLst>
                    <a:ext uri="{9D8B030D-6E8A-4147-A177-3AD203B41FA5}">
                      <a16:colId xmlns:a16="http://schemas.microsoft.com/office/drawing/2014/main" val="2652536170"/>
                    </a:ext>
                  </a:extLst>
                </a:gridCol>
                <a:gridCol w="385044">
                  <a:extLst>
                    <a:ext uri="{9D8B030D-6E8A-4147-A177-3AD203B41FA5}">
                      <a16:colId xmlns:a16="http://schemas.microsoft.com/office/drawing/2014/main" val="3379245807"/>
                    </a:ext>
                  </a:extLst>
                </a:gridCol>
                <a:gridCol w="385044">
                  <a:extLst>
                    <a:ext uri="{9D8B030D-6E8A-4147-A177-3AD203B41FA5}">
                      <a16:colId xmlns:a16="http://schemas.microsoft.com/office/drawing/2014/main" val="3787246198"/>
                    </a:ext>
                  </a:extLst>
                </a:gridCol>
                <a:gridCol w="385044">
                  <a:extLst>
                    <a:ext uri="{9D8B030D-6E8A-4147-A177-3AD203B41FA5}">
                      <a16:colId xmlns:a16="http://schemas.microsoft.com/office/drawing/2014/main" val="1375116201"/>
                    </a:ext>
                  </a:extLst>
                </a:gridCol>
                <a:gridCol w="385044">
                  <a:extLst>
                    <a:ext uri="{9D8B030D-6E8A-4147-A177-3AD203B41FA5}">
                      <a16:colId xmlns:a16="http://schemas.microsoft.com/office/drawing/2014/main" val="908602815"/>
                    </a:ext>
                  </a:extLst>
                </a:gridCol>
                <a:gridCol w="385044">
                  <a:extLst>
                    <a:ext uri="{9D8B030D-6E8A-4147-A177-3AD203B41FA5}">
                      <a16:colId xmlns:a16="http://schemas.microsoft.com/office/drawing/2014/main" val="1781613766"/>
                    </a:ext>
                  </a:extLst>
                </a:gridCol>
                <a:gridCol w="385044">
                  <a:extLst>
                    <a:ext uri="{9D8B030D-6E8A-4147-A177-3AD203B41FA5}">
                      <a16:colId xmlns:a16="http://schemas.microsoft.com/office/drawing/2014/main" val="3457711422"/>
                    </a:ext>
                  </a:extLst>
                </a:gridCol>
                <a:gridCol w="385044">
                  <a:extLst>
                    <a:ext uri="{9D8B030D-6E8A-4147-A177-3AD203B41FA5}">
                      <a16:colId xmlns:a16="http://schemas.microsoft.com/office/drawing/2014/main" val="4169129112"/>
                    </a:ext>
                  </a:extLst>
                </a:gridCol>
                <a:gridCol w="385044">
                  <a:extLst>
                    <a:ext uri="{9D8B030D-6E8A-4147-A177-3AD203B41FA5}">
                      <a16:colId xmlns:a16="http://schemas.microsoft.com/office/drawing/2014/main" val="556154925"/>
                    </a:ext>
                  </a:extLst>
                </a:gridCol>
                <a:gridCol w="385044">
                  <a:extLst>
                    <a:ext uri="{9D8B030D-6E8A-4147-A177-3AD203B41FA5}">
                      <a16:colId xmlns:a16="http://schemas.microsoft.com/office/drawing/2014/main" val="2026867906"/>
                    </a:ext>
                  </a:extLst>
                </a:gridCol>
                <a:gridCol w="385044">
                  <a:extLst>
                    <a:ext uri="{9D8B030D-6E8A-4147-A177-3AD203B41FA5}">
                      <a16:colId xmlns:a16="http://schemas.microsoft.com/office/drawing/2014/main" val="422242168"/>
                    </a:ext>
                  </a:extLst>
                </a:gridCol>
                <a:gridCol w="385044">
                  <a:extLst>
                    <a:ext uri="{9D8B030D-6E8A-4147-A177-3AD203B41FA5}">
                      <a16:colId xmlns:a16="http://schemas.microsoft.com/office/drawing/2014/main" val="1603351311"/>
                    </a:ext>
                  </a:extLst>
                </a:gridCol>
                <a:gridCol w="385044">
                  <a:extLst>
                    <a:ext uri="{9D8B030D-6E8A-4147-A177-3AD203B41FA5}">
                      <a16:colId xmlns:a16="http://schemas.microsoft.com/office/drawing/2014/main" val="1916641643"/>
                    </a:ext>
                  </a:extLst>
                </a:gridCol>
                <a:gridCol w="385044">
                  <a:extLst>
                    <a:ext uri="{9D8B030D-6E8A-4147-A177-3AD203B41FA5}">
                      <a16:colId xmlns:a16="http://schemas.microsoft.com/office/drawing/2014/main" val="4245936579"/>
                    </a:ext>
                  </a:extLst>
                </a:gridCol>
              </a:tblGrid>
              <a:tr h="792000">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September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October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November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December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January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February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March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September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October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November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December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January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February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March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May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July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0"/>
                      <a:r>
                        <a:rPr lang="en-US" sz="9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1</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4564238"/>
                  </a:ext>
                </a:extLst>
              </a:tr>
            </a:tbl>
          </a:graphicData>
        </a:graphic>
      </p:graphicFrame>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2" name="カルバペネムモニタリング"/>
          <p:cNvSpPr txBox="1">
            <a:spLocks noGrp="1"/>
          </p:cNvSpPr>
          <p:nvPr>
            <p:ph type="title"/>
          </p:nvPr>
        </p:nvSpPr>
        <p:spPr>
          <a:xfrm>
            <a:off x="952500" y="254000"/>
            <a:ext cx="11639550" cy="2159000"/>
          </a:xfrm>
          <a:prstGeom prst="rect">
            <a:avLst/>
          </a:prstGeom>
        </p:spPr>
        <p:txBody>
          <a:bodyPr rtlCol="0"/>
          <a:lstStyle>
            <a:lvl1pPr defTabSz="531622">
              <a:defRPr sz="7280"/>
            </a:lvl1pPr>
          </a:lstStyle>
          <a:p>
            <a:pPr rtl="0"/>
            <a:r>
              <a:rPr lang="en-US" dirty="0">
                <a:latin typeface="Calibri" panose="020F0502020204030204" pitchFamily="34" charset="0"/>
              </a:rPr>
              <a:t>Carbapenem monitoring</a:t>
            </a:r>
          </a:p>
        </p:txBody>
      </p:sp>
      <p:sp>
        <p:nvSpPr>
          <p:cNvPr id="993" name="2013年4月開始…"/>
          <p:cNvSpPr txBox="1">
            <a:spLocks noGrp="1"/>
          </p:cNvSpPr>
          <p:nvPr>
            <p:ph type="body" idx="1"/>
          </p:nvPr>
        </p:nvSpPr>
        <p:spPr>
          <a:xfrm>
            <a:off x="952500" y="2590800"/>
            <a:ext cx="11821804" cy="6286500"/>
          </a:xfrm>
          <a:prstGeom prst="rect">
            <a:avLst/>
          </a:prstGeom>
        </p:spPr>
        <p:txBody>
          <a:bodyPr rtlCol="0"/>
          <a:lstStyle/>
          <a:p>
            <a:pPr marL="404495" indent="-404495" defTabSz="531622" rtl="0">
              <a:spcBef>
                <a:spcPts val="3800"/>
              </a:spcBef>
              <a:defRPr sz="2912"/>
            </a:pPr>
            <a:r>
              <a:rPr lang="en-US" dirty="0">
                <a:latin typeface="Calibri" panose="020F0502020204030204" pitchFamily="34" charset="0"/>
              </a:rPr>
              <a:t>Started in April 2013</a:t>
            </a:r>
          </a:p>
          <a:p>
            <a:pPr marL="404495" indent="-404495" defTabSz="531622" rtl="0">
              <a:spcBef>
                <a:spcPts val="3800"/>
              </a:spcBef>
              <a:defRPr sz="2912"/>
            </a:pPr>
            <a:r>
              <a:rPr lang="en-US" dirty="0">
                <a:latin typeface="Calibri" panose="020F0502020204030204" pitchFamily="34" charset="0"/>
              </a:rPr>
              <a:t>Confirmed the following information on patients treated with carbapenem</a:t>
            </a:r>
          </a:p>
          <a:p>
            <a:pPr marL="808990" lvl="1" indent="-404495" defTabSz="531622" rtl="0">
              <a:spcBef>
                <a:spcPts val="3800"/>
              </a:spcBef>
              <a:defRPr sz="2912"/>
            </a:pPr>
            <a:r>
              <a:rPr lang="en-US" dirty="0">
                <a:latin typeface="Calibri" panose="020F0502020204030204" pitchFamily="34" charset="0"/>
              </a:rPr>
              <a:t>Number of patients treated</a:t>
            </a:r>
          </a:p>
          <a:p>
            <a:pPr marL="808990" lvl="1" indent="-404495" defTabSz="531622" rtl="0">
              <a:spcBef>
                <a:spcPts val="3800"/>
              </a:spcBef>
              <a:defRPr sz="2912"/>
            </a:pPr>
            <a:r>
              <a:rPr lang="en-US" dirty="0">
                <a:latin typeface="Calibri" panose="020F0502020204030204" pitchFamily="34" charset="0"/>
              </a:rPr>
              <a:t>Department</a:t>
            </a:r>
          </a:p>
          <a:p>
            <a:pPr marL="808990" lvl="1" indent="-404495" defTabSz="531622" rtl="0">
              <a:spcBef>
                <a:spcPts val="3800"/>
              </a:spcBef>
              <a:defRPr sz="2912"/>
            </a:pPr>
            <a:r>
              <a:rPr lang="en-US" dirty="0">
                <a:latin typeface="Calibri" panose="020F0502020204030204" pitchFamily="34" charset="0"/>
              </a:rPr>
              <a:t>Culture collection (2 sets or 1 set of blood culture or no collection, presence/absence of specific culture collection)</a:t>
            </a:r>
          </a:p>
          <a:p>
            <a:pPr marL="404495" indent="-404495" defTabSz="531622" rtl="0">
              <a:spcBef>
                <a:spcPts val="3800"/>
              </a:spcBef>
              <a:defRPr sz="2912"/>
            </a:pPr>
            <a:r>
              <a:rPr lang="en-US" dirty="0">
                <a:latin typeface="Calibri" panose="020F0502020204030204" pitchFamily="34" charset="0"/>
              </a:rPr>
              <a:t>Weekly feedback to all employees via in-house mail</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a:extLst>
              <a:ext uri="{FF2B5EF4-FFF2-40B4-BE49-F238E27FC236}">
                <a16:creationId xmlns:a16="http://schemas.microsoft.com/office/drawing/2014/main" id="{90EA16CE-D146-4307-BA0C-18EDE8FBE10A}"/>
              </a:ext>
            </a:extLst>
          </p:cNvPr>
          <p:cNvGrpSpPr>
            <a:grpSpLocks/>
          </p:cNvGrpSpPr>
          <p:nvPr/>
        </p:nvGrpSpPr>
        <p:grpSpPr bwMode="auto">
          <a:xfrm>
            <a:off x="933449" y="870585"/>
            <a:ext cx="11567899" cy="8178165"/>
            <a:chOff x="494" y="1214"/>
            <a:chExt cx="16863" cy="12879"/>
          </a:xfrm>
          <a:solidFill>
            <a:srgbClr val="FFFFFF"/>
          </a:solidFill>
        </p:grpSpPr>
        <p:sp>
          <p:nvSpPr>
            <p:cNvPr id="3" name="Text Box 5">
              <a:extLst>
                <a:ext uri="{FF2B5EF4-FFF2-40B4-BE49-F238E27FC236}">
                  <a16:creationId xmlns:a16="http://schemas.microsoft.com/office/drawing/2014/main" id="{F7D194E3-AB3D-4A06-9342-98591244CC1F}"/>
                </a:ext>
              </a:extLst>
            </p:cNvPr>
            <p:cNvSpPr txBox="1">
              <a:spLocks noChangeArrowheads="1"/>
            </p:cNvSpPr>
            <p:nvPr/>
          </p:nvSpPr>
          <p:spPr bwMode="auto">
            <a:xfrm>
              <a:off x="494" y="1214"/>
              <a:ext cx="6384" cy="14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just" rtl="0">
                <a:spcAft>
                  <a:spcPts val="0"/>
                </a:spcAft>
              </a:pPr>
              <a:r>
                <a:rPr lang="en-US" sz="4400" kern="100">
                  <a:solidFill>
                    <a:srgbClr val="000000"/>
                  </a:solidFill>
                  <a:effectLst/>
                  <a:latin typeface="Calibri" panose="020F0502020204030204" pitchFamily="34" charset="0"/>
                  <a:ea typeface="ＭＳ ゴシック"/>
                  <a:cs typeface="Calibri" panose="020F0502020204030204" pitchFamily="34" charset="0"/>
                </a:rPr>
                <a:t>11/6 - 11/12</a:t>
              </a:r>
              <a:endParaRPr lang="ja-JP" sz="1200" kern="100" dirty="0">
                <a:effectLst/>
                <a:latin typeface="Calibri" panose="020F0502020204030204" pitchFamily="34" charset="0"/>
                <a:ea typeface="ＭＳ 明朝"/>
                <a:cs typeface="Calibri" panose="020F0502020204030204" pitchFamily="34" charset="0"/>
              </a:endParaRPr>
            </a:p>
          </p:txBody>
        </p:sp>
        <p:sp>
          <p:nvSpPr>
            <p:cNvPr id="4" name="Text Box 4">
              <a:extLst>
                <a:ext uri="{FF2B5EF4-FFF2-40B4-BE49-F238E27FC236}">
                  <a16:creationId xmlns:a16="http://schemas.microsoft.com/office/drawing/2014/main" id="{C03DE724-3375-4FC6-9E43-1A4BF3FD90C2}"/>
                </a:ext>
              </a:extLst>
            </p:cNvPr>
            <p:cNvSpPr txBox="1">
              <a:spLocks noChangeArrowheads="1"/>
            </p:cNvSpPr>
            <p:nvPr/>
          </p:nvSpPr>
          <p:spPr bwMode="auto">
            <a:xfrm>
              <a:off x="530" y="4008"/>
              <a:ext cx="13473" cy="1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marL="571500" indent="-571500" algn="just" rtl="0">
                <a:spcAft>
                  <a:spcPts val="0"/>
                </a:spcAft>
                <a:buFont typeface="Wingdings" panose="05000000000000000000" pitchFamily="2" charset="2"/>
                <a:buChar char="l"/>
              </a:pPr>
              <a:r>
                <a:rPr lang="en-US" sz="4000" kern="100" dirty="0">
                  <a:solidFill>
                    <a:srgbClr val="000000"/>
                  </a:solidFill>
                  <a:effectLst/>
                  <a:latin typeface="Calibri" panose="020F0502020204030204" pitchFamily="34" charset="0"/>
                  <a:ea typeface="ＭＳ ゴシック"/>
                  <a:cs typeface="Calibri" panose="020F0502020204030204" pitchFamily="34" charset="0"/>
                </a:rPr>
                <a:t>Newly started</a:t>
              </a:r>
              <a:r>
                <a:rPr lang="en-US" sz="4000" kern="100" dirty="0">
                  <a:solidFill>
                    <a:srgbClr val="00005F"/>
                  </a:solidFill>
                  <a:effectLst/>
                  <a:latin typeface="Calibri" panose="020F0502020204030204" pitchFamily="34" charset="0"/>
                  <a:ea typeface="ＭＳ ゴシック"/>
                  <a:cs typeface="Calibri" panose="020F0502020204030204" pitchFamily="34" charset="0"/>
                </a:rPr>
                <a:t>: </a:t>
              </a:r>
              <a:r>
                <a:rPr lang="en-US" sz="4000" kern="100" dirty="0">
                  <a:solidFill>
                    <a:srgbClr val="000000"/>
                  </a:solidFill>
                  <a:effectLst/>
                  <a:latin typeface="Calibri" panose="020F0502020204030204" pitchFamily="34" charset="0"/>
                  <a:ea typeface="ＭＳ ゴシック"/>
                  <a:cs typeface="Calibri" panose="020F0502020204030204" pitchFamily="34" charset="0"/>
                </a:rPr>
                <a:t>20 patients (11 patients for the previous week)</a:t>
              </a:r>
              <a:endParaRPr lang="ja-JP" sz="1000" kern="100" dirty="0">
                <a:effectLst/>
                <a:latin typeface="Calibri" panose="020F0502020204030204" pitchFamily="34" charset="0"/>
                <a:ea typeface="ＭＳ 明朝"/>
                <a:cs typeface="Calibri" panose="020F0502020204030204" pitchFamily="34" charset="0"/>
              </a:endParaRPr>
            </a:p>
          </p:txBody>
        </p:sp>
        <p:sp>
          <p:nvSpPr>
            <p:cNvPr id="5" name="Text Box 3">
              <a:extLst>
                <a:ext uri="{FF2B5EF4-FFF2-40B4-BE49-F238E27FC236}">
                  <a16:creationId xmlns:a16="http://schemas.microsoft.com/office/drawing/2014/main" id="{3BE0F299-38DC-47B3-84CE-B2ADB934E559}"/>
                </a:ext>
              </a:extLst>
            </p:cNvPr>
            <p:cNvSpPr txBox="1">
              <a:spLocks noChangeArrowheads="1"/>
            </p:cNvSpPr>
            <p:nvPr/>
          </p:nvSpPr>
          <p:spPr bwMode="auto">
            <a:xfrm>
              <a:off x="530" y="6843"/>
              <a:ext cx="13992" cy="109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marL="571500" indent="-571500" algn="just" rtl="0">
                <a:spcAft>
                  <a:spcPts val="0"/>
                </a:spcAft>
                <a:buFont typeface="Wingdings" panose="05000000000000000000" pitchFamily="2" charset="2"/>
                <a:buChar char="l"/>
              </a:pPr>
              <a:r>
                <a:rPr lang="en-US" sz="3600" kern="100" dirty="0">
                  <a:solidFill>
                    <a:srgbClr val="000000"/>
                  </a:solidFill>
                  <a:effectLst/>
                  <a:latin typeface="Calibri" panose="020F0502020204030204" pitchFamily="34" charset="0"/>
                  <a:ea typeface="ＭＳ ゴシック"/>
                  <a:cs typeface="Calibri" panose="020F0502020204030204" pitchFamily="34" charset="0"/>
                </a:rPr>
                <a:t>No culture submitted: 5 patients (25.0%)</a:t>
              </a:r>
              <a:endParaRPr lang="ja-JP" sz="1000" kern="100" dirty="0">
                <a:effectLst/>
                <a:latin typeface="Calibri" panose="020F0502020204030204" pitchFamily="34" charset="0"/>
                <a:ea typeface="ＭＳ 明朝"/>
                <a:cs typeface="Calibri" panose="020F0502020204030204" pitchFamily="34" charset="0"/>
              </a:endParaRPr>
            </a:p>
          </p:txBody>
        </p:sp>
        <p:sp>
          <p:nvSpPr>
            <p:cNvPr id="6" name="Text Box 2">
              <a:extLst>
                <a:ext uri="{FF2B5EF4-FFF2-40B4-BE49-F238E27FC236}">
                  <a16:creationId xmlns:a16="http://schemas.microsoft.com/office/drawing/2014/main" id="{22C1B266-935D-495F-884D-408086910C28}"/>
                </a:ext>
              </a:extLst>
            </p:cNvPr>
            <p:cNvSpPr txBox="1">
              <a:spLocks noChangeArrowheads="1"/>
            </p:cNvSpPr>
            <p:nvPr/>
          </p:nvSpPr>
          <p:spPr bwMode="auto">
            <a:xfrm>
              <a:off x="1114" y="8193"/>
              <a:ext cx="16243" cy="5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just" rtl="0">
                <a:spcAft>
                  <a:spcPts val="0"/>
                </a:spcAft>
              </a:pPr>
              <a:r>
                <a:rPr lang="en-US" sz="3600" kern="100" dirty="0">
                  <a:solidFill>
                    <a:srgbClr val="0000FF"/>
                  </a:solidFill>
                  <a:effectLst/>
                  <a:latin typeface="Calibri" panose="020F0502020204030204" pitchFamily="34" charset="0"/>
                  <a:ea typeface="ＭＳ ゴシック"/>
                  <a:cs typeface="Calibri" panose="020F0502020204030204" pitchFamily="34" charset="0"/>
                </a:rPr>
                <a:t>No culture at all: 1</a:t>
              </a:r>
            </a:p>
            <a:p>
              <a:pPr algn="just" rtl="0">
                <a:spcBef>
                  <a:spcPts val="600"/>
                </a:spcBef>
                <a:spcAft>
                  <a:spcPts val="0"/>
                </a:spcAft>
              </a:pPr>
              <a:r>
                <a:rPr lang="en-US" sz="3600" kern="100" dirty="0">
                  <a:solidFill>
                    <a:srgbClr val="0000FF"/>
                  </a:solidFill>
                  <a:effectLst/>
                  <a:latin typeface="Calibri" panose="020F0502020204030204" pitchFamily="34" charset="0"/>
                  <a:ea typeface="ＭＳ ゴシック"/>
                  <a:cs typeface="Calibri" panose="020F0502020204030204" pitchFamily="34" charset="0"/>
                </a:rPr>
                <a:t>Only 1 set of blood culture: 0</a:t>
              </a:r>
            </a:p>
            <a:p>
              <a:pPr algn="just" rtl="0">
                <a:spcBef>
                  <a:spcPts val="1200"/>
                </a:spcBef>
                <a:spcAft>
                  <a:spcPts val="0"/>
                </a:spcAft>
              </a:pPr>
              <a:r>
                <a:rPr lang="en-US" sz="3600" kern="100" dirty="0">
                  <a:solidFill>
                    <a:srgbClr val="0000FF"/>
                  </a:solidFill>
                  <a:effectLst/>
                  <a:latin typeface="Calibri" panose="020F0502020204030204" pitchFamily="34" charset="0"/>
                  <a:ea typeface="ＭＳ ゴシック"/>
                  <a:cs typeface="Calibri" panose="020F0502020204030204" pitchFamily="34" charset="0"/>
                </a:rPr>
                <a:t>Specific culture only: 4</a:t>
              </a:r>
              <a:endParaRPr lang="en-US" altLang="ja-JP" sz="3600" kern="100" dirty="0">
                <a:solidFill>
                  <a:srgbClr val="0000FF"/>
                </a:solidFill>
                <a:effectLst/>
                <a:latin typeface="Calibri" panose="020F0502020204030204" pitchFamily="34" charset="0"/>
                <a:ea typeface="ＭＳ ゴシック"/>
                <a:cs typeface="Calibri" panose="020F0502020204030204" pitchFamily="34" charset="0"/>
              </a:endParaRPr>
            </a:p>
            <a:p>
              <a:pPr marL="1160463" indent="-436563" algn="l" rtl="0">
                <a:spcBef>
                  <a:spcPts val="1200"/>
                </a:spcBef>
                <a:spcAft>
                  <a:spcPts val="0"/>
                </a:spcAft>
              </a:pPr>
              <a:r>
                <a:rPr lang="en-US" sz="3600" kern="100" dirty="0">
                  <a:solidFill>
                    <a:srgbClr val="0000FF"/>
                  </a:solidFill>
                  <a:effectLst/>
                  <a:latin typeface="Calibri" panose="020F0502020204030204" pitchFamily="34" charset="0"/>
                  <a:ea typeface="ＭＳ ゴシック"/>
                  <a:cs typeface="Calibri" panose="020F0502020204030204" pitchFamily="34" charset="0"/>
                  <a:sym typeface="Symbol" panose="05050102010706020507" pitchFamily="18" charset="2"/>
                </a:rPr>
                <a:t></a:t>
              </a:r>
              <a:r>
                <a:rPr lang="en-US" sz="3600" kern="100" dirty="0">
                  <a:solidFill>
                    <a:srgbClr val="0000FF"/>
                  </a:solidFill>
                  <a:effectLst/>
                  <a:latin typeface="Calibri" panose="020F0502020204030204" pitchFamily="34" charset="0"/>
                  <a:ea typeface="ＭＳ ゴシック"/>
                  <a:cs typeface="Calibri" panose="020F0502020204030204" pitchFamily="34" charset="0"/>
                </a:rPr>
                <a:t>All patients with dose escalation from other antimicrobial drugs</a:t>
              </a:r>
              <a:endParaRPr lang="ja-JP" sz="1100" kern="100" dirty="0">
                <a:effectLst/>
                <a:latin typeface="Calibri" panose="020F0502020204030204" pitchFamily="34" charset="0"/>
                <a:ea typeface="ＭＳ 明朝"/>
                <a:cs typeface="Calibri" panose="020F0502020204030204" pitchFamily="34" charset="0"/>
              </a:endParaRPr>
            </a:p>
          </p:txBody>
        </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イメージ" descr="イメージ">
            <a:extLst>
              <a:ext uri="{FF2B5EF4-FFF2-40B4-BE49-F238E27FC236}">
                <a16:creationId xmlns:a16="http://schemas.microsoft.com/office/drawing/2014/main" id="{43DEF73A-F775-48A3-BBEE-CA9929FF49FE}"/>
              </a:ext>
            </a:extLst>
          </p:cNvPr>
          <p:cNvPicPr>
            <a:picLocks noChangeAspect="1"/>
          </p:cNvPicPr>
          <p:nvPr/>
        </p:nvPicPr>
        <p:blipFill>
          <a:blip r:embed="rId2"/>
          <a:stretch>
            <a:fillRect/>
          </a:stretch>
        </p:blipFill>
        <p:spPr>
          <a:xfrm>
            <a:off x="-1" y="-1"/>
            <a:ext cx="13004801" cy="9753601"/>
          </a:xfrm>
          <a:prstGeom prst="rect">
            <a:avLst/>
          </a:prstGeom>
          <a:ln w="12700">
            <a:miter lim="400000"/>
          </a:ln>
        </p:spPr>
      </p:pic>
      <p:sp>
        <p:nvSpPr>
          <p:cNvPr id="3" name="正方形/長方形 2">
            <a:extLst>
              <a:ext uri="{FF2B5EF4-FFF2-40B4-BE49-F238E27FC236}">
                <a16:creationId xmlns:a16="http://schemas.microsoft.com/office/drawing/2014/main" id="{5AA096D5-4BC4-4DEC-9049-5FCD36C33A56}"/>
              </a:ext>
            </a:extLst>
          </p:cNvPr>
          <p:cNvSpPr/>
          <p:nvPr/>
        </p:nvSpPr>
        <p:spPr>
          <a:xfrm>
            <a:off x="3743202" y="231001"/>
            <a:ext cx="4095994" cy="461665"/>
          </a:xfrm>
          <a:prstGeom prst="rect">
            <a:avLst/>
          </a:prstGeom>
          <a:solidFill>
            <a:srgbClr val="FFFFFF"/>
          </a:solidFill>
        </p:spPr>
        <p:txBody>
          <a:bodyPr wrap="none" rtlCol="0">
            <a:spAutoFit/>
          </a:bodyPr>
          <a:lstStyle/>
          <a:p>
            <a:pPr rtl="0"/>
            <a:r>
              <a:rPr lang="en-US" sz="2400" dirty="0" err="1">
                <a:solidFill>
                  <a:srgbClr val="000000"/>
                </a:solidFill>
                <a:latin typeface="Calibri" panose="020F0502020204030204" pitchFamily="34" charset="0"/>
                <a:ea typeface="ＭＳ ゴシック" pitchFamily="49" charset="-128"/>
              </a:rPr>
              <a:t>Carbapenem</a:t>
            </a:r>
            <a:r>
              <a:rPr lang="en-US" sz="2400" dirty="0">
                <a:solidFill>
                  <a:srgbClr val="000000"/>
                </a:solidFill>
                <a:latin typeface="Calibri" panose="020F0502020204030204" pitchFamily="34" charset="0"/>
                <a:ea typeface="ＭＳ ゴシック" pitchFamily="49" charset="-128"/>
              </a:rPr>
              <a:t> (up to 11/5/2017)</a:t>
            </a:r>
          </a:p>
        </p:txBody>
      </p:sp>
      <p:sp>
        <p:nvSpPr>
          <p:cNvPr id="4" name="正方形/長方形 3">
            <a:extLst>
              <a:ext uri="{FF2B5EF4-FFF2-40B4-BE49-F238E27FC236}">
                <a16:creationId xmlns:a16="http://schemas.microsoft.com/office/drawing/2014/main" id="{9847FD3E-F086-4390-BFBE-2841E5824804}"/>
              </a:ext>
            </a:extLst>
          </p:cNvPr>
          <p:cNvSpPr/>
          <p:nvPr/>
        </p:nvSpPr>
        <p:spPr>
          <a:xfrm>
            <a:off x="-1" y="3944883"/>
            <a:ext cx="430887" cy="1034899"/>
          </a:xfrm>
          <a:prstGeom prst="rect">
            <a:avLst/>
          </a:prstGeom>
          <a:solidFill>
            <a:srgbClr val="FFFFFF"/>
          </a:solidFill>
        </p:spPr>
        <p:txBody>
          <a:bodyPr vert="vert270" wrap="none" rtlCol="0">
            <a:spAutoFit/>
          </a:bodyPr>
          <a:lstStyle/>
          <a:p>
            <a:pPr rtl="0"/>
            <a:r>
              <a:rPr lang="en-US" sz="1600" dirty="0">
                <a:solidFill>
                  <a:srgbClr val="000000"/>
                </a:solidFill>
                <a:latin typeface="Calibri" panose="020F0502020204030204" pitchFamily="34" charset="0"/>
                <a:ea typeface="ＭＳ ゴシック" pitchFamily="49" charset="-128"/>
              </a:rPr>
              <a:t>Percentage</a:t>
            </a:r>
          </a:p>
        </p:txBody>
      </p:sp>
      <p:sp>
        <p:nvSpPr>
          <p:cNvPr id="5" name="正方形/長方形 4">
            <a:extLst>
              <a:ext uri="{FF2B5EF4-FFF2-40B4-BE49-F238E27FC236}">
                <a16:creationId xmlns:a16="http://schemas.microsoft.com/office/drawing/2014/main" id="{62A4593A-FB6D-4AAD-91D4-CBFED4CC3B28}"/>
              </a:ext>
            </a:extLst>
          </p:cNvPr>
          <p:cNvSpPr/>
          <p:nvPr/>
        </p:nvSpPr>
        <p:spPr>
          <a:xfrm>
            <a:off x="2770726" y="9311501"/>
            <a:ext cx="1229773" cy="253916"/>
          </a:xfrm>
          <a:prstGeom prst="rect">
            <a:avLst/>
          </a:prstGeom>
          <a:solidFill>
            <a:srgbClr val="FFFFFF"/>
          </a:solidFill>
        </p:spPr>
        <p:txBody>
          <a:bodyPr wrap="square" lIns="0" rIns="0" rtlCol="0">
            <a:spAutoFit/>
          </a:bodyPr>
          <a:lstStyle/>
          <a:p>
            <a:pPr algn="just" rtl="0"/>
            <a:r>
              <a:rPr lang="en-US" sz="1050" dirty="0">
                <a:solidFill>
                  <a:srgbClr val="000000"/>
                </a:solidFill>
                <a:latin typeface="Calibri" panose="020F0502020204030204" pitchFamily="34" charset="0"/>
                <a:ea typeface="ＭＳ ゴシック" pitchFamily="49" charset="-128"/>
              </a:rPr>
              <a:t>Specific culture only</a:t>
            </a:r>
          </a:p>
        </p:txBody>
      </p:sp>
      <p:sp>
        <p:nvSpPr>
          <p:cNvPr id="6" name="正方形/長方形 5">
            <a:extLst>
              <a:ext uri="{FF2B5EF4-FFF2-40B4-BE49-F238E27FC236}">
                <a16:creationId xmlns:a16="http://schemas.microsoft.com/office/drawing/2014/main" id="{F9C48BD1-5C6F-4466-BF3E-7451784E062D}"/>
              </a:ext>
            </a:extLst>
          </p:cNvPr>
          <p:cNvSpPr/>
          <p:nvPr/>
        </p:nvSpPr>
        <p:spPr>
          <a:xfrm>
            <a:off x="4561427" y="9311501"/>
            <a:ext cx="1039274" cy="415498"/>
          </a:xfrm>
          <a:prstGeom prst="rect">
            <a:avLst/>
          </a:prstGeom>
          <a:solidFill>
            <a:srgbClr val="FFFFFF"/>
          </a:solidFill>
        </p:spPr>
        <p:txBody>
          <a:bodyPr wrap="square" lIns="0" rIns="0" rtlCol="0">
            <a:spAutoFit/>
          </a:bodyPr>
          <a:lstStyle/>
          <a:p>
            <a:pPr algn="l" rtl="0"/>
            <a:r>
              <a:rPr lang="en-US" sz="1050" dirty="0">
                <a:solidFill>
                  <a:srgbClr val="000000"/>
                </a:solidFill>
                <a:latin typeface="Calibri" panose="020F0502020204030204" pitchFamily="34" charset="0"/>
                <a:ea typeface="ＭＳ ゴシック" pitchFamily="49" charset="-128"/>
              </a:rPr>
              <a:t>1 set of blood culture</a:t>
            </a:r>
          </a:p>
        </p:txBody>
      </p:sp>
      <p:sp>
        <p:nvSpPr>
          <p:cNvPr id="7" name="正方形/長方形 6">
            <a:extLst>
              <a:ext uri="{FF2B5EF4-FFF2-40B4-BE49-F238E27FC236}">
                <a16:creationId xmlns:a16="http://schemas.microsoft.com/office/drawing/2014/main" id="{15A37944-5CD1-485F-B456-3DB5C30F3A1B}"/>
              </a:ext>
            </a:extLst>
          </p:cNvPr>
          <p:cNvSpPr/>
          <p:nvPr/>
        </p:nvSpPr>
        <p:spPr>
          <a:xfrm>
            <a:off x="6072727" y="9311501"/>
            <a:ext cx="963073" cy="253916"/>
          </a:xfrm>
          <a:prstGeom prst="rect">
            <a:avLst/>
          </a:prstGeom>
          <a:solidFill>
            <a:srgbClr val="FFFFFF"/>
          </a:solidFill>
        </p:spPr>
        <p:txBody>
          <a:bodyPr wrap="square" lIns="0" rIns="0" rtlCol="0">
            <a:spAutoFit/>
          </a:bodyPr>
          <a:lstStyle/>
          <a:p>
            <a:pPr algn="just" rtl="0"/>
            <a:r>
              <a:rPr lang="en-US" sz="1050" dirty="0">
                <a:solidFill>
                  <a:srgbClr val="000000"/>
                </a:solidFill>
                <a:latin typeface="Calibri" panose="020F0502020204030204" pitchFamily="34" charset="0"/>
                <a:ea typeface="ＭＳ ゴシック" pitchFamily="49" charset="-128"/>
              </a:rPr>
              <a:t>No culture at all</a:t>
            </a:r>
          </a:p>
        </p:txBody>
      </p:sp>
      <p:sp>
        <p:nvSpPr>
          <p:cNvPr id="8" name="正方形/長方形 7">
            <a:extLst>
              <a:ext uri="{FF2B5EF4-FFF2-40B4-BE49-F238E27FC236}">
                <a16:creationId xmlns:a16="http://schemas.microsoft.com/office/drawing/2014/main" id="{1A8725BE-A301-4805-A2AF-4A17F8A4FC53}"/>
              </a:ext>
            </a:extLst>
          </p:cNvPr>
          <p:cNvSpPr/>
          <p:nvPr/>
        </p:nvSpPr>
        <p:spPr>
          <a:xfrm>
            <a:off x="7533226" y="9311501"/>
            <a:ext cx="1788574" cy="253916"/>
          </a:xfrm>
          <a:prstGeom prst="rect">
            <a:avLst/>
          </a:prstGeom>
          <a:solidFill>
            <a:srgbClr val="FFFFFF"/>
          </a:solidFill>
        </p:spPr>
        <p:txBody>
          <a:bodyPr wrap="square" lIns="0" rIns="0" rtlCol="0">
            <a:spAutoFit/>
          </a:bodyPr>
          <a:lstStyle/>
          <a:p>
            <a:pPr algn="just" rtl="0"/>
            <a:r>
              <a:rPr lang="en-US" sz="1050" dirty="0" err="1">
                <a:solidFill>
                  <a:srgbClr val="000000"/>
                </a:solidFill>
                <a:latin typeface="Calibri" panose="020F0502020204030204" pitchFamily="34" charset="0"/>
                <a:ea typeface="ＭＳ ゴシック" pitchFamily="49" charset="-128"/>
              </a:rPr>
              <a:t>Carbapenem</a:t>
            </a:r>
            <a:r>
              <a:rPr lang="en-US" sz="1050" dirty="0">
                <a:solidFill>
                  <a:srgbClr val="000000"/>
                </a:solidFill>
                <a:latin typeface="Calibri" panose="020F0502020204030204" pitchFamily="34" charset="0"/>
                <a:ea typeface="ＭＳ ゴシック" pitchFamily="49" charset="-128"/>
              </a:rPr>
              <a:t> (with culture)</a:t>
            </a:r>
            <a:endParaRPr lang="ja-JP" altLang="en-US" sz="1050" dirty="0">
              <a:solidFill>
                <a:srgbClr val="000000"/>
              </a:solidFill>
              <a:latin typeface="Calibri" panose="020F0502020204030204" pitchFamily="34" charset="0"/>
              <a:ea typeface="ＭＳ ゴシック" pitchFamily="49" charset="-128"/>
            </a:endParaRPr>
          </a:p>
        </p:txBody>
      </p:sp>
      <p:sp>
        <p:nvSpPr>
          <p:cNvPr id="9" name="正方形/長方形 8">
            <a:extLst>
              <a:ext uri="{FF2B5EF4-FFF2-40B4-BE49-F238E27FC236}">
                <a16:creationId xmlns:a16="http://schemas.microsoft.com/office/drawing/2014/main" id="{59E159AA-C5B2-42FB-8807-31EBFEEEBCEE}"/>
              </a:ext>
            </a:extLst>
          </p:cNvPr>
          <p:cNvSpPr/>
          <p:nvPr/>
        </p:nvSpPr>
        <p:spPr>
          <a:xfrm>
            <a:off x="9908126" y="9311501"/>
            <a:ext cx="1788574" cy="253916"/>
          </a:xfrm>
          <a:prstGeom prst="rect">
            <a:avLst/>
          </a:prstGeom>
          <a:solidFill>
            <a:srgbClr val="FFFFFF"/>
          </a:solidFill>
        </p:spPr>
        <p:txBody>
          <a:bodyPr wrap="square" lIns="0" rIns="0" rtlCol="0">
            <a:spAutoFit/>
          </a:bodyPr>
          <a:lstStyle/>
          <a:p>
            <a:pPr algn="just" rtl="0"/>
            <a:r>
              <a:rPr lang="en-US" sz="1050" dirty="0">
                <a:solidFill>
                  <a:srgbClr val="000000"/>
                </a:solidFill>
                <a:latin typeface="Calibri" panose="020F0502020204030204" pitchFamily="34" charset="0"/>
                <a:ea typeface="ＭＳ ゴシック" pitchFamily="49" charset="-128"/>
              </a:rPr>
              <a:t>No culture (%)</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グループ化 11">
            <a:extLst>
              <a:ext uri="{FF2B5EF4-FFF2-40B4-BE49-F238E27FC236}">
                <a16:creationId xmlns:a16="http://schemas.microsoft.com/office/drawing/2014/main" id="{29CA53FD-8E96-4703-8F20-BA402E6CB264}"/>
              </a:ext>
            </a:extLst>
          </p:cNvPr>
          <p:cNvGrpSpPr/>
          <p:nvPr/>
        </p:nvGrpSpPr>
        <p:grpSpPr>
          <a:xfrm>
            <a:off x="0" y="2246"/>
            <a:ext cx="13004800" cy="9751354"/>
            <a:chOff x="0" y="2246"/>
            <a:chExt cx="13004800" cy="9751354"/>
          </a:xfrm>
        </p:grpSpPr>
        <p:pic>
          <p:nvPicPr>
            <p:cNvPr id="13" name="図 12">
              <a:extLst>
                <a:ext uri="{FF2B5EF4-FFF2-40B4-BE49-F238E27FC236}">
                  <a16:creationId xmlns:a16="http://schemas.microsoft.com/office/drawing/2014/main" id="{4332E8D3-5F79-482A-9DDB-BDED0EE3FC4C}"/>
                </a:ext>
              </a:extLst>
            </p:cNvPr>
            <p:cNvPicPr>
              <a:picLocks noChangeAspect="1"/>
            </p:cNvPicPr>
            <p:nvPr/>
          </p:nvPicPr>
          <p:blipFill>
            <a:blip r:embed="rId2"/>
            <a:stretch>
              <a:fillRect/>
            </a:stretch>
          </p:blipFill>
          <p:spPr>
            <a:xfrm>
              <a:off x="0" y="2246"/>
              <a:ext cx="13004800" cy="9751354"/>
            </a:xfrm>
            <a:prstGeom prst="rect">
              <a:avLst/>
            </a:prstGeom>
          </p:spPr>
        </p:pic>
        <p:sp>
          <p:nvSpPr>
            <p:cNvPr id="14" name="テキスト ボックス 13">
              <a:extLst>
                <a:ext uri="{FF2B5EF4-FFF2-40B4-BE49-F238E27FC236}">
                  <a16:creationId xmlns:a16="http://schemas.microsoft.com/office/drawing/2014/main" id="{D76D6FB0-843F-4AF1-B2E1-8E338A60BA23}"/>
                </a:ext>
              </a:extLst>
            </p:cNvPr>
            <p:cNvSpPr txBox="1"/>
            <p:nvPr/>
          </p:nvSpPr>
          <p:spPr>
            <a:xfrm rot="60000">
              <a:off x="29088" y="2699543"/>
              <a:ext cx="11286777" cy="3077068"/>
            </a:xfrm>
            <a:prstGeom prst="rect">
              <a:avLst/>
            </a:prstGeom>
            <a:solidFill>
              <a:srgbClr val="EEEBE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marL="0" marR="0" indent="0" algn="l" defTabSz="584200" rtl="0" fontAlgn="auto" latinLnBrk="0" hangingPunct="0">
                <a:lnSpc>
                  <a:spcPct val="100000"/>
                </a:lnSpc>
                <a:spcBef>
                  <a:spcPts val="0"/>
                </a:spcBef>
                <a:spcAft>
                  <a:spcPts val="0"/>
                </a:spcAft>
                <a:buClrTx/>
                <a:buSzTx/>
                <a:buFontTx/>
                <a:buNone/>
                <a:tabLst/>
              </a:pPr>
              <a:r>
                <a:rPr lang="en-US"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Dear NCGM </a:t>
              </a:r>
              <a:r>
                <a:rPr lang="en-US"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employees,</a:t>
              </a:r>
              <a:endParaRPr lang="en-US" altLang="ja-JP"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endParaRPr>
            </a:p>
            <a:p>
              <a:pPr marL="0" marR="0" indent="0" algn="l" defTabSz="584200" rtl="0" fontAlgn="auto" latinLnBrk="0" hangingPunct="0">
                <a:lnSpc>
                  <a:spcPct val="100000"/>
                </a:lnSpc>
                <a:spcBef>
                  <a:spcPts val="0"/>
                </a:spcBef>
                <a:spcAft>
                  <a:spcPts val="0"/>
                </a:spcAft>
                <a:buClrTx/>
                <a:buSzTx/>
                <a:buFontTx/>
                <a:buNone/>
                <a:tabLst/>
              </a:pPr>
              <a:endParaRPr kumimoji="0" lang="en-US" altLang="ja-JP"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endParaRPr>
            </a:p>
            <a:p>
              <a:pPr marL="0" marR="0" indent="0" algn="l" defTabSz="584200" rtl="0" fontAlgn="auto" latinLnBrk="0" hangingPunct="0">
                <a:lnSpc>
                  <a:spcPct val="100000"/>
                </a:lnSpc>
                <a:spcBef>
                  <a:spcPts val="0"/>
                </a:spcBef>
                <a:spcAft>
                  <a:spcPts val="0"/>
                </a:spcAft>
                <a:buClrTx/>
                <a:buSzTx/>
                <a:buFontTx/>
                <a:buNone/>
                <a:tabLst/>
              </a:pPr>
              <a:r>
                <a:rPr lang="en-US"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This is information from ICT on the use of carbapenem for the weeks starting on October 9, and October 16.</a:t>
              </a:r>
              <a:endParaRPr lang="en-US" altLang="ja-JP"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endParaRPr>
            </a:p>
            <a:p>
              <a:pPr marL="0" marR="0" indent="0" algn="l" defTabSz="584200" rtl="0" fontAlgn="auto" latinLnBrk="0" hangingPunct="0">
                <a:lnSpc>
                  <a:spcPct val="100000"/>
                </a:lnSpc>
                <a:spcBef>
                  <a:spcPts val="0"/>
                </a:spcBef>
                <a:spcAft>
                  <a:spcPts val="0"/>
                </a:spcAft>
                <a:buClrTx/>
                <a:buSzTx/>
                <a:buFontTx/>
                <a:buNone/>
                <a:tabLst/>
              </a:pPr>
              <a:endParaRPr kumimoji="0" lang="en-US" altLang="ja-JP"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endParaRPr>
            </a:p>
            <a:p>
              <a:pPr marL="0" marR="0" indent="0" algn="l" defTabSz="584200" rtl="0" fontAlgn="auto" latinLnBrk="0" hangingPunct="0">
                <a:lnSpc>
                  <a:spcPct val="100000"/>
                </a:lnSpc>
                <a:spcBef>
                  <a:spcPts val="0"/>
                </a:spcBef>
                <a:spcAft>
                  <a:spcPts val="0"/>
                </a:spcAft>
                <a:buClrTx/>
                <a:buSzTx/>
                <a:buFontTx/>
                <a:buNone/>
                <a:tabLst/>
              </a:pPr>
              <a:r>
                <a:rPr lang="en-US" sz="14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The incidence of blood culture contamination has been increasing rapidly. Please ensure appropriate cleaning operation during blood culture collection.</a:t>
              </a:r>
              <a:endParaRPr lang="en-US" altLang="ja-JP" sz="1400" dirty="0">
                <a:solidFill>
                  <a:srgbClr val="000000"/>
                </a:solidFill>
                <a:latin typeface="Calibri" panose="020F0502020204030204" pitchFamily="34" charset="0"/>
                <a:ea typeface="ＭＳ ゴシック" panose="020B0609070205080204" pitchFamily="49" charset="-128"/>
                <a:cs typeface="Calibri" panose="020F0502020204030204" pitchFamily="34" charset="0"/>
              </a:endParaRPr>
            </a:p>
            <a:p>
              <a:pPr marL="0" marR="0" indent="0" algn="l" defTabSz="584200" rtl="0" fontAlgn="auto" latinLnBrk="0" hangingPunct="0">
                <a:lnSpc>
                  <a:spcPct val="100000"/>
                </a:lnSpc>
                <a:spcBef>
                  <a:spcPts val="0"/>
                </a:spcBef>
                <a:spcAft>
                  <a:spcPts val="0"/>
                </a:spcAft>
                <a:buClrTx/>
                <a:buSzTx/>
                <a:buFontTx/>
                <a:buNone/>
                <a:tabLst/>
              </a:pPr>
              <a:endParaRPr kumimoji="0" lang="en-US" altLang="ja-JP"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endParaRPr>
            </a:p>
            <a:p>
              <a:pPr marL="0" marR="0" indent="0" algn="l" defTabSz="584200" rtl="0" fontAlgn="auto" latinLnBrk="0" hangingPunct="0">
                <a:lnSpc>
                  <a:spcPct val="100000"/>
                </a:lnSpc>
                <a:spcBef>
                  <a:spcPts val="0"/>
                </a:spcBef>
                <a:spcAft>
                  <a:spcPts val="0"/>
                </a:spcAft>
                <a:buClrTx/>
                <a:buSzTx/>
                <a:buFontTx/>
                <a:buNone/>
                <a:tabLst/>
              </a:pPr>
              <a:r>
                <a:rPr lang="en-US"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10/9-10/15</a:t>
              </a:r>
              <a:endParaRPr kumimoji="0" lang="en-US" altLang="ja-JP"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endParaRPr>
            </a:p>
            <a:p>
              <a:pPr marL="0" marR="0" indent="0" algn="l" defTabSz="584200" rtl="0" fontAlgn="auto" latinLnBrk="0" hangingPunct="0">
                <a:lnSpc>
                  <a:spcPct val="100000"/>
                </a:lnSpc>
                <a:spcBef>
                  <a:spcPts val="0"/>
                </a:spcBef>
                <a:spcAft>
                  <a:spcPts val="0"/>
                </a:spcAft>
                <a:buClrTx/>
                <a:buSzTx/>
                <a:buFontTx/>
                <a:buNone/>
                <a:tabLst/>
              </a:pPr>
              <a:r>
                <a:rPr lang="en-US"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 Number of new carbapenem users by department: 11 in total (9 for the previous week)</a:t>
              </a:r>
              <a:endParaRPr kumimoji="0" lang="en-US" altLang="ja-JP"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endParaRPr>
            </a:p>
            <a:p>
              <a:pPr marL="0" marR="0" indent="0" algn="l" defTabSz="584200" rtl="0" fontAlgn="auto" latinLnBrk="0" hangingPunct="0">
                <a:lnSpc>
                  <a:spcPct val="100000"/>
                </a:lnSpc>
                <a:spcBef>
                  <a:spcPts val="0"/>
                </a:spcBef>
                <a:spcAft>
                  <a:spcPts val="0"/>
                </a:spcAft>
                <a:buClrTx/>
                <a:buSzTx/>
                <a:buFontTx/>
                <a:buNone/>
                <a:tabLst/>
              </a:pPr>
              <a:r>
                <a:rPr lang="en-US"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Gastrointestinal medicine: 3</a:t>
              </a:r>
            </a:p>
            <a:p>
              <a:pPr marL="0" marR="0" indent="0" algn="l" defTabSz="584200" rtl="0" fontAlgn="auto" latinLnBrk="0" hangingPunct="0">
                <a:lnSpc>
                  <a:spcPct val="100000"/>
                </a:lnSpc>
                <a:spcBef>
                  <a:spcPts val="0"/>
                </a:spcBef>
                <a:spcAft>
                  <a:spcPts val="0"/>
                </a:spcAft>
                <a:buClrTx/>
                <a:buSzTx/>
                <a:buFontTx/>
                <a:buNone/>
                <a:tabLst/>
              </a:pPr>
              <a:r>
                <a:rPr lang="en-US"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Hematology: 2</a:t>
              </a:r>
            </a:p>
            <a:p>
              <a:pPr marL="0" marR="0" indent="0" algn="l" defTabSz="584200" rtl="0" fontAlgn="auto" latinLnBrk="0" hangingPunct="0">
                <a:lnSpc>
                  <a:spcPct val="100000"/>
                </a:lnSpc>
                <a:spcBef>
                  <a:spcPts val="0"/>
                </a:spcBef>
                <a:spcAft>
                  <a:spcPts val="0"/>
                </a:spcAft>
                <a:buClrTx/>
                <a:buSzTx/>
                <a:buFontTx/>
                <a:buNone/>
                <a:tabLst/>
              </a:pPr>
              <a:r>
                <a:rPr lang="en-US"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Neurosurgery, hepato-biliary-pancreatic surgery, esophageal-gastric surgery, and general infectious disease: 1 each</a:t>
              </a:r>
            </a:p>
            <a:p>
              <a:pPr marL="0" marR="0" indent="0" algn="l" defTabSz="584200" rtl="0" fontAlgn="auto" latinLnBrk="0" hangingPunct="0">
                <a:lnSpc>
                  <a:spcPct val="100000"/>
                </a:lnSpc>
                <a:spcBef>
                  <a:spcPts val="0"/>
                </a:spcBef>
                <a:spcAft>
                  <a:spcPts val="0"/>
                </a:spcAft>
                <a:buClrTx/>
                <a:buSzTx/>
                <a:buFontTx/>
                <a:buNone/>
                <a:tabLst/>
              </a:pPr>
              <a:endParaRPr kumimoji="0" lang="en-US" altLang="ja-JP"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endParaRPr>
            </a:p>
            <a:p>
              <a:pPr marL="0" marR="0" indent="0" algn="l" defTabSz="584200" rtl="0" fontAlgn="auto" latinLnBrk="0" hangingPunct="0">
                <a:lnSpc>
                  <a:spcPct val="100000"/>
                </a:lnSpc>
                <a:spcBef>
                  <a:spcPts val="0"/>
                </a:spcBef>
                <a:spcAft>
                  <a:spcPts val="0"/>
                </a:spcAft>
                <a:buClrTx/>
                <a:buSzTx/>
                <a:buFontTx/>
                <a:buNone/>
                <a:tabLst/>
              </a:pPr>
              <a:r>
                <a:rPr lang="en-US"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 Number of patients who did not submit culture before using carbapenem by department: 2 in total (18.9%)</a:t>
              </a:r>
              <a:endParaRPr lang="en-US" altLang="ja-JP"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endParaRPr>
            </a:p>
            <a:p>
              <a:pPr marL="0" marR="0" indent="0" algn="l" defTabSz="584200" rtl="0" fontAlgn="auto" latinLnBrk="0" hangingPunct="0">
                <a:lnSpc>
                  <a:spcPct val="100000"/>
                </a:lnSpc>
                <a:spcBef>
                  <a:spcPts val="0"/>
                </a:spcBef>
                <a:spcAft>
                  <a:spcPts val="0"/>
                </a:spcAft>
                <a:buClrTx/>
                <a:buSzTx/>
                <a:buFontTx/>
                <a:buNone/>
                <a:tabLst/>
              </a:pPr>
              <a:r>
                <a:rPr lang="en-US"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No culture at all: 2</a:t>
              </a:r>
            </a:p>
            <a:p>
              <a:pPr marL="0" marR="0" indent="0" algn="l" defTabSz="584200" rtl="0" fontAlgn="auto" latinLnBrk="0" hangingPunct="0">
                <a:lnSpc>
                  <a:spcPct val="100000"/>
                </a:lnSpc>
                <a:spcBef>
                  <a:spcPts val="0"/>
                </a:spcBef>
                <a:spcAft>
                  <a:spcPts val="0"/>
                </a:spcAft>
                <a:buClrTx/>
                <a:buSzTx/>
                <a:buFontTx/>
                <a:buNone/>
                <a:tabLst/>
              </a:pPr>
              <a:r>
                <a:rPr lang="en-US"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Specific culture only: 0</a:t>
              </a:r>
            </a:p>
            <a:p>
              <a:pPr marL="0" marR="0" indent="0" algn="l" defTabSz="584200" rtl="0" fontAlgn="auto" latinLnBrk="0" hangingPunct="0">
                <a:lnSpc>
                  <a:spcPct val="100000"/>
                </a:lnSpc>
                <a:spcBef>
                  <a:spcPts val="0"/>
                </a:spcBef>
                <a:spcAft>
                  <a:spcPts val="0"/>
                </a:spcAft>
                <a:buClrTx/>
                <a:buSzTx/>
                <a:buFontTx/>
                <a:buNone/>
                <a:tabLst/>
              </a:pPr>
              <a:r>
                <a:rPr lang="en-US"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Only 1 set of blood culture: 0</a:t>
              </a:r>
            </a:p>
          </p:txBody>
        </p:sp>
        <p:sp>
          <p:nvSpPr>
            <p:cNvPr id="15" name="テキスト ボックス 14">
              <a:extLst>
                <a:ext uri="{FF2B5EF4-FFF2-40B4-BE49-F238E27FC236}">
                  <a16:creationId xmlns:a16="http://schemas.microsoft.com/office/drawing/2014/main" id="{4B1876FD-CCAE-48A6-99AC-AD4C1D2115FC}"/>
                </a:ext>
              </a:extLst>
            </p:cNvPr>
            <p:cNvSpPr txBox="1"/>
            <p:nvPr/>
          </p:nvSpPr>
          <p:spPr>
            <a:xfrm>
              <a:off x="0" y="2264593"/>
              <a:ext cx="2511188" cy="250968"/>
            </a:xfrm>
            <a:prstGeom prst="rect">
              <a:avLst/>
            </a:prstGeom>
            <a:solidFill>
              <a:srgbClr val="C6B49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l" defTabSz="584200" rtl="0" fontAlgn="auto" latinLnBrk="0" hangingPunct="0">
                <a:lnSpc>
                  <a:spcPct val="100000"/>
                </a:lnSpc>
                <a:spcBef>
                  <a:spcPts val="0"/>
                </a:spcBef>
                <a:spcAft>
                  <a:spcPts val="0"/>
                </a:spcAft>
                <a:buClrTx/>
                <a:buSzTx/>
                <a:buFontTx/>
                <a:buNone/>
                <a:tabLst/>
              </a:pPr>
              <a:r>
                <a:rPr lang="en-US" sz="1100" b="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Emergency category (E): No category</a:t>
              </a:r>
            </a:p>
          </p:txBody>
        </p:sp>
      </p:grpSp>
      <p:sp>
        <p:nvSpPr>
          <p:cNvPr id="16" name="テキスト ボックス 15">
            <a:extLst>
              <a:ext uri="{FF2B5EF4-FFF2-40B4-BE49-F238E27FC236}">
                <a16:creationId xmlns:a16="http://schemas.microsoft.com/office/drawing/2014/main" id="{B6CDE995-AE99-4AB7-93B2-B393E5B31120}"/>
              </a:ext>
            </a:extLst>
          </p:cNvPr>
          <p:cNvSpPr txBox="1"/>
          <p:nvPr/>
        </p:nvSpPr>
        <p:spPr>
          <a:xfrm>
            <a:off x="-1" y="6022080"/>
            <a:ext cx="7328849" cy="3254535"/>
          </a:xfrm>
          <a:prstGeom prst="rect">
            <a:avLst/>
          </a:prstGeom>
          <a:solidFill>
            <a:srgbClr val="EEEBE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marL="0" marR="0" indent="0" algn="l" defTabSz="584200" rtl="0" fontAlgn="auto" latinLnBrk="0" hangingPunct="0">
              <a:lnSpc>
                <a:spcPct val="100000"/>
              </a:lnSpc>
              <a:spcBef>
                <a:spcPts val="0"/>
              </a:spcBef>
              <a:spcAft>
                <a:spcPts val="0"/>
              </a:spcAft>
              <a:buClrTx/>
              <a:buSzTx/>
              <a:buFontTx/>
              <a:buNone/>
              <a:tabLst/>
            </a:pPr>
            <a:r>
              <a:rPr lang="en-US"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10/16-10/22</a:t>
            </a:r>
          </a:p>
          <a:p>
            <a:pPr marL="0" marR="0" indent="0" algn="l" defTabSz="584200" rtl="0" fontAlgn="auto" latinLnBrk="0" hangingPunct="0">
              <a:lnSpc>
                <a:spcPct val="100000"/>
              </a:lnSpc>
              <a:spcBef>
                <a:spcPts val="0"/>
              </a:spcBef>
              <a:spcAft>
                <a:spcPts val="0"/>
              </a:spcAft>
              <a:buClrTx/>
              <a:buSzTx/>
              <a:buFontTx/>
              <a:buNone/>
              <a:tabLst/>
            </a:pPr>
            <a:r>
              <a:rPr lang="en-US"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 Number of new carbapenem users by department: 13 in total (11 for the previous week)</a:t>
            </a:r>
            <a:endParaRPr kumimoji="0" lang="en-US" altLang="ja-JP"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endParaRPr>
          </a:p>
          <a:p>
            <a:pPr marL="0" marR="0" indent="0" algn="l" defTabSz="584200" rtl="0" fontAlgn="auto" latinLnBrk="0" hangingPunct="0">
              <a:lnSpc>
                <a:spcPct val="100000"/>
              </a:lnSpc>
              <a:spcBef>
                <a:spcPts val="0"/>
              </a:spcBef>
              <a:spcAft>
                <a:spcPts val="0"/>
              </a:spcAft>
              <a:buClrTx/>
              <a:buSzTx/>
              <a:buFontTx/>
              <a:buNone/>
              <a:tabLst/>
            </a:pPr>
            <a:r>
              <a:rPr lang="en-US"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Gastroenterological medicine, esophageal-gastric surgery: 3</a:t>
            </a:r>
          </a:p>
          <a:p>
            <a:pPr marL="0" marR="0" indent="0" algn="l" defTabSz="584200" rtl="0" fontAlgn="auto" latinLnBrk="0" hangingPunct="0">
              <a:lnSpc>
                <a:spcPct val="100000"/>
              </a:lnSpc>
              <a:spcBef>
                <a:spcPts val="0"/>
              </a:spcBef>
              <a:spcAft>
                <a:spcPts val="0"/>
              </a:spcAft>
              <a:buClrTx/>
              <a:buSzTx/>
              <a:buFontTx/>
              <a:buNone/>
              <a:tabLst/>
            </a:pPr>
            <a:r>
              <a:rPr lang="en-US"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Hepato-biliary-pancreatic surgery: 2</a:t>
            </a:r>
          </a:p>
          <a:p>
            <a:pPr marL="0" marR="0" indent="0" algn="l" defTabSz="584200" rtl="0" fontAlgn="auto" latinLnBrk="0" hangingPunct="0">
              <a:lnSpc>
                <a:spcPct val="100000"/>
              </a:lnSpc>
              <a:spcBef>
                <a:spcPts val="0"/>
              </a:spcBef>
              <a:spcAft>
                <a:spcPts val="0"/>
              </a:spcAft>
              <a:buClrTx/>
              <a:buSzTx/>
              <a:buFontTx/>
              <a:buNone/>
              <a:tabLst/>
            </a:pPr>
            <a:r>
              <a:rPr lang="en-US"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Respiratory medicine, hematology, rheumatology, neurosurgery, and emergency: 1 each</a:t>
            </a:r>
          </a:p>
          <a:p>
            <a:pPr marL="0" marR="0" indent="0" algn="l" defTabSz="584200" rtl="0" fontAlgn="auto" latinLnBrk="0" hangingPunct="0">
              <a:lnSpc>
                <a:spcPct val="100000"/>
              </a:lnSpc>
              <a:spcBef>
                <a:spcPts val="0"/>
              </a:spcBef>
              <a:spcAft>
                <a:spcPts val="0"/>
              </a:spcAft>
              <a:buClrTx/>
              <a:buSzTx/>
              <a:buFontTx/>
              <a:buNone/>
              <a:tabLst/>
            </a:pPr>
            <a:endParaRPr lang="en-US" altLang="ja-JP"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endParaRPr>
          </a:p>
          <a:p>
            <a:pPr marL="0" marR="0" indent="0" algn="l" defTabSz="584200" rtl="0" fontAlgn="auto" latinLnBrk="0" hangingPunct="0">
              <a:lnSpc>
                <a:spcPct val="100000"/>
              </a:lnSpc>
              <a:spcBef>
                <a:spcPts val="0"/>
              </a:spcBef>
              <a:spcAft>
                <a:spcPts val="0"/>
              </a:spcAft>
              <a:buClrTx/>
              <a:buSzTx/>
              <a:buFontTx/>
              <a:buNone/>
              <a:tabLst/>
            </a:pPr>
            <a:r>
              <a:rPr lang="en-US"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 Number of patients who did not submit culture before using carbapenem by department: 3 in total (23.0%)</a:t>
            </a:r>
            <a:endParaRPr lang="en-US" altLang="ja-JP"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endParaRPr>
          </a:p>
          <a:p>
            <a:pPr marL="0" marR="0" indent="0" algn="l" defTabSz="584200" rtl="0" fontAlgn="auto" latinLnBrk="0" hangingPunct="0">
              <a:lnSpc>
                <a:spcPct val="100000"/>
              </a:lnSpc>
              <a:spcBef>
                <a:spcPts val="0"/>
              </a:spcBef>
              <a:spcAft>
                <a:spcPts val="0"/>
              </a:spcAft>
              <a:buClrTx/>
              <a:buSzTx/>
              <a:buFontTx/>
              <a:buNone/>
              <a:tabLst/>
            </a:pPr>
            <a:r>
              <a:rPr lang="en-US"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No culture at all: 2</a:t>
            </a:r>
          </a:p>
          <a:p>
            <a:pPr marL="0" marR="0" indent="0" algn="l" defTabSz="584200" rtl="0" fontAlgn="auto" latinLnBrk="0" hangingPunct="0">
              <a:lnSpc>
                <a:spcPct val="100000"/>
              </a:lnSpc>
              <a:spcBef>
                <a:spcPts val="0"/>
              </a:spcBef>
              <a:spcAft>
                <a:spcPts val="0"/>
              </a:spcAft>
              <a:buClrTx/>
              <a:buSzTx/>
              <a:buFontTx/>
              <a:buNone/>
              <a:tabLst/>
            </a:pPr>
            <a:r>
              <a:rPr lang="en-US"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Specific culture only: 1</a:t>
            </a:r>
          </a:p>
          <a:p>
            <a:pPr marL="0" marR="0" indent="0" algn="l" defTabSz="584200" rtl="0" fontAlgn="auto" latinLnBrk="0" hangingPunct="0">
              <a:lnSpc>
                <a:spcPct val="100000"/>
              </a:lnSpc>
              <a:spcBef>
                <a:spcPts val="0"/>
              </a:spcBef>
              <a:spcAft>
                <a:spcPts val="0"/>
              </a:spcAft>
              <a:buClrTx/>
              <a:buSzTx/>
              <a:buFontTx/>
              <a:buNone/>
              <a:tabLst/>
            </a:pPr>
            <a:r>
              <a:rPr lang="en-US"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Only 1 set of blood culture: 0</a:t>
            </a:r>
          </a:p>
          <a:p>
            <a:pPr marL="0" marR="0" indent="0" algn="l" defTabSz="584200" rtl="0" fontAlgn="auto" latinLnBrk="0" hangingPunct="0">
              <a:lnSpc>
                <a:spcPct val="100000"/>
              </a:lnSpc>
              <a:spcBef>
                <a:spcPts val="0"/>
              </a:spcBef>
              <a:spcAft>
                <a:spcPts val="0"/>
              </a:spcAft>
              <a:buClrTx/>
              <a:buSzTx/>
              <a:buFontTx/>
              <a:buNone/>
              <a:tabLst/>
            </a:pPr>
            <a:endParaRPr lang="en-US" altLang="ja-JP"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endParaRPr>
          </a:p>
          <a:p>
            <a:pPr marL="0" marR="0" indent="0" algn="l" defTabSz="584200" rtl="0" fontAlgn="auto" latinLnBrk="0" hangingPunct="0">
              <a:lnSpc>
                <a:spcPct val="100000"/>
              </a:lnSpc>
              <a:spcBef>
                <a:spcPts val="0"/>
              </a:spcBef>
              <a:spcAft>
                <a:spcPts val="0"/>
              </a:spcAft>
              <a:buClrTx/>
              <a:buSzTx/>
              <a:buFontTx/>
              <a:buNone/>
              <a:tabLst/>
            </a:pPr>
            <a:r>
              <a:rPr lang="en-US"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I would like to ask you to submit “2 sets of blood culture” and “specific culture from the organ suspected of infection” before starting treatment with carbapenem or other antimicrobial drugs.</a:t>
            </a:r>
            <a:endParaRPr kumimoji="0" lang="en-US" altLang="ja-JP"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endParaRPr>
          </a:p>
          <a:p>
            <a:pPr marL="0" marR="0" indent="0" algn="l" defTabSz="584200" rtl="0" fontAlgn="auto" latinLnBrk="0" hangingPunct="0">
              <a:lnSpc>
                <a:spcPct val="100000"/>
              </a:lnSpc>
              <a:spcBef>
                <a:spcPts val="0"/>
              </a:spcBef>
              <a:spcAft>
                <a:spcPts val="0"/>
              </a:spcAft>
              <a:buClrTx/>
              <a:buSzTx/>
              <a:buFontTx/>
              <a:buNone/>
              <a:tabLst/>
            </a:pPr>
            <a:endParaRPr lang="en-US" altLang="ja-JP"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endParaRPr>
          </a:p>
          <a:p>
            <a:pPr marL="0" marR="0" indent="0" algn="l" defTabSz="584200" rtl="0" fontAlgn="auto" latinLnBrk="0" hangingPunct="0">
              <a:lnSpc>
                <a:spcPct val="100000"/>
              </a:lnSpc>
              <a:spcBef>
                <a:spcPts val="0"/>
              </a:spcBef>
              <a:spcAft>
                <a:spcPts val="0"/>
              </a:spcAft>
              <a:buClrTx/>
              <a:buSzTx/>
              <a:buFontTx/>
              <a:buNone/>
              <a:tabLst/>
            </a:pPr>
            <a:r>
              <a:rPr lang="en-US"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rPr>
              <a:t>ICT Leader, Director of Disease Control and Prevention Center</a:t>
            </a:r>
            <a:endParaRPr kumimoji="0" lang="en-US" altLang="ja-JP"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endParaRPr>
          </a:p>
          <a:p>
            <a:pPr marL="0" marR="0" indent="0" algn="l" defTabSz="584200" rtl="0" fontAlgn="auto" latinLnBrk="0" hangingPunct="0">
              <a:lnSpc>
                <a:spcPct val="100000"/>
              </a:lnSpc>
              <a:spcBef>
                <a:spcPts val="0"/>
              </a:spcBef>
              <a:spcAft>
                <a:spcPts val="0"/>
              </a:spcAft>
              <a:buClrTx/>
              <a:buSzTx/>
              <a:buFontTx/>
              <a:buNone/>
              <a:tabLst/>
            </a:pPr>
            <a:r>
              <a:rPr lang="en-US"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Norio </a:t>
            </a:r>
            <a:r>
              <a:rPr lang="en-US" sz="1200" dirty="0" err="1">
                <a:solidFill>
                  <a:srgbClr val="000000"/>
                </a:solidFill>
                <a:latin typeface="Calibri" panose="020F0502020204030204" pitchFamily="34" charset="0"/>
                <a:ea typeface="ＭＳ ゴシック" panose="020B0609070205080204" pitchFamily="49" charset="-128"/>
                <a:cs typeface="Calibri" panose="020F0502020204030204" pitchFamily="34" charset="0"/>
              </a:rPr>
              <a:t>Ohmagari</a:t>
            </a:r>
            <a:r>
              <a:rPr lang="en-US"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 (Deputy: </a:t>
            </a:r>
            <a:r>
              <a:rPr lang="en-US" sz="1200" dirty="0" err="1">
                <a:solidFill>
                  <a:srgbClr val="000000"/>
                </a:solidFill>
                <a:latin typeface="Calibri" panose="020F0502020204030204" pitchFamily="34" charset="0"/>
                <a:ea typeface="ＭＳ ゴシック" panose="020B0609070205080204" pitchFamily="49" charset="-128"/>
                <a:cs typeface="Calibri" panose="020F0502020204030204" pitchFamily="34" charset="0"/>
              </a:rPr>
              <a:t>Ohta</a:t>
            </a:r>
            <a:r>
              <a:rPr lang="en-US" sz="1200" dirty="0">
                <a:solidFill>
                  <a:srgbClr val="000000"/>
                </a:solidFill>
                <a:latin typeface="Calibri" panose="020F0502020204030204" pitchFamily="34" charset="0"/>
                <a:ea typeface="ＭＳ ゴシック" panose="020B0609070205080204" pitchFamily="49" charset="-128"/>
                <a:cs typeface="Calibri" panose="020F0502020204030204" pitchFamily="34" charset="0"/>
              </a:rPr>
              <a:t>)</a:t>
            </a:r>
            <a:endParaRPr kumimoji="0" lang="en-US" altLang="ja-JP"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endParaRPr>
          </a:p>
          <a:p>
            <a:pPr marL="0" marR="0" indent="0" algn="l" defTabSz="584200" rtl="0" fontAlgn="auto" latinLnBrk="0" hangingPunct="0">
              <a:lnSpc>
                <a:spcPct val="100000"/>
              </a:lnSpc>
              <a:spcBef>
                <a:spcPts val="0"/>
              </a:spcBef>
              <a:spcAft>
                <a:spcPts val="0"/>
              </a:spcAft>
              <a:buClrTx/>
              <a:buSzTx/>
              <a:buFontTx/>
              <a:buNone/>
              <a:tabLst/>
            </a:pPr>
            <a:endParaRPr kumimoji="0" lang="en-US" altLang="ja-JP" sz="1200" i="0" u="none" strike="noStrike" cap="none" spc="0" normalizeH="0" dirty="0">
              <a:ln>
                <a:noFill/>
              </a:ln>
              <a:solidFill>
                <a:srgbClr val="000000"/>
              </a:solidFill>
              <a:effectLst/>
              <a:uFillTx/>
              <a:latin typeface="Calibri" panose="020F0502020204030204" pitchFamily="34" charset="0"/>
              <a:ea typeface="ＭＳ ゴシック" panose="020B0609070205080204" pitchFamily="49" charset="-128"/>
              <a:cs typeface="Calibri" panose="020F0502020204030204" pitchFamily="34" charset="0"/>
              <a:sym typeface="Palatino"/>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 name="カルバ警察"/>
          <p:cNvSpPr txBox="1">
            <a:spLocks noGrp="1"/>
          </p:cNvSpPr>
          <p:nvPr>
            <p:ph type="title"/>
          </p:nvPr>
        </p:nvSpPr>
        <p:spPr>
          <a:prstGeom prst="rect">
            <a:avLst/>
          </a:prstGeom>
        </p:spPr>
        <p:txBody>
          <a:bodyPr rtlCol="0"/>
          <a:lstStyle/>
          <a:p>
            <a:pPr rtl="0"/>
            <a:r>
              <a:rPr lang="en-US" dirty="0" err="1">
                <a:latin typeface="Calibri" panose="020F0502020204030204" pitchFamily="34" charset="0"/>
              </a:rPr>
              <a:t>Carba</a:t>
            </a:r>
            <a:r>
              <a:rPr lang="en-US" dirty="0">
                <a:latin typeface="Calibri" panose="020F0502020204030204" pitchFamily="34" charset="0"/>
              </a:rPr>
              <a:t> Police</a:t>
            </a:r>
          </a:p>
        </p:txBody>
      </p:sp>
      <p:sp>
        <p:nvSpPr>
          <p:cNvPr id="1002" name="カルバペネム3日以上処方例に介入 （通称カルバ警察 or メロペンポリス）…"/>
          <p:cNvSpPr txBox="1">
            <a:spLocks noGrp="1"/>
          </p:cNvSpPr>
          <p:nvPr>
            <p:ph type="body" sz="half" idx="1"/>
          </p:nvPr>
        </p:nvSpPr>
        <p:spPr>
          <a:xfrm>
            <a:off x="355600" y="2984500"/>
            <a:ext cx="7197527" cy="6324600"/>
          </a:xfrm>
          <a:prstGeom prst="rect">
            <a:avLst/>
          </a:prstGeom>
        </p:spPr>
        <p:txBody>
          <a:bodyPr rtlCol="0"/>
          <a:lstStyle/>
          <a:p>
            <a:pPr rtl="0"/>
            <a:r>
              <a:rPr lang="en-US" sz="2800" dirty="0">
                <a:latin typeface="Calibri" panose="020F0502020204030204" pitchFamily="34" charset="0"/>
              </a:rPr>
              <a:t>Intervention in patients for whom carbapenem is prescribed for 3 days or longer</a:t>
            </a:r>
            <a:br>
              <a:rPr lang="ja-JP" altLang="en-US" sz="2800" dirty="0">
                <a:latin typeface="Calibri" panose="020F0502020204030204" pitchFamily="34" charset="0"/>
              </a:rPr>
            </a:br>
            <a:r>
              <a:rPr lang="en-US" sz="2800" dirty="0">
                <a:latin typeface="Calibri" panose="020F0502020204030204" pitchFamily="34" charset="0"/>
              </a:rPr>
              <a:t>(Surnamed “</a:t>
            </a:r>
            <a:r>
              <a:rPr lang="en-US" sz="2800" dirty="0" err="1">
                <a:latin typeface="Calibri" panose="020F0502020204030204" pitchFamily="34" charset="0"/>
              </a:rPr>
              <a:t>Carba</a:t>
            </a:r>
            <a:r>
              <a:rPr lang="en-US" sz="2800" dirty="0">
                <a:latin typeface="Calibri" panose="020F0502020204030204" pitchFamily="34" charset="0"/>
              </a:rPr>
              <a:t> Police” or “</a:t>
            </a:r>
            <a:r>
              <a:rPr lang="en-US" sz="2800" dirty="0" err="1">
                <a:latin typeface="Calibri" panose="020F0502020204030204" pitchFamily="34" charset="0"/>
              </a:rPr>
              <a:t>Meropen</a:t>
            </a:r>
            <a:r>
              <a:rPr lang="en-US" sz="2800" dirty="0">
                <a:latin typeface="Calibri" panose="020F0502020204030204" pitchFamily="34" charset="0"/>
              </a:rPr>
              <a:t> Police”)</a:t>
            </a:r>
          </a:p>
          <a:p>
            <a:pPr rtl="0"/>
            <a:r>
              <a:rPr lang="en-US" sz="2800" dirty="0">
                <a:latin typeface="Calibri" panose="020F0502020204030204" pitchFamily="34" charset="0"/>
              </a:rPr>
              <a:t>Recommend de-escalation if possible</a:t>
            </a:r>
          </a:p>
          <a:p>
            <a:pPr rtl="0"/>
            <a:r>
              <a:rPr lang="en-US" sz="2800" dirty="0">
                <a:latin typeface="Calibri" panose="020F0502020204030204" pitchFamily="34" charset="0"/>
              </a:rPr>
              <a:t>For continuing patients, the Infection Consultation Team provides recommendation on a regular basis</a:t>
            </a:r>
          </a:p>
        </p:txBody>
      </p:sp>
      <p:pic>
        <p:nvPicPr>
          <p:cNvPr id="1003" name="イメージ" descr="イメージ"/>
          <p:cNvPicPr>
            <a:picLocks noChangeAspect="1"/>
          </p:cNvPicPr>
          <p:nvPr/>
        </p:nvPicPr>
        <p:blipFill>
          <a:blip r:embed="rId2"/>
          <a:stretch>
            <a:fillRect/>
          </a:stretch>
        </p:blipFill>
        <p:spPr>
          <a:xfrm>
            <a:off x="7610271" y="3893093"/>
            <a:ext cx="6009884" cy="4507414"/>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 name="症例：90代女性"/>
          <p:cNvSpPr txBox="1">
            <a:spLocks noGrp="1"/>
          </p:cNvSpPr>
          <p:nvPr>
            <p:ph type="title"/>
          </p:nvPr>
        </p:nvSpPr>
        <p:spPr>
          <a:prstGeom prst="rect">
            <a:avLst/>
          </a:prstGeom>
        </p:spPr>
        <p:txBody>
          <a:bodyPr rtlCol="0"/>
          <a:lstStyle/>
          <a:p>
            <a:pPr rtl="0"/>
            <a:r>
              <a:rPr lang="en-US" dirty="0">
                <a:latin typeface="Calibri" panose="020F0502020204030204" pitchFamily="34" charset="0"/>
              </a:rPr>
              <a:t>Case: Woman in her 90s</a:t>
            </a:r>
          </a:p>
        </p:txBody>
      </p:sp>
      <p:sp>
        <p:nvSpPr>
          <p:cNvPr id="1006" name="脳梗塞後遺症のある老健施設入所中の女性…"/>
          <p:cNvSpPr txBox="1">
            <a:spLocks noGrp="1"/>
          </p:cNvSpPr>
          <p:nvPr>
            <p:ph type="body" idx="1"/>
          </p:nvPr>
        </p:nvSpPr>
        <p:spPr>
          <a:xfrm>
            <a:off x="355600" y="2984500"/>
            <a:ext cx="8306925" cy="6324600"/>
          </a:xfrm>
          <a:prstGeom prst="rect">
            <a:avLst/>
          </a:prstGeom>
        </p:spPr>
        <p:txBody>
          <a:bodyPr rtlCol="0"/>
          <a:lstStyle/>
          <a:p>
            <a:pPr rtl="0"/>
            <a:r>
              <a:rPr lang="en-US" dirty="0">
                <a:latin typeface="Calibri" panose="020F0502020204030204" pitchFamily="34" charset="0"/>
              </a:rPr>
              <a:t>Woman with residual symptom of cerebral infarction hospitalized in a geriatric health services facility</a:t>
            </a:r>
          </a:p>
          <a:p>
            <a:pPr rtl="0"/>
            <a:r>
              <a:rPr lang="en-US" dirty="0">
                <a:latin typeface="Calibri" panose="020F0502020204030204" pitchFamily="34" charset="0"/>
              </a:rPr>
              <a:t>The patient had presented with pyrexia for 9 days and visited our hospital 7 days before</a:t>
            </a:r>
          </a:p>
          <a:p>
            <a:pPr rtl="0"/>
            <a:r>
              <a:rPr lang="en-US" dirty="0">
                <a:latin typeface="Calibri" panose="020F0502020204030204" pitchFamily="34" charset="0"/>
              </a:rPr>
              <a:t>She had pyuria and was diagnosed with urinary tract infection, and started to receive </a:t>
            </a:r>
            <a:r>
              <a:rPr lang="en-US" dirty="0" err="1">
                <a:latin typeface="Calibri" panose="020F0502020204030204" pitchFamily="34" charset="0"/>
              </a:rPr>
              <a:t>meropenem</a:t>
            </a:r>
            <a:r>
              <a:rPr lang="en-US" dirty="0">
                <a:latin typeface="Calibri" panose="020F0502020204030204" pitchFamily="34" charset="0"/>
              </a:rPr>
              <a:t>. Later, ESBL-producing E. coli was detected in her urine culture</a:t>
            </a:r>
          </a:p>
          <a:p>
            <a:pPr rtl="0"/>
            <a:r>
              <a:rPr lang="en-US" dirty="0" err="1">
                <a:latin typeface="Calibri" panose="020F0502020204030204" pitchFamily="34" charset="0"/>
              </a:rPr>
              <a:t>Carba</a:t>
            </a:r>
            <a:r>
              <a:rPr lang="en-US" dirty="0">
                <a:latin typeface="Calibri" panose="020F0502020204030204" pitchFamily="34" charset="0"/>
              </a:rPr>
              <a:t> Police intervened as she had used </a:t>
            </a:r>
            <a:r>
              <a:rPr lang="en-US" dirty="0" err="1">
                <a:latin typeface="Calibri" panose="020F0502020204030204" pitchFamily="34" charset="0"/>
              </a:rPr>
              <a:t>carbapenem</a:t>
            </a:r>
            <a:r>
              <a:rPr lang="en-US" dirty="0">
                <a:latin typeface="Calibri" panose="020F0502020204030204" pitchFamily="34" charset="0"/>
              </a:rPr>
              <a:t> for 7 days</a:t>
            </a:r>
          </a:p>
        </p:txBody>
      </p:sp>
      <p:pic>
        <p:nvPicPr>
          <p:cNvPr id="1007" name="イメージ" descr="イメージ"/>
          <p:cNvPicPr>
            <a:picLocks noChangeAspect="1"/>
          </p:cNvPicPr>
          <p:nvPr/>
        </p:nvPicPr>
        <p:blipFill>
          <a:blip r:embed="rId2"/>
          <a:stretch>
            <a:fillRect/>
          </a:stretch>
        </p:blipFill>
        <p:spPr>
          <a:xfrm>
            <a:off x="8457869" y="2816886"/>
            <a:ext cx="4954112" cy="6856903"/>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 name="カルバ警察介入後"/>
          <p:cNvSpPr txBox="1">
            <a:spLocks noGrp="1"/>
          </p:cNvSpPr>
          <p:nvPr>
            <p:ph type="title"/>
          </p:nvPr>
        </p:nvSpPr>
        <p:spPr>
          <a:prstGeom prst="rect">
            <a:avLst/>
          </a:prstGeom>
        </p:spPr>
        <p:txBody>
          <a:bodyPr rtlCol="0"/>
          <a:lstStyle/>
          <a:p>
            <a:pPr rtl="0"/>
            <a:r>
              <a:rPr lang="en-US" dirty="0">
                <a:latin typeface="Calibri" panose="020F0502020204030204" pitchFamily="34" charset="0"/>
              </a:rPr>
              <a:t>After intervention by </a:t>
            </a:r>
            <a:r>
              <a:rPr lang="en-US" dirty="0" err="1">
                <a:latin typeface="Calibri" panose="020F0502020204030204" pitchFamily="34" charset="0"/>
              </a:rPr>
              <a:t>Carba</a:t>
            </a:r>
            <a:r>
              <a:rPr lang="en-US" dirty="0">
                <a:latin typeface="Calibri" panose="020F0502020204030204" pitchFamily="34" charset="0"/>
              </a:rPr>
              <a:t> Police</a:t>
            </a:r>
          </a:p>
        </p:txBody>
      </p:sp>
      <p:sp>
        <p:nvSpPr>
          <p:cNvPr id="1010" name="バイタルサインは安定しておりセフメタゾールへの変更を推奨した…"/>
          <p:cNvSpPr txBox="1">
            <a:spLocks noGrp="1"/>
          </p:cNvSpPr>
          <p:nvPr>
            <p:ph type="body" idx="1"/>
          </p:nvPr>
        </p:nvSpPr>
        <p:spPr>
          <a:xfrm>
            <a:off x="355600" y="2984500"/>
            <a:ext cx="8523354" cy="6324600"/>
          </a:xfrm>
          <a:prstGeom prst="rect">
            <a:avLst/>
          </a:prstGeom>
        </p:spPr>
        <p:txBody>
          <a:bodyPr rtlCol="0"/>
          <a:lstStyle/>
          <a:p>
            <a:pPr rtl="0"/>
            <a:r>
              <a:rPr lang="en-US" dirty="0">
                <a:latin typeface="Calibri" panose="020F0502020204030204" pitchFamily="34" charset="0"/>
              </a:rPr>
              <a:t>As vital signs were stable, she was recommended to switch to </a:t>
            </a:r>
            <a:r>
              <a:rPr lang="en-US" dirty="0" err="1">
                <a:latin typeface="Calibri" panose="020F0502020204030204" pitchFamily="34" charset="0"/>
              </a:rPr>
              <a:t>cefmetazole</a:t>
            </a:r>
            <a:endParaRPr lang="en-US" dirty="0">
              <a:latin typeface="Calibri" panose="020F0502020204030204" pitchFamily="34" charset="0"/>
            </a:endParaRPr>
          </a:p>
          <a:p>
            <a:pPr rtl="0"/>
            <a:r>
              <a:rPr lang="en-US" dirty="0">
                <a:latin typeface="Calibri" panose="020F0502020204030204" pitchFamily="34" charset="0"/>
              </a:rPr>
              <a:t>Completed a total of 10 days of treatment in combination with </a:t>
            </a:r>
            <a:r>
              <a:rPr lang="en-US" dirty="0" err="1">
                <a:latin typeface="Calibri" panose="020F0502020204030204" pitchFamily="34" charset="0"/>
              </a:rPr>
              <a:t>meropenem</a:t>
            </a:r>
            <a:endParaRPr lang="en-US" dirty="0">
              <a:latin typeface="Calibri" panose="020F0502020204030204" pitchFamily="34" charset="0"/>
            </a:endParaRPr>
          </a:p>
        </p:txBody>
      </p:sp>
      <p:pic>
        <p:nvPicPr>
          <p:cNvPr id="1011" name="イメージ" descr="イメージ"/>
          <p:cNvPicPr>
            <a:picLocks noChangeAspect="1"/>
          </p:cNvPicPr>
          <p:nvPr/>
        </p:nvPicPr>
        <p:blipFill>
          <a:blip r:embed="rId2"/>
          <a:stretch>
            <a:fillRect/>
          </a:stretch>
        </p:blipFill>
        <p:spPr>
          <a:xfrm>
            <a:off x="8331596" y="2019300"/>
            <a:ext cx="4617618" cy="7724638"/>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NCGMのカルバペネム使用量は2012年→2017年で約半分に"/>
          <p:cNvSpPr txBox="1"/>
          <p:nvPr/>
        </p:nvSpPr>
        <p:spPr>
          <a:xfrm>
            <a:off x="377371" y="181306"/>
            <a:ext cx="12424229" cy="1025922"/>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rtlCol="0" anchor="ctr">
            <a:spAutoFit/>
          </a:bodyPr>
          <a:lstStyle/>
          <a:p>
            <a:pPr rtl="0"/>
            <a:r>
              <a:rPr lang="en-US" dirty="0">
                <a:latin typeface="Calibri" panose="020F0502020204030204" pitchFamily="34" charset="0"/>
              </a:rPr>
              <a:t>The amount of carbapenem used by NCGM has been reduced by around 50% from 2012 to 2017</a:t>
            </a:r>
          </a:p>
        </p:txBody>
      </p:sp>
      <p:pic>
        <p:nvPicPr>
          <p:cNvPr id="3" name="イメージ" descr="イメージ">
            <a:extLst>
              <a:ext uri="{FF2B5EF4-FFF2-40B4-BE49-F238E27FC236}">
                <a16:creationId xmlns:a16="http://schemas.microsoft.com/office/drawing/2014/main" id="{4DA2197A-677E-43E0-B8BD-9DB720BF4082}"/>
              </a:ext>
            </a:extLst>
          </p:cNvPr>
          <p:cNvPicPr>
            <a:picLocks noChangeAspect="1"/>
          </p:cNvPicPr>
          <p:nvPr/>
        </p:nvPicPr>
        <p:blipFill>
          <a:blip r:embed="rId2"/>
          <a:stretch>
            <a:fillRect/>
          </a:stretch>
        </p:blipFill>
        <p:spPr>
          <a:xfrm>
            <a:off x="-4864" y="1225013"/>
            <a:ext cx="13083179" cy="7386585"/>
          </a:xfrm>
          <a:prstGeom prst="rect">
            <a:avLst/>
          </a:prstGeom>
          <a:ln w="12700">
            <a:miter lim="400000"/>
          </a:ln>
        </p:spPr>
      </p:pic>
      <p:sp>
        <p:nvSpPr>
          <p:cNvPr id="4" name="正方形/長方形 3">
            <a:extLst>
              <a:ext uri="{FF2B5EF4-FFF2-40B4-BE49-F238E27FC236}">
                <a16:creationId xmlns:a16="http://schemas.microsoft.com/office/drawing/2014/main" id="{5CEDF36E-0A40-45E4-81BF-CDB046B98A12}"/>
              </a:ext>
            </a:extLst>
          </p:cNvPr>
          <p:cNvSpPr/>
          <p:nvPr/>
        </p:nvSpPr>
        <p:spPr>
          <a:xfrm>
            <a:off x="1802964" y="8023769"/>
            <a:ext cx="1867793" cy="216000"/>
          </a:xfrm>
          <a:prstGeom prst="rect">
            <a:avLst/>
          </a:prstGeom>
          <a:solidFill>
            <a:srgbClr val="FFFFFF"/>
          </a:solidFill>
        </p:spPr>
        <p:txBody>
          <a:bodyPr wrap="square" lIns="0" tIns="0" rIns="0" bIns="0" rtlCol="0">
            <a:noAutofit/>
          </a:bodyPr>
          <a:lstStyle/>
          <a:p>
            <a:pPr algn="just" rtl="0"/>
            <a:r>
              <a:rPr lang="en-US" sz="1000" dirty="0" err="1">
                <a:solidFill>
                  <a:srgbClr val="000000"/>
                </a:solidFill>
                <a:latin typeface="Calibri" panose="020F0502020204030204" pitchFamily="34" charset="0"/>
                <a:ea typeface="ＭＳ ゴシック" pitchFamily="49" charset="-128"/>
              </a:rPr>
              <a:t>Carbenin</a:t>
            </a:r>
            <a:r>
              <a:rPr lang="en-US" sz="1000" dirty="0">
                <a:solidFill>
                  <a:srgbClr val="000000"/>
                </a:solidFill>
                <a:latin typeface="Calibri" panose="020F0502020204030204" pitchFamily="34" charset="0"/>
                <a:ea typeface="ＭＳ ゴシック" pitchFamily="49" charset="-128"/>
              </a:rPr>
              <a:t> for IV Drip Infusion 0.5 g</a:t>
            </a:r>
            <a:endParaRPr lang="ja-JP" altLang="en-US" sz="1000" dirty="0">
              <a:solidFill>
                <a:srgbClr val="000000"/>
              </a:solidFill>
              <a:latin typeface="Calibri" panose="020F0502020204030204" pitchFamily="34" charset="0"/>
              <a:ea typeface="ＭＳ ゴシック" pitchFamily="49" charset="-128"/>
            </a:endParaRPr>
          </a:p>
        </p:txBody>
      </p:sp>
      <p:sp>
        <p:nvSpPr>
          <p:cNvPr id="44" name="正方形/長方形 43">
            <a:extLst>
              <a:ext uri="{FF2B5EF4-FFF2-40B4-BE49-F238E27FC236}">
                <a16:creationId xmlns:a16="http://schemas.microsoft.com/office/drawing/2014/main" id="{E9517E0C-9BB2-4690-B80B-D5C2EBF942CE}"/>
              </a:ext>
            </a:extLst>
          </p:cNvPr>
          <p:cNvSpPr/>
          <p:nvPr/>
        </p:nvSpPr>
        <p:spPr>
          <a:xfrm>
            <a:off x="1802964" y="8292269"/>
            <a:ext cx="2108636" cy="216000"/>
          </a:xfrm>
          <a:prstGeom prst="rect">
            <a:avLst/>
          </a:prstGeom>
          <a:solidFill>
            <a:srgbClr val="FFFFFF"/>
          </a:solidFill>
        </p:spPr>
        <p:txBody>
          <a:bodyPr wrap="square" lIns="0" tIns="0" rIns="0" bIns="0" rtlCol="0">
            <a:noAutofit/>
          </a:bodyPr>
          <a:lstStyle/>
          <a:p>
            <a:pPr algn="just" rtl="0"/>
            <a:r>
              <a:rPr lang="en-US" sz="1000" dirty="0" err="1">
                <a:solidFill>
                  <a:srgbClr val="000000"/>
                </a:solidFill>
                <a:latin typeface="Calibri" panose="020F0502020204030204" pitchFamily="34" charset="0"/>
                <a:ea typeface="ＭＳ ゴシック" pitchFamily="49" charset="-128"/>
              </a:rPr>
              <a:t>Meropen</a:t>
            </a:r>
            <a:r>
              <a:rPr lang="en-US" sz="1000" dirty="0">
                <a:solidFill>
                  <a:srgbClr val="000000"/>
                </a:solidFill>
                <a:latin typeface="Calibri" panose="020F0502020204030204" pitchFamily="34" charset="0"/>
                <a:ea typeface="ＭＳ ゴシック" pitchFamily="49" charset="-128"/>
              </a:rPr>
              <a:t> Vial for IV Drip Infusion 0.5 g</a:t>
            </a:r>
            <a:endParaRPr lang="ja-JP" altLang="en-US" sz="1000" dirty="0">
              <a:solidFill>
                <a:srgbClr val="000000"/>
              </a:solidFill>
              <a:latin typeface="Calibri" panose="020F0502020204030204" pitchFamily="34" charset="0"/>
              <a:ea typeface="ＭＳ ゴシック" pitchFamily="49" charset="-128"/>
            </a:endParaRPr>
          </a:p>
        </p:txBody>
      </p:sp>
      <p:sp>
        <p:nvSpPr>
          <p:cNvPr id="45" name="正方形/長方形 44">
            <a:extLst>
              <a:ext uri="{FF2B5EF4-FFF2-40B4-BE49-F238E27FC236}">
                <a16:creationId xmlns:a16="http://schemas.microsoft.com/office/drawing/2014/main" id="{687573D5-99CE-4E4F-87B4-6AFC8CE30360}"/>
              </a:ext>
            </a:extLst>
          </p:cNvPr>
          <p:cNvSpPr/>
          <p:nvPr/>
        </p:nvSpPr>
        <p:spPr>
          <a:xfrm>
            <a:off x="4357651" y="8023769"/>
            <a:ext cx="1867793" cy="216000"/>
          </a:xfrm>
          <a:prstGeom prst="rect">
            <a:avLst/>
          </a:prstGeom>
          <a:solidFill>
            <a:srgbClr val="FFFFFF"/>
          </a:solidFill>
        </p:spPr>
        <p:txBody>
          <a:bodyPr wrap="square" lIns="0" tIns="0" rIns="0" bIns="0" rtlCol="0">
            <a:noAutofit/>
          </a:bodyPr>
          <a:lstStyle/>
          <a:p>
            <a:pPr algn="just" rtl="0"/>
            <a:r>
              <a:rPr lang="en-US" sz="1000">
                <a:solidFill>
                  <a:srgbClr val="000000"/>
                </a:solidFill>
                <a:latin typeface="Calibri" panose="020F0502020204030204" pitchFamily="34" charset="0"/>
                <a:ea typeface="ＭＳ ゴシック" pitchFamily="49" charset="-128"/>
              </a:rPr>
              <a:t>Tienam for IV Drip Infusion 0.5 g</a:t>
            </a:r>
            <a:endParaRPr lang="ja-JP" altLang="en-US" sz="1000" dirty="0">
              <a:solidFill>
                <a:srgbClr val="000000"/>
              </a:solidFill>
              <a:latin typeface="Calibri" panose="020F0502020204030204" pitchFamily="34" charset="0"/>
              <a:ea typeface="ＭＳ ゴシック" pitchFamily="49" charset="-128"/>
            </a:endParaRPr>
          </a:p>
        </p:txBody>
      </p:sp>
      <p:sp>
        <p:nvSpPr>
          <p:cNvPr id="46" name="正方形/長方形 45">
            <a:extLst>
              <a:ext uri="{FF2B5EF4-FFF2-40B4-BE49-F238E27FC236}">
                <a16:creationId xmlns:a16="http://schemas.microsoft.com/office/drawing/2014/main" id="{0F8461D5-8185-46E0-82D0-76A982187DBF}"/>
              </a:ext>
            </a:extLst>
          </p:cNvPr>
          <p:cNvSpPr/>
          <p:nvPr/>
        </p:nvSpPr>
        <p:spPr>
          <a:xfrm>
            <a:off x="4357651" y="8292269"/>
            <a:ext cx="1867793" cy="216000"/>
          </a:xfrm>
          <a:prstGeom prst="rect">
            <a:avLst/>
          </a:prstGeom>
          <a:solidFill>
            <a:srgbClr val="FFFFFF"/>
          </a:solidFill>
        </p:spPr>
        <p:txBody>
          <a:bodyPr wrap="square" lIns="0" tIns="0" rIns="0" bIns="0" rtlCol="0">
            <a:noAutofit/>
          </a:bodyPr>
          <a:lstStyle/>
          <a:p>
            <a:pPr algn="just" rtl="0"/>
            <a:r>
              <a:rPr lang="en-US" sz="1000" dirty="0">
                <a:solidFill>
                  <a:srgbClr val="000000"/>
                </a:solidFill>
                <a:latin typeface="Calibri" panose="020F0502020204030204" pitchFamily="34" charset="0"/>
                <a:ea typeface="ＭＳ ゴシック" pitchFamily="49" charset="-128"/>
              </a:rPr>
              <a:t>Half-year mean</a:t>
            </a:r>
          </a:p>
        </p:txBody>
      </p:sp>
      <p:sp>
        <p:nvSpPr>
          <p:cNvPr id="47" name="正方形/長方形 46">
            <a:extLst>
              <a:ext uri="{FF2B5EF4-FFF2-40B4-BE49-F238E27FC236}">
                <a16:creationId xmlns:a16="http://schemas.microsoft.com/office/drawing/2014/main" id="{CC986D83-B17A-4533-89A4-DB9CB5300AB6}"/>
              </a:ext>
            </a:extLst>
          </p:cNvPr>
          <p:cNvSpPr/>
          <p:nvPr/>
        </p:nvSpPr>
        <p:spPr>
          <a:xfrm>
            <a:off x="6891747" y="8023769"/>
            <a:ext cx="1867793" cy="216000"/>
          </a:xfrm>
          <a:prstGeom prst="rect">
            <a:avLst/>
          </a:prstGeom>
          <a:solidFill>
            <a:srgbClr val="FFFFFF"/>
          </a:solidFill>
        </p:spPr>
        <p:txBody>
          <a:bodyPr wrap="square" lIns="0" tIns="0" rIns="0" bIns="0" rtlCol="0">
            <a:noAutofit/>
          </a:bodyPr>
          <a:lstStyle/>
          <a:p>
            <a:pPr algn="just" rtl="0"/>
            <a:r>
              <a:rPr lang="en-US" sz="1000">
                <a:solidFill>
                  <a:srgbClr val="000000"/>
                </a:solidFill>
                <a:latin typeface="Calibri" panose="020F0502020204030204" pitchFamily="34" charset="0"/>
                <a:ea typeface="ＭＳ ゴシック" pitchFamily="49" charset="-128"/>
              </a:rPr>
              <a:t>Finibax for Drip Infusion 0.25 g</a:t>
            </a:r>
            <a:endParaRPr lang="ja-JP" altLang="en-US" sz="1000" dirty="0">
              <a:solidFill>
                <a:srgbClr val="000000"/>
              </a:solidFill>
              <a:latin typeface="Calibri" panose="020F0502020204030204" pitchFamily="34" charset="0"/>
              <a:ea typeface="ＭＳ ゴシック" pitchFamily="49" charset="-128"/>
            </a:endParaRPr>
          </a:p>
        </p:txBody>
      </p:sp>
      <p:sp>
        <p:nvSpPr>
          <p:cNvPr id="48" name="正方形/長方形 47">
            <a:extLst>
              <a:ext uri="{FF2B5EF4-FFF2-40B4-BE49-F238E27FC236}">
                <a16:creationId xmlns:a16="http://schemas.microsoft.com/office/drawing/2014/main" id="{121D63A5-DEEF-4E0A-BD04-B6A414E42AFB}"/>
              </a:ext>
            </a:extLst>
          </p:cNvPr>
          <p:cNvSpPr/>
          <p:nvPr/>
        </p:nvSpPr>
        <p:spPr>
          <a:xfrm>
            <a:off x="6891747" y="8292269"/>
            <a:ext cx="1867793" cy="216000"/>
          </a:xfrm>
          <a:prstGeom prst="rect">
            <a:avLst/>
          </a:prstGeom>
          <a:solidFill>
            <a:srgbClr val="FFFFFF"/>
          </a:solidFill>
        </p:spPr>
        <p:txBody>
          <a:bodyPr wrap="square" lIns="0" tIns="0" rIns="0" bIns="0" rtlCol="0">
            <a:noAutofit/>
          </a:bodyPr>
          <a:lstStyle/>
          <a:p>
            <a:pPr algn="just" rtl="0"/>
            <a:r>
              <a:rPr lang="en-US" sz="1000">
                <a:solidFill>
                  <a:srgbClr val="000000"/>
                </a:solidFill>
                <a:latin typeface="Calibri" panose="020F0502020204030204" pitchFamily="34" charset="0"/>
                <a:ea typeface="ＭＳ ゴシック" pitchFamily="49" charset="-128"/>
              </a:rPr>
              <a:t>Number of inpatients</a:t>
            </a:r>
          </a:p>
        </p:txBody>
      </p:sp>
      <p:sp>
        <p:nvSpPr>
          <p:cNvPr id="49" name="正方形/長方形 48">
            <a:extLst>
              <a:ext uri="{FF2B5EF4-FFF2-40B4-BE49-F238E27FC236}">
                <a16:creationId xmlns:a16="http://schemas.microsoft.com/office/drawing/2014/main" id="{829F1575-119C-4C70-9AE1-8AFE8E15F6D1}"/>
              </a:ext>
            </a:extLst>
          </p:cNvPr>
          <p:cNvSpPr/>
          <p:nvPr/>
        </p:nvSpPr>
        <p:spPr>
          <a:xfrm>
            <a:off x="9410971" y="8023769"/>
            <a:ext cx="2565129" cy="216000"/>
          </a:xfrm>
          <a:prstGeom prst="rect">
            <a:avLst/>
          </a:prstGeom>
          <a:solidFill>
            <a:srgbClr val="FFFFFF"/>
          </a:solidFill>
        </p:spPr>
        <p:txBody>
          <a:bodyPr wrap="square" lIns="0" tIns="0" rIns="0" bIns="0" rtlCol="0">
            <a:noAutofit/>
          </a:bodyPr>
          <a:lstStyle/>
          <a:p>
            <a:pPr algn="just" rtl="0"/>
            <a:r>
              <a:rPr lang="en-US" sz="1000" dirty="0" err="1">
                <a:solidFill>
                  <a:srgbClr val="000000"/>
                </a:solidFill>
                <a:latin typeface="Calibri" panose="020F0502020204030204" pitchFamily="34" charset="0"/>
                <a:ea typeface="ＭＳ ゴシック" pitchFamily="49" charset="-128"/>
              </a:rPr>
              <a:t>Meropen</a:t>
            </a:r>
            <a:r>
              <a:rPr lang="en-US" sz="1000" dirty="0">
                <a:solidFill>
                  <a:srgbClr val="000000"/>
                </a:solidFill>
                <a:latin typeface="Calibri" panose="020F0502020204030204" pitchFamily="34" charset="0"/>
                <a:ea typeface="ＭＳ ゴシック" pitchFamily="49" charset="-128"/>
              </a:rPr>
              <a:t> Vial for IV Drip Infusion 0.25 g</a:t>
            </a:r>
            <a:endParaRPr lang="ja-JP" altLang="en-US" sz="1000" dirty="0">
              <a:solidFill>
                <a:srgbClr val="000000"/>
              </a:solidFill>
              <a:latin typeface="Calibri" panose="020F0502020204030204" pitchFamily="34" charset="0"/>
              <a:ea typeface="ＭＳ ゴシック" pitchFamily="49" charset="-128"/>
            </a:endParaRPr>
          </a:p>
        </p:txBody>
      </p:sp>
      <p:graphicFrame>
        <p:nvGraphicFramePr>
          <p:cNvPr id="52" name="表 2">
            <a:extLst>
              <a:ext uri="{FF2B5EF4-FFF2-40B4-BE49-F238E27FC236}">
                <a16:creationId xmlns:a16="http://schemas.microsoft.com/office/drawing/2014/main" id="{4B29712E-1775-4208-B903-E548E535E6ED}"/>
              </a:ext>
            </a:extLst>
          </p:cNvPr>
          <p:cNvGraphicFramePr>
            <a:graphicFrameLocks noGrp="1"/>
          </p:cNvGraphicFramePr>
          <p:nvPr>
            <p:extLst>
              <p:ext uri="{D42A27DB-BD31-4B8C-83A1-F6EECF244321}">
                <p14:modId xmlns:p14="http://schemas.microsoft.com/office/powerpoint/2010/main" val="1283801805"/>
              </p:ext>
            </p:extLst>
          </p:nvPr>
        </p:nvGraphicFramePr>
        <p:xfrm>
          <a:off x="263157" y="7250233"/>
          <a:ext cx="12393303" cy="666620"/>
        </p:xfrm>
        <a:graphic>
          <a:graphicData uri="http://schemas.openxmlformats.org/drawingml/2006/table">
            <a:tbl>
              <a:tblPr firstRow="1" bandRow="1">
                <a:tableStyleId>{5940675A-B579-460E-94D1-54222C63F5DA}</a:tableStyleId>
              </a:tblPr>
              <a:tblGrid>
                <a:gridCol w="317777">
                  <a:extLst>
                    <a:ext uri="{9D8B030D-6E8A-4147-A177-3AD203B41FA5}">
                      <a16:colId xmlns:a16="http://schemas.microsoft.com/office/drawing/2014/main" val="3087875688"/>
                    </a:ext>
                  </a:extLst>
                </a:gridCol>
                <a:gridCol w="317777">
                  <a:extLst>
                    <a:ext uri="{9D8B030D-6E8A-4147-A177-3AD203B41FA5}">
                      <a16:colId xmlns:a16="http://schemas.microsoft.com/office/drawing/2014/main" val="2976912519"/>
                    </a:ext>
                  </a:extLst>
                </a:gridCol>
                <a:gridCol w="317777">
                  <a:extLst>
                    <a:ext uri="{9D8B030D-6E8A-4147-A177-3AD203B41FA5}">
                      <a16:colId xmlns:a16="http://schemas.microsoft.com/office/drawing/2014/main" val="3101911223"/>
                    </a:ext>
                  </a:extLst>
                </a:gridCol>
                <a:gridCol w="317777">
                  <a:extLst>
                    <a:ext uri="{9D8B030D-6E8A-4147-A177-3AD203B41FA5}">
                      <a16:colId xmlns:a16="http://schemas.microsoft.com/office/drawing/2014/main" val="34625664"/>
                    </a:ext>
                  </a:extLst>
                </a:gridCol>
                <a:gridCol w="317777">
                  <a:extLst>
                    <a:ext uri="{9D8B030D-6E8A-4147-A177-3AD203B41FA5}">
                      <a16:colId xmlns:a16="http://schemas.microsoft.com/office/drawing/2014/main" val="3117308160"/>
                    </a:ext>
                  </a:extLst>
                </a:gridCol>
                <a:gridCol w="317777">
                  <a:extLst>
                    <a:ext uri="{9D8B030D-6E8A-4147-A177-3AD203B41FA5}">
                      <a16:colId xmlns:a16="http://schemas.microsoft.com/office/drawing/2014/main" val="2246589275"/>
                    </a:ext>
                  </a:extLst>
                </a:gridCol>
                <a:gridCol w="317777">
                  <a:extLst>
                    <a:ext uri="{9D8B030D-6E8A-4147-A177-3AD203B41FA5}">
                      <a16:colId xmlns:a16="http://schemas.microsoft.com/office/drawing/2014/main" val="457598555"/>
                    </a:ext>
                  </a:extLst>
                </a:gridCol>
                <a:gridCol w="317777">
                  <a:extLst>
                    <a:ext uri="{9D8B030D-6E8A-4147-A177-3AD203B41FA5}">
                      <a16:colId xmlns:a16="http://schemas.microsoft.com/office/drawing/2014/main" val="3162433227"/>
                    </a:ext>
                  </a:extLst>
                </a:gridCol>
                <a:gridCol w="317777">
                  <a:extLst>
                    <a:ext uri="{9D8B030D-6E8A-4147-A177-3AD203B41FA5}">
                      <a16:colId xmlns:a16="http://schemas.microsoft.com/office/drawing/2014/main" val="1030076359"/>
                    </a:ext>
                  </a:extLst>
                </a:gridCol>
                <a:gridCol w="317777">
                  <a:extLst>
                    <a:ext uri="{9D8B030D-6E8A-4147-A177-3AD203B41FA5}">
                      <a16:colId xmlns:a16="http://schemas.microsoft.com/office/drawing/2014/main" val="772476326"/>
                    </a:ext>
                  </a:extLst>
                </a:gridCol>
                <a:gridCol w="317777">
                  <a:extLst>
                    <a:ext uri="{9D8B030D-6E8A-4147-A177-3AD203B41FA5}">
                      <a16:colId xmlns:a16="http://schemas.microsoft.com/office/drawing/2014/main" val="3588874286"/>
                    </a:ext>
                  </a:extLst>
                </a:gridCol>
                <a:gridCol w="317777">
                  <a:extLst>
                    <a:ext uri="{9D8B030D-6E8A-4147-A177-3AD203B41FA5}">
                      <a16:colId xmlns:a16="http://schemas.microsoft.com/office/drawing/2014/main" val="2501202376"/>
                    </a:ext>
                  </a:extLst>
                </a:gridCol>
                <a:gridCol w="317777">
                  <a:extLst>
                    <a:ext uri="{9D8B030D-6E8A-4147-A177-3AD203B41FA5}">
                      <a16:colId xmlns:a16="http://schemas.microsoft.com/office/drawing/2014/main" val="2262359834"/>
                    </a:ext>
                  </a:extLst>
                </a:gridCol>
                <a:gridCol w="317777">
                  <a:extLst>
                    <a:ext uri="{9D8B030D-6E8A-4147-A177-3AD203B41FA5}">
                      <a16:colId xmlns:a16="http://schemas.microsoft.com/office/drawing/2014/main" val="2247549703"/>
                    </a:ext>
                  </a:extLst>
                </a:gridCol>
                <a:gridCol w="317777">
                  <a:extLst>
                    <a:ext uri="{9D8B030D-6E8A-4147-A177-3AD203B41FA5}">
                      <a16:colId xmlns:a16="http://schemas.microsoft.com/office/drawing/2014/main" val="663779676"/>
                    </a:ext>
                  </a:extLst>
                </a:gridCol>
                <a:gridCol w="317777">
                  <a:extLst>
                    <a:ext uri="{9D8B030D-6E8A-4147-A177-3AD203B41FA5}">
                      <a16:colId xmlns:a16="http://schemas.microsoft.com/office/drawing/2014/main" val="2652536170"/>
                    </a:ext>
                  </a:extLst>
                </a:gridCol>
                <a:gridCol w="317777">
                  <a:extLst>
                    <a:ext uri="{9D8B030D-6E8A-4147-A177-3AD203B41FA5}">
                      <a16:colId xmlns:a16="http://schemas.microsoft.com/office/drawing/2014/main" val="3379245807"/>
                    </a:ext>
                  </a:extLst>
                </a:gridCol>
                <a:gridCol w="317777">
                  <a:extLst>
                    <a:ext uri="{9D8B030D-6E8A-4147-A177-3AD203B41FA5}">
                      <a16:colId xmlns:a16="http://schemas.microsoft.com/office/drawing/2014/main" val="3787246198"/>
                    </a:ext>
                  </a:extLst>
                </a:gridCol>
                <a:gridCol w="317777">
                  <a:extLst>
                    <a:ext uri="{9D8B030D-6E8A-4147-A177-3AD203B41FA5}">
                      <a16:colId xmlns:a16="http://schemas.microsoft.com/office/drawing/2014/main" val="1375116201"/>
                    </a:ext>
                  </a:extLst>
                </a:gridCol>
                <a:gridCol w="317777">
                  <a:extLst>
                    <a:ext uri="{9D8B030D-6E8A-4147-A177-3AD203B41FA5}">
                      <a16:colId xmlns:a16="http://schemas.microsoft.com/office/drawing/2014/main" val="908602815"/>
                    </a:ext>
                  </a:extLst>
                </a:gridCol>
                <a:gridCol w="317777">
                  <a:extLst>
                    <a:ext uri="{9D8B030D-6E8A-4147-A177-3AD203B41FA5}">
                      <a16:colId xmlns:a16="http://schemas.microsoft.com/office/drawing/2014/main" val="1781613766"/>
                    </a:ext>
                  </a:extLst>
                </a:gridCol>
                <a:gridCol w="317777">
                  <a:extLst>
                    <a:ext uri="{9D8B030D-6E8A-4147-A177-3AD203B41FA5}">
                      <a16:colId xmlns:a16="http://schemas.microsoft.com/office/drawing/2014/main" val="3457711422"/>
                    </a:ext>
                  </a:extLst>
                </a:gridCol>
                <a:gridCol w="317777">
                  <a:extLst>
                    <a:ext uri="{9D8B030D-6E8A-4147-A177-3AD203B41FA5}">
                      <a16:colId xmlns:a16="http://schemas.microsoft.com/office/drawing/2014/main" val="4169129112"/>
                    </a:ext>
                  </a:extLst>
                </a:gridCol>
                <a:gridCol w="317777">
                  <a:extLst>
                    <a:ext uri="{9D8B030D-6E8A-4147-A177-3AD203B41FA5}">
                      <a16:colId xmlns:a16="http://schemas.microsoft.com/office/drawing/2014/main" val="556154925"/>
                    </a:ext>
                  </a:extLst>
                </a:gridCol>
                <a:gridCol w="317777">
                  <a:extLst>
                    <a:ext uri="{9D8B030D-6E8A-4147-A177-3AD203B41FA5}">
                      <a16:colId xmlns:a16="http://schemas.microsoft.com/office/drawing/2014/main" val="2026867906"/>
                    </a:ext>
                  </a:extLst>
                </a:gridCol>
                <a:gridCol w="317777">
                  <a:extLst>
                    <a:ext uri="{9D8B030D-6E8A-4147-A177-3AD203B41FA5}">
                      <a16:colId xmlns:a16="http://schemas.microsoft.com/office/drawing/2014/main" val="422242168"/>
                    </a:ext>
                  </a:extLst>
                </a:gridCol>
                <a:gridCol w="317777">
                  <a:extLst>
                    <a:ext uri="{9D8B030D-6E8A-4147-A177-3AD203B41FA5}">
                      <a16:colId xmlns:a16="http://schemas.microsoft.com/office/drawing/2014/main" val="1603351311"/>
                    </a:ext>
                  </a:extLst>
                </a:gridCol>
                <a:gridCol w="317777">
                  <a:extLst>
                    <a:ext uri="{9D8B030D-6E8A-4147-A177-3AD203B41FA5}">
                      <a16:colId xmlns:a16="http://schemas.microsoft.com/office/drawing/2014/main" val="1916641643"/>
                    </a:ext>
                  </a:extLst>
                </a:gridCol>
                <a:gridCol w="317777">
                  <a:extLst>
                    <a:ext uri="{9D8B030D-6E8A-4147-A177-3AD203B41FA5}">
                      <a16:colId xmlns:a16="http://schemas.microsoft.com/office/drawing/2014/main" val="4245936579"/>
                    </a:ext>
                  </a:extLst>
                </a:gridCol>
                <a:gridCol w="317777">
                  <a:extLst>
                    <a:ext uri="{9D8B030D-6E8A-4147-A177-3AD203B41FA5}">
                      <a16:colId xmlns:a16="http://schemas.microsoft.com/office/drawing/2014/main" val="3936029597"/>
                    </a:ext>
                  </a:extLst>
                </a:gridCol>
                <a:gridCol w="317777">
                  <a:extLst>
                    <a:ext uri="{9D8B030D-6E8A-4147-A177-3AD203B41FA5}">
                      <a16:colId xmlns:a16="http://schemas.microsoft.com/office/drawing/2014/main" val="2669111751"/>
                    </a:ext>
                  </a:extLst>
                </a:gridCol>
                <a:gridCol w="317777">
                  <a:extLst>
                    <a:ext uri="{9D8B030D-6E8A-4147-A177-3AD203B41FA5}">
                      <a16:colId xmlns:a16="http://schemas.microsoft.com/office/drawing/2014/main" val="515530863"/>
                    </a:ext>
                  </a:extLst>
                </a:gridCol>
                <a:gridCol w="317777">
                  <a:extLst>
                    <a:ext uri="{9D8B030D-6E8A-4147-A177-3AD203B41FA5}">
                      <a16:colId xmlns:a16="http://schemas.microsoft.com/office/drawing/2014/main" val="228368216"/>
                    </a:ext>
                  </a:extLst>
                </a:gridCol>
                <a:gridCol w="317777">
                  <a:extLst>
                    <a:ext uri="{9D8B030D-6E8A-4147-A177-3AD203B41FA5}">
                      <a16:colId xmlns:a16="http://schemas.microsoft.com/office/drawing/2014/main" val="3124824560"/>
                    </a:ext>
                  </a:extLst>
                </a:gridCol>
                <a:gridCol w="317777">
                  <a:extLst>
                    <a:ext uri="{9D8B030D-6E8A-4147-A177-3AD203B41FA5}">
                      <a16:colId xmlns:a16="http://schemas.microsoft.com/office/drawing/2014/main" val="3054867555"/>
                    </a:ext>
                  </a:extLst>
                </a:gridCol>
                <a:gridCol w="317777">
                  <a:extLst>
                    <a:ext uri="{9D8B030D-6E8A-4147-A177-3AD203B41FA5}">
                      <a16:colId xmlns:a16="http://schemas.microsoft.com/office/drawing/2014/main" val="2962911914"/>
                    </a:ext>
                  </a:extLst>
                </a:gridCol>
                <a:gridCol w="317777">
                  <a:extLst>
                    <a:ext uri="{9D8B030D-6E8A-4147-A177-3AD203B41FA5}">
                      <a16:colId xmlns:a16="http://schemas.microsoft.com/office/drawing/2014/main" val="3613334068"/>
                    </a:ext>
                  </a:extLst>
                </a:gridCol>
                <a:gridCol w="317777">
                  <a:extLst>
                    <a:ext uri="{9D8B030D-6E8A-4147-A177-3AD203B41FA5}">
                      <a16:colId xmlns:a16="http://schemas.microsoft.com/office/drawing/2014/main" val="2172809491"/>
                    </a:ext>
                  </a:extLst>
                </a:gridCol>
                <a:gridCol w="317777">
                  <a:extLst>
                    <a:ext uri="{9D8B030D-6E8A-4147-A177-3AD203B41FA5}">
                      <a16:colId xmlns:a16="http://schemas.microsoft.com/office/drawing/2014/main" val="1940937866"/>
                    </a:ext>
                  </a:extLst>
                </a:gridCol>
              </a:tblGrid>
              <a:tr h="666620">
                <a:tc>
                  <a:txBody>
                    <a:bodyPr/>
                    <a:lstStyle/>
                    <a:p>
                      <a:pPr rtl="0"/>
                      <a:r>
                        <a:rPr lang="en-US" sz="800">
                          <a:solidFill>
                            <a:srgbClr val="000000"/>
                          </a:solidFill>
                          <a:latin typeface="Calibri" panose="020F0502020204030204" pitchFamily="34" charset="0"/>
                          <a:ea typeface="ＭＳ ゴシック" panose="020B0609070205080204" pitchFamily="49" charset="-128"/>
                          <a:cs typeface="Calibri" panose="020F0502020204030204" pitchFamily="34" charset="0"/>
                        </a:rPr>
                        <a:t>April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rtl="0"/>
                      <a:r>
                        <a:rPr lang="en-US" sz="800">
                          <a:solidFill>
                            <a:srgbClr val="000000"/>
                          </a:solidFill>
                          <a:latin typeface="Calibri" panose="020F0502020204030204" pitchFamily="34" charset="0"/>
                          <a:ea typeface="ＭＳ ゴシック" panose="020B0609070205080204" pitchFamily="49" charset="-128"/>
                          <a:cs typeface="Calibri" panose="020F0502020204030204" pitchFamily="34" charset="0"/>
                        </a:rPr>
                        <a:t>June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rtl="0"/>
                      <a:r>
                        <a:rPr lang="en-US" sz="800">
                          <a:solidFill>
                            <a:srgbClr val="000000"/>
                          </a:solidFill>
                          <a:latin typeface="Calibri" panose="020F0502020204030204" pitchFamily="34" charset="0"/>
                          <a:ea typeface="ＭＳ ゴシック" panose="020B0609070205080204" pitchFamily="49" charset="-128"/>
                          <a:cs typeface="Calibri" panose="020F0502020204030204" pitchFamily="34" charset="0"/>
                        </a:rPr>
                        <a:t>August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October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December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February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April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June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August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October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December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February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April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June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August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October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December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February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April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June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August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October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December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February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April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June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August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October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December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February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April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June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August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October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December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February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April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June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1">
                        <a:lnSpc>
                          <a:spcPct val="100000"/>
                        </a:lnSpc>
                        <a:spcBef>
                          <a:spcPts val="0"/>
                        </a:spcBef>
                        <a:spcAft>
                          <a:spcPts val="0"/>
                        </a:spcAft>
                        <a:buClrTx/>
                        <a:buSzTx/>
                        <a:buFontTx/>
                        <a:buNone/>
                        <a:tabLst/>
                        <a:defRPr/>
                      </a:pPr>
                      <a:r>
                        <a:rPr lang="en-US" sz="800" b="0" i="0" u="none" strike="noStrike" kern="0" cap="none" spc="0" normalizeH="0" noProof="0" dirty="0">
                          <a:ln>
                            <a:noFill/>
                          </a:ln>
                          <a:solidFill>
                            <a:srgbClr val="000000"/>
                          </a:solidFill>
                          <a:effectLst/>
                          <a:uLnTx/>
                          <a:uFillTx/>
                          <a:latin typeface="Calibri" panose="020F0502020204030204" pitchFamily="34" charset="0"/>
                          <a:ea typeface="ＭＳ ゴシック" panose="020B0609070205080204" pitchFamily="49" charset="-128"/>
                          <a:cs typeface="Calibri" panose="020F0502020204030204" pitchFamily="34" charset="0"/>
                          <a:sym typeface="Palatino"/>
                        </a:rPr>
                        <a:t>August 22</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304564238"/>
                  </a:ext>
                </a:extLst>
              </a:tr>
            </a:tbl>
          </a:graphicData>
        </a:graphic>
      </p:graphicFrame>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6" name="イメージ" descr="イメージ"/>
          <p:cNvPicPr>
            <a:picLocks noChangeAspect="1"/>
          </p:cNvPicPr>
          <p:nvPr/>
        </p:nvPicPr>
        <p:blipFill>
          <a:blip r:embed="rId2"/>
          <a:stretch>
            <a:fillRect/>
          </a:stretch>
        </p:blipFill>
        <p:spPr>
          <a:xfrm>
            <a:off x="21695" y="16271"/>
            <a:ext cx="12961410" cy="9721058"/>
          </a:xfrm>
          <a:prstGeom prst="rect">
            <a:avLst/>
          </a:prstGeom>
          <a:ln w="12700">
            <a:miter lim="400000"/>
          </a:ln>
        </p:spPr>
      </p:pic>
      <p:grpSp>
        <p:nvGrpSpPr>
          <p:cNvPr id="3" name="Group 5">
            <a:extLst>
              <a:ext uri="{FF2B5EF4-FFF2-40B4-BE49-F238E27FC236}">
                <a16:creationId xmlns:a16="http://schemas.microsoft.com/office/drawing/2014/main" id="{9FAC5E95-C081-40D3-B6EB-253DDB01F79D}"/>
              </a:ext>
            </a:extLst>
          </p:cNvPr>
          <p:cNvGrpSpPr>
            <a:grpSpLocks/>
          </p:cNvGrpSpPr>
          <p:nvPr/>
        </p:nvGrpSpPr>
        <p:grpSpPr bwMode="auto">
          <a:xfrm>
            <a:off x="323215" y="5774055"/>
            <a:ext cx="8708390" cy="3698240"/>
            <a:chOff x="235" y="8916"/>
            <a:chExt cx="13714" cy="5824"/>
          </a:xfrm>
          <a:solidFill>
            <a:srgbClr val="FFFFFF"/>
          </a:solidFill>
        </p:grpSpPr>
        <p:sp>
          <p:nvSpPr>
            <p:cNvPr id="4" name="Text Box 3">
              <a:extLst>
                <a:ext uri="{FF2B5EF4-FFF2-40B4-BE49-F238E27FC236}">
                  <a16:creationId xmlns:a16="http://schemas.microsoft.com/office/drawing/2014/main" id="{94D9BC6A-5BF8-468C-8EDB-CC6D5C4DD4F6}"/>
                </a:ext>
              </a:extLst>
            </p:cNvPr>
            <p:cNvSpPr txBox="1">
              <a:spLocks noChangeArrowheads="1"/>
            </p:cNvSpPr>
            <p:nvPr/>
          </p:nvSpPr>
          <p:spPr bwMode="auto">
            <a:xfrm>
              <a:off x="235" y="8916"/>
              <a:ext cx="6712" cy="79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marL="449263" indent="-449263" algn="just" rtl="0">
                <a:spcAft>
                  <a:spcPts val="0"/>
                </a:spcAft>
              </a:pPr>
              <a:r>
                <a:rPr lang="en-US" sz="2000" kern="100" dirty="0">
                  <a:solidFill>
                    <a:srgbClr val="285AA9"/>
                  </a:solidFill>
                  <a:effectLst/>
                  <a:latin typeface="Calibri" panose="020F0502020204030204" pitchFamily="34" charset="0"/>
                  <a:ea typeface="ＭＳ ゴシック" pitchFamily="49" charset="-128"/>
                  <a:cs typeface="Calibri" panose="020F0502020204030204" pitchFamily="34" charset="0"/>
                  <a:sym typeface="Wingdings 3"/>
                </a:rPr>
                <a:t></a:t>
              </a:r>
              <a:r>
                <a:rPr lang="en-US" sz="2400" kern="100" dirty="0">
                  <a:solidFill>
                    <a:srgbClr val="285AA9"/>
                  </a:solidFill>
                  <a:effectLst/>
                  <a:latin typeface="Calibri" panose="020F0502020204030204" pitchFamily="34" charset="0"/>
                  <a:ea typeface="ＭＳ ゴシック" pitchFamily="49" charset="-128"/>
                  <a:cs typeface="Calibri" panose="020F0502020204030204" pitchFamily="34" charset="0"/>
                  <a:sym typeface="Wingdings 3"/>
                </a:rPr>
                <a:t>	</a:t>
              </a:r>
              <a:r>
                <a:rPr lang="en-US" sz="2000" kern="100" dirty="0">
                  <a:solidFill>
                    <a:srgbClr val="285AA9"/>
                  </a:solidFill>
                  <a:effectLst/>
                  <a:latin typeface="Calibri" panose="020F0502020204030204" pitchFamily="34" charset="0"/>
                  <a:ea typeface="ＭＳ ゴシック" pitchFamily="49" charset="-128"/>
                  <a:cs typeface="Calibri" panose="020F0502020204030204" pitchFamily="34" charset="0"/>
                  <a:sym typeface="Wingdings 3"/>
                </a:rPr>
                <a:t> </a:t>
              </a:r>
              <a:r>
                <a:rPr lang="en-US" sz="2400" kern="100" dirty="0">
                  <a:solidFill>
                    <a:srgbClr val="000000"/>
                  </a:solidFill>
                  <a:effectLst/>
                  <a:latin typeface="Calibri" panose="020F0502020204030204" pitchFamily="34" charset="0"/>
                  <a:ea typeface="ＭＳ ゴシック" pitchFamily="49" charset="-128"/>
                  <a:cs typeface="Calibri" panose="020F0502020204030204" pitchFamily="34" charset="0"/>
                </a:rPr>
                <a:t>Results of analysis on CAR</a:t>
              </a:r>
              <a:r>
                <a:rPr lang="en-US" sz="1050" kern="100" dirty="0">
                  <a:effectLst/>
                  <a:latin typeface="Calibri" panose="020F0502020204030204" pitchFamily="34" charset="0"/>
                  <a:ea typeface="ＭＳ ゴシック" pitchFamily="49" charset="-128"/>
                  <a:cs typeface="Calibri" panose="020F0502020204030204" pitchFamily="34" charset="0"/>
                </a:rPr>
                <a:t> </a:t>
              </a:r>
              <a:endParaRPr lang="ja-JP" sz="1050" kern="100" dirty="0">
                <a:effectLst/>
                <a:latin typeface="Calibri" panose="020F0502020204030204" pitchFamily="34" charset="0"/>
                <a:ea typeface="ＭＳ ゴシック" pitchFamily="49" charset="-128"/>
                <a:cs typeface="Calibri" panose="020F0502020204030204" pitchFamily="34" charset="0"/>
              </a:endParaRPr>
            </a:p>
          </p:txBody>
        </p:sp>
        <p:sp>
          <p:nvSpPr>
            <p:cNvPr id="5" name="Text Box 2">
              <a:extLst>
                <a:ext uri="{FF2B5EF4-FFF2-40B4-BE49-F238E27FC236}">
                  <a16:creationId xmlns:a16="http://schemas.microsoft.com/office/drawing/2014/main" id="{F502D378-D56E-4140-B6A5-49D66D08B21B}"/>
                </a:ext>
              </a:extLst>
            </p:cNvPr>
            <p:cNvSpPr txBox="1">
              <a:spLocks noChangeArrowheads="1"/>
            </p:cNvSpPr>
            <p:nvPr/>
          </p:nvSpPr>
          <p:spPr bwMode="auto">
            <a:xfrm>
              <a:off x="1008" y="9998"/>
              <a:ext cx="12941" cy="47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marL="541338" indent="-541338" algn="just" rtl="0">
                <a:spcAft>
                  <a:spcPts val="0"/>
                </a:spcAft>
                <a:buClr>
                  <a:srgbClr val="285AA9"/>
                </a:buClr>
                <a:buFont typeface="Wingdings" panose="05000000000000000000" pitchFamily="2" charset="2"/>
                <a:buChar char="n"/>
              </a:pPr>
              <a:r>
                <a:rPr lang="en-US" sz="2400" kern="100" dirty="0">
                  <a:solidFill>
                    <a:srgbClr val="000000"/>
                  </a:solidFill>
                  <a:effectLst/>
                  <a:latin typeface="Calibri" panose="020F0502020204030204" pitchFamily="34" charset="0"/>
                  <a:ea typeface="ＭＳ ゴシック" pitchFamily="49" charset="-128"/>
                  <a:cs typeface="Calibri" panose="020F0502020204030204" pitchFamily="34" charset="0"/>
                </a:rPr>
                <a:t>Intervention in June 2013 *Reference: Before May 2013</a:t>
              </a:r>
              <a:endParaRPr lang="ja-JP" sz="1200" kern="100" dirty="0">
                <a:effectLst/>
                <a:latin typeface="Calibri" panose="020F0502020204030204" pitchFamily="34" charset="0"/>
                <a:ea typeface="ＭＳ ゴシック" pitchFamily="49" charset="-128"/>
                <a:cs typeface="Calibri" panose="020F0502020204030204" pitchFamily="34" charset="0"/>
              </a:endParaRPr>
            </a:p>
            <a:p>
              <a:pPr marL="1165225" indent="-539750" algn="just" rtl="0">
                <a:spcBef>
                  <a:spcPts val="1200"/>
                </a:spcBef>
                <a:spcAft>
                  <a:spcPts val="0"/>
                </a:spcAft>
                <a:buClr>
                  <a:srgbClr val="285AA9"/>
                </a:buClr>
                <a:buFont typeface="Wingdings" panose="05000000000000000000" pitchFamily="2" charset="2"/>
                <a:buChar char="l"/>
              </a:pPr>
              <a:r>
                <a:rPr lang="en-US" sz="1900" kern="100" dirty="0">
                  <a:solidFill>
                    <a:srgbClr val="000000"/>
                  </a:solidFill>
                  <a:effectLst/>
                  <a:latin typeface="Calibri" panose="020F0502020204030204" pitchFamily="34" charset="0"/>
                  <a:ea typeface="ＭＳ ゴシック" pitchFamily="49" charset="-128"/>
                  <a:cs typeface="Calibri" panose="020F0502020204030204" pitchFamily="34" charset="0"/>
                </a:rPr>
                <a:t>[Intercept] Significant difference (P = 0</a:t>
              </a:r>
              <a:r>
                <a:rPr lang="en-US" sz="1900" kern="100" dirty="0">
                  <a:solidFill>
                    <a:srgbClr val="690000"/>
                  </a:solidFill>
                  <a:effectLst/>
                  <a:latin typeface="Calibri" panose="020F0502020204030204" pitchFamily="34" charset="0"/>
                  <a:ea typeface="ＭＳ ゴシック" pitchFamily="49" charset="-128"/>
                  <a:cs typeface="Calibri" panose="020F0502020204030204" pitchFamily="34" charset="0"/>
                </a:rPr>
                <a:t>.</a:t>
              </a:r>
              <a:r>
                <a:rPr lang="en-US" sz="1900" kern="100" dirty="0">
                  <a:solidFill>
                    <a:srgbClr val="000000"/>
                  </a:solidFill>
                  <a:effectLst/>
                  <a:latin typeface="Calibri" panose="020F0502020204030204" pitchFamily="34" charset="0"/>
                  <a:ea typeface="ＭＳ ゴシック" pitchFamily="49" charset="-128"/>
                  <a:cs typeface="Calibri" panose="020F0502020204030204" pitchFamily="34" charset="0"/>
                </a:rPr>
                <a:t>010)</a:t>
              </a:r>
              <a:endParaRPr lang="ja-JP" sz="1050" kern="100" dirty="0">
                <a:effectLst/>
                <a:latin typeface="Calibri" panose="020F0502020204030204" pitchFamily="34" charset="0"/>
                <a:ea typeface="ＭＳ ゴシック" pitchFamily="49" charset="-128"/>
                <a:cs typeface="Calibri" panose="020F0502020204030204" pitchFamily="34" charset="0"/>
              </a:endParaRPr>
            </a:p>
            <a:p>
              <a:pPr marL="1165225" indent="-539750" algn="just" rtl="0">
                <a:spcBef>
                  <a:spcPts val="1200"/>
                </a:spcBef>
                <a:spcAft>
                  <a:spcPts val="0"/>
                </a:spcAft>
                <a:buClr>
                  <a:srgbClr val="285AA9"/>
                </a:buClr>
                <a:buFont typeface="Wingdings" panose="05000000000000000000" pitchFamily="2" charset="2"/>
                <a:buChar char="l"/>
              </a:pPr>
              <a:r>
                <a:rPr lang="en-US" sz="1900" kern="100" dirty="0">
                  <a:solidFill>
                    <a:srgbClr val="000000"/>
                  </a:solidFill>
                  <a:effectLst/>
                  <a:latin typeface="Calibri" panose="020F0502020204030204" pitchFamily="34" charset="0"/>
                  <a:ea typeface="ＭＳ ゴシック" pitchFamily="49" charset="-128"/>
                  <a:cs typeface="Calibri" panose="020F0502020204030204" pitchFamily="34" charset="0"/>
                </a:rPr>
                <a:t>[Slope] Significant difference (P = 0.014) * However, the slope is positive</a:t>
              </a:r>
              <a:endParaRPr lang="ja-JP" sz="1050" kern="100" dirty="0">
                <a:effectLst/>
                <a:latin typeface="Calibri" panose="020F0502020204030204" pitchFamily="34" charset="0"/>
                <a:ea typeface="ＭＳ ゴシック" pitchFamily="49" charset="-128"/>
                <a:cs typeface="Calibri" panose="020F0502020204030204" pitchFamily="34" charset="0"/>
              </a:endParaRPr>
            </a:p>
            <a:p>
              <a:pPr marL="541338" indent="-541338" algn="just" rtl="0">
                <a:spcBef>
                  <a:spcPts val="3000"/>
                </a:spcBef>
                <a:spcAft>
                  <a:spcPts val="0"/>
                </a:spcAft>
                <a:buClr>
                  <a:srgbClr val="285AA9"/>
                </a:buClr>
                <a:buFont typeface="Wingdings" panose="05000000000000000000" pitchFamily="2" charset="2"/>
                <a:buChar char="n"/>
              </a:pPr>
              <a:r>
                <a:rPr lang="en-US" sz="2400" kern="100" dirty="0">
                  <a:solidFill>
                    <a:srgbClr val="000000"/>
                  </a:solidFill>
                  <a:effectLst/>
                  <a:latin typeface="Calibri" panose="020F0502020204030204" pitchFamily="34" charset="0"/>
                  <a:ea typeface="ＭＳ ゴシック" pitchFamily="49" charset="-128"/>
                  <a:cs typeface="Calibri" panose="020F0502020204030204" pitchFamily="34" charset="0"/>
                </a:rPr>
                <a:t>Intervention in June 2016 *Reference: June 2013 to May 2016</a:t>
              </a:r>
              <a:endParaRPr lang="ja-JP" sz="2400" kern="100" dirty="0">
                <a:effectLst/>
                <a:latin typeface="Calibri" panose="020F0502020204030204" pitchFamily="34" charset="0"/>
                <a:ea typeface="ＭＳ ゴシック" pitchFamily="49" charset="-128"/>
                <a:cs typeface="Calibri" panose="020F0502020204030204" pitchFamily="34" charset="0"/>
              </a:endParaRPr>
            </a:p>
            <a:p>
              <a:pPr marL="1165225" indent="-539750" algn="just" rtl="0">
                <a:spcBef>
                  <a:spcPts val="1200"/>
                </a:spcBef>
                <a:spcAft>
                  <a:spcPts val="0"/>
                </a:spcAft>
                <a:buClr>
                  <a:srgbClr val="285AA9"/>
                </a:buClr>
                <a:buFont typeface="Wingdings" panose="05000000000000000000" pitchFamily="2" charset="2"/>
                <a:buChar char="l"/>
              </a:pPr>
              <a:r>
                <a:rPr lang="en-US" sz="1900" kern="100" dirty="0">
                  <a:solidFill>
                    <a:srgbClr val="000000"/>
                  </a:solidFill>
                  <a:effectLst/>
                  <a:latin typeface="Calibri" panose="020F0502020204030204" pitchFamily="34" charset="0"/>
                  <a:ea typeface="ＭＳ ゴシック" pitchFamily="49" charset="-128"/>
                  <a:cs typeface="Calibri" panose="020F0502020204030204" pitchFamily="34" charset="0"/>
                </a:rPr>
                <a:t>[Intercept] No significant difference (P = 0.072)</a:t>
              </a:r>
              <a:endParaRPr lang="ja-JP" sz="1050" kern="100" dirty="0">
                <a:effectLst/>
                <a:latin typeface="Calibri" panose="020F0502020204030204" pitchFamily="34" charset="0"/>
                <a:ea typeface="ＭＳ ゴシック" pitchFamily="49" charset="-128"/>
                <a:cs typeface="Calibri" panose="020F0502020204030204" pitchFamily="34" charset="0"/>
              </a:endParaRPr>
            </a:p>
            <a:p>
              <a:pPr marL="1165225" indent="-539750" algn="just" rtl="0">
                <a:spcBef>
                  <a:spcPts val="1200"/>
                </a:spcBef>
                <a:spcAft>
                  <a:spcPts val="0"/>
                </a:spcAft>
                <a:buClr>
                  <a:srgbClr val="285AA9"/>
                </a:buClr>
                <a:buFont typeface="Wingdings" panose="05000000000000000000" pitchFamily="2" charset="2"/>
                <a:buChar char="l"/>
              </a:pPr>
              <a:r>
                <a:rPr lang="en-US" sz="1900" kern="100" dirty="0">
                  <a:solidFill>
                    <a:srgbClr val="000000"/>
                  </a:solidFill>
                  <a:effectLst/>
                  <a:latin typeface="Calibri" panose="020F0502020204030204" pitchFamily="34" charset="0"/>
                  <a:ea typeface="ＭＳ ゴシック" pitchFamily="49" charset="-128"/>
                  <a:cs typeface="Calibri" panose="020F0502020204030204" pitchFamily="34" charset="0"/>
                </a:rPr>
                <a:t>[slope] Significant difference (P &lt; 0.001 )</a:t>
              </a:r>
              <a:endParaRPr lang="ja-JP" sz="1050" kern="100" dirty="0">
                <a:effectLst/>
                <a:latin typeface="Calibri" panose="020F0502020204030204" pitchFamily="34" charset="0"/>
                <a:ea typeface="ＭＳ ゴシック" pitchFamily="49" charset="-128"/>
                <a:cs typeface="Calibri" panose="020F0502020204030204" pitchFamily="34" charset="0"/>
              </a:endParaRPr>
            </a:p>
          </p:txBody>
        </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 name="CRE検出数"/>
          <p:cNvSpPr txBox="1">
            <a:spLocks noGrp="1"/>
          </p:cNvSpPr>
          <p:nvPr>
            <p:ph type="title"/>
          </p:nvPr>
        </p:nvSpPr>
        <p:spPr>
          <a:prstGeom prst="rect">
            <a:avLst/>
          </a:prstGeom>
        </p:spPr>
        <p:txBody>
          <a:bodyPr rtlCol="0"/>
          <a:lstStyle/>
          <a:p>
            <a:pPr rtl="0"/>
            <a:r>
              <a:rPr lang="en-US" dirty="0">
                <a:latin typeface="Calibri" panose="020F0502020204030204" pitchFamily="34" charset="0"/>
              </a:rPr>
              <a:t>Number of CREs detected</a:t>
            </a:r>
          </a:p>
        </p:txBody>
      </p:sp>
      <p:graphicFrame>
        <p:nvGraphicFramePr>
          <p:cNvPr id="1019" name="2D積み重ね縦棒グラフ"/>
          <p:cNvGraphicFramePr/>
          <p:nvPr>
            <p:extLst>
              <p:ext uri="{D42A27DB-BD31-4B8C-83A1-F6EECF244321}">
                <p14:modId xmlns:p14="http://schemas.microsoft.com/office/powerpoint/2010/main" val="51041732"/>
              </p:ext>
            </p:extLst>
          </p:nvPr>
        </p:nvGraphicFramePr>
        <p:xfrm>
          <a:off x="279400" y="3860799"/>
          <a:ext cx="12456999" cy="522033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 name="Direct MALDI…"/>
          <p:cNvSpPr txBox="1">
            <a:spLocks noGrp="1"/>
          </p:cNvSpPr>
          <p:nvPr>
            <p:ph type="title"/>
          </p:nvPr>
        </p:nvSpPr>
        <p:spPr>
          <a:prstGeom prst="rect">
            <a:avLst/>
          </a:prstGeom>
        </p:spPr>
        <p:txBody>
          <a:bodyPr rtlCol="0"/>
          <a:lstStyle/>
          <a:p>
            <a:pPr rtl="0"/>
            <a:r>
              <a:rPr lang="en-US">
                <a:latin typeface="Calibri" panose="020F0502020204030204" pitchFamily="34" charset="0"/>
              </a:rPr>
              <a:t>Direct MALDI</a:t>
            </a:r>
          </a:p>
          <a:p>
            <a:pPr rtl="0"/>
            <a:r>
              <a:rPr lang="en-US">
                <a:latin typeface="Calibri" panose="020F0502020204030204" pitchFamily="34" charset="0"/>
              </a:rPr>
              <a:t>+Verigene</a:t>
            </a:r>
            <a:endParaRPr lang="ja-JP" altLang="en-US">
              <a:latin typeface="Calibri" panose="020F0502020204030204" pitchFamily="34" charset="0"/>
            </a:endParaRPr>
          </a:p>
        </p:txBody>
      </p:sp>
      <p:sp>
        <p:nvSpPr>
          <p:cNvPr id="1022" name="血液培養でStaphylococcusが陽性になった場合に ①Direct MALDI ②Verigene を実施する"/>
          <p:cNvSpPr txBox="1">
            <a:spLocks noGrp="1"/>
          </p:cNvSpPr>
          <p:nvPr>
            <p:ph type="body" sz="half" idx="1"/>
          </p:nvPr>
        </p:nvSpPr>
        <p:spPr>
          <a:xfrm>
            <a:off x="355600" y="2984499"/>
            <a:ext cx="5419262" cy="6324601"/>
          </a:xfrm>
          <a:prstGeom prst="rect">
            <a:avLst/>
          </a:prstGeom>
        </p:spPr>
        <p:txBody>
          <a:bodyPr rtlCol="0"/>
          <a:lstStyle/>
          <a:p>
            <a:pPr rtl="0"/>
            <a:r>
              <a:rPr lang="en-US" dirty="0">
                <a:latin typeface="Calibri" panose="020F0502020204030204" pitchFamily="34" charset="0"/>
              </a:rPr>
              <a:t>If blood culture turns positive for Staphylococcus, perform (1) Direct MALDI and (2) </a:t>
            </a:r>
            <a:r>
              <a:rPr lang="en-US" dirty="0" err="1">
                <a:latin typeface="Calibri" panose="020F0502020204030204" pitchFamily="34" charset="0"/>
              </a:rPr>
              <a:t>Verigene</a:t>
            </a:r>
            <a:endParaRPr lang="en-US" dirty="0">
              <a:latin typeface="Calibri" panose="020F0502020204030204" pitchFamily="34" charset="0"/>
            </a:endParaRPr>
          </a:p>
        </p:txBody>
      </p:sp>
      <p:pic>
        <p:nvPicPr>
          <p:cNvPr id="5" name="Rapid BACproIIを用いたMALDI.pdf">
            <a:extLst>
              <a:ext uri="{FF2B5EF4-FFF2-40B4-BE49-F238E27FC236}">
                <a16:creationId xmlns:a16="http://schemas.microsoft.com/office/drawing/2014/main" id="{3A03638B-BD2F-45BC-A126-6728CBE5E8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3300" y="-918171"/>
            <a:ext cx="7775534" cy="11003360"/>
          </a:xfrm>
          <a:prstGeom prst="rect">
            <a:avLst/>
          </a:prstGeom>
          <a:ln w="12700">
            <a:miter lim="400000"/>
          </a:ln>
        </p:spPr>
      </p:pic>
      <p:grpSp>
        <p:nvGrpSpPr>
          <p:cNvPr id="6" name="Group 10">
            <a:extLst>
              <a:ext uri="{FF2B5EF4-FFF2-40B4-BE49-F238E27FC236}">
                <a16:creationId xmlns:a16="http://schemas.microsoft.com/office/drawing/2014/main" id="{A4FCBB99-EC7C-427E-B296-165042C989AA}"/>
              </a:ext>
            </a:extLst>
          </p:cNvPr>
          <p:cNvGrpSpPr>
            <a:grpSpLocks/>
          </p:cNvGrpSpPr>
          <p:nvPr/>
        </p:nvGrpSpPr>
        <p:grpSpPr bwMode="auto">
          <a:xfrm>
            <a:off x="5924443" y="404812"/>
            <a:ext cx="7051675" cy="8498205"/>
            <a:chOff x="9052" y="480"/>
            <a:chExt cx="11105" cy="13383"/>
          </a:xfrm>
        </p:grpSpPr>
        <p:sp>
          <p:nvSpPr>
            <p:cNvPr id="7" name="Text Box 8">
              <a:extLst>
                <a:ext uri="{FF2B5EF4-FFF2-40B4-BE49-F238E27FC236}">
                  <a16:creationId xmlns:a16="http://schemas.microsoft.com/office/drawing/2014/main" id="{86CB154F-A1FA-4F00-B8BE-B0B76139FBA7}"/>
                </a:ext>
              </a:extLst>
            </p:cNvPr>
            <p:cNvSpPr txBox="1">
              <a:spLocks noChangeArrowheads="1"/>
            </p:cNvSpPr>
            <p:nvPr/>
          </p:nvSpPr>
          <p:spPr bwMode="auto">
            <a:xfrm>
              <a:off x="9052" y="480"/>
              <a:ext cx="10935" cy="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l" rtl="0">
                <a:spcAft>
                  <a:spcPts val="0"/>
                </a:spcAft>
              </a:pPr>
              <a:r>
                <a:rPr lang="en-US" sz="1400" b="1" kern="100" dirty="0">
                  <a:solidFill>
                    <a:srgbClr val="000000"/>
                  </a:solidFill>
                  <a:effectLst/>
                  <a:latin typeface="Calibri" panose="020F0502020204030204" pitchFamily="34" charset="0"/>
                  <a:ea typeface="ＭＳ 明朝" pitchFamily="17" charset="-128"/>
                  <a:cs typeface="Calibri" panose="020F0502020204030204" pitchFamily="34" charset="0"/>
                </a:rPr>
                <a:t>Flow of testing positive blood culture samples on the premise of starting early bacterial identification by MALDI-</a:t>
              </a:r>
              <a:r>
                <a:rPr lang="en-US" sz="1400" b="1" kern="100" dirty="0" err="1">
                  <a:solidFill>
                    <a:srgbClr val="000000"/>
                  </a:solidFill>
                  <a:effectLst/>
                  <a:latin typeface="Calibri" panose="020F0502020204030204" pitchFamily="34" charset="0"/>
                  <a:ea typeface="ＭＳ 明朝" pitchFamily="17" charset="-128"/>
                  <a:cs typeface="Calibri" panose="020F0502020204030204" pitchFamily="34" charset="0"/>
                </a:rPr>
                <a:t>ToF</a:t>
              </a:r>
              <a:r>
                <a:rPr lang="en-US" sz="1400" b="1" kern="100" dirty="0">
                  <a:solidFill>
                    <a:srgbClr val="000000"/>
                  </a:solidFill>
                  <a:effectLst/>
                  <a:latin typeface="Calibri" panose="020F0502020204030204" pitchFamily="34" charset="0"/>
                  <a:ea typeface="ＭＳ 明朝" pitchFamily="17" charset="-128"/>
                  <a:cs typeface="Calibri" panose="020F0502020204030204" pitchFamily="34" charset="0"/>
                </a:rPr>
                <a:t> using Rapid </a:t>
              </a:r>
              <a:r>
                <a:rPr lang="en-US" sz="1400" b="1" kern="100" dirty="0" err="1">
                  <a:solidFill>
                    <a:srgbClr val="000000"/>
                  </a:solidFill>
                  <a:effectLst/>
                  <a:latin typeface="Calibri" panose="020F0502020204030204" pitchFamily="34" charset="0"/>
                  <a:ea typeface="ＭＳ 明朝" pitchFamily="17" charset="-128"/>
                  <a:cs typeface="Calibri" panose="020F0502020204030204" pitchFamily="34" charset="0"/>
                </a:rPr>
                <a:t>BACproll</a:t>
              </a:r>
              <a:r>
                <a:rPr lang="en-US" sz="1400" b="1" kern="100" dirty="0">
                  <a:solidFill>
                    <a:srgbClr val="000000"/>
                  </a:solidFill>
                  <a:effectLst/>
                  <a:latin typeface="Calibri" panose="020F0502020204030204" pitchFamily="34" charset="0"/>
                  <a:ea typeface="ＭＳ 明朝" pitchFamily="17" charset="-128"/>
                  <a:cs typeface="Calibri" panose="020F0502020204030204" pitchFamily="34" charset="0"/>
                </a:rPr>
                <a:t> (hereinafter "Direct MALDI")</a:t>
              </a:r>
              <a:endParaRPr lang="en-US" altLang="ja-JP" sz="1400" b="1" kern="100" dirty="0">
                <a:solidFill>
                  <a:srgbClr val="000000"/>
                </a:solidFill>
                <a:effectLst/>
                <a:latin typeface="Calibri" panose="020F0502020204030204" pitchFamily="34" charset="0"/>
                <a:ea typeface="ＭＳ 明朝" pitchFamily="17" charset="-128"/>
                <a:cs typeface="Calibri" panose="020F0502020204030204" pitchFamily="34" charset="0"/>
              </a:endParaRPr>
            </a:p>
            <a:p>
              <a:pPr algn="l" rtl="0">
                <a:spcAft>
                  <a:spcPts val="0"/>
                </a:spcAft>
              </a:pPr>
              <a:r>
                <a:rPr lang="en-US" sz="1400" kern="100" dirty="0">
                  <a:solidFill>
                    <a:srgbClr val="000000"/>
                  </a:solidFill>
                  <a:effectLst/>
                  <a:latin typeface="Calibri" panose="020F0502020204030204" pitchFamily="34" charset="0"/>
                  <a:ea typeface="ＭＳ 明朝" pitchFamily="17" charset="-128"/>
                  <a:cs typeface="Calibri" panose="020F0502020204030204" pitchFamily="34" charset="0"/>
                </a:rPr>
                <a:t>*Changes only in GPC cluster</a:t>
              </a:r>
              <a:endParaRPr lang="ja-JP" sz="1400" kern="100" dirty="0">
                <a:effectLst/>
                <a:latin typeface="Calibri" panose="020F0502020204030204" pitchFamily="34" charset="0"/>
                <a:ea typeface="ＭＳ 明朝" pitchFamily="17" charset="-128"/>
                <a:cs typeface="Calibri" panose="020F0502020204030204" pitchFamily="34" charset="0"/>
              </a:endParaRPr>
            </a:p>
          </p:txBody>
        </p:sp>
        <p:sp>
          <p:nvSpPr>
            <p:cNvPr id="8" name="Text Box 7">
              <a:extLst>
                <a:ext uri="{FF2B5EF4-FFF2-40B4-BE49-F238E27FC236}">
                  <a16:creationId xmlns:a16="http://schemas.microsoft.com/office/drawing/2014/main" id="{F72E7176-ABC2-4879-8806-A0DF01A848AF}"/>
                </a:ext>
              </a:extLst>
            </p:cNvPr>
            <p:cNvSpPr txBox="1">
              <a:spLocks noChangeArrowheads="1"/>
            </p:cNvSpPr>
            <p:nvPr/>
          </p:nvSpPr>
          <p:spPr bwMode="auto">
            <a:xfrm>
              <a:off x="10215" y="2281"/>
              <a:ext cx="8289" cy="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marL="273050" indent="-273050" algn="l" rtl="0">
                <a:spcAft>
                  <a:spcPts val="0"/>
                </a:spcAf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(1) 	Blood culture positive for Staphylococci (regardless of the number of sets)</a:t>
              </a:r>
              <a:endParaRPr lang="en-US" altLang="ja-JP" sz="1200" kern="100" dirty="0">
                <a:solidFill>
                  <a:srgbClr val="FFFFFF"/>
                </a:solidFill>
                <a:effectLst/>
                <a:latin typeface="Calibri" panose="020F0502020204030204" pitchFamily="34" charset="0"/>
                <a:ea typeface="ＭＳ 明朝" pitchFamily="17" charset="-128"/>
                <a:cs typeface="Calibri" panose="020F0502020204030204" pitchFamily="34" charset="0"/>
              </a:endParaRPr>
            </a:p>
            <a:p>
              <a:pPr rtl="0">
                <a:spcAft>
                  <a:spcPts val="0"/>
                </a:spcAf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Only for samples that had been positive </a:t>
              </a:r>
              <a:r>
                <a:rPr lang="en-US" sz="1200" u="sng" kern="100" dirty="0">
                  <a:solidFill>
                    <a:srgbClr val="FFFFFF"/>
                  </a:solidFill>
                  <a:effectLst/>
                  <a:latin typeface="Calibri" panose="020F0502020204030204" pitchFamily="34" charset="0"/>
                  <a:ea typeface="ＭＳ 明朝" pitchFamily="17" charset="-128"/>
                  <a:cs typeface="Calibri" panose="020F0502020204030204" pitchFamily="34" charset="0"/>
                </a:rPr>
                <a:t>at the start of service</a:t>
              </a:r>
              <a:endParaRPr lang="en-US" altLang="ja-JP" sz="1200" kern="100" dirty="0">
                <a:solidFill>
                  <a:srgbClr val="FFFFFF"/>
                </a:solidFill>
                <a:effectLst/>
                <a:latin typeface="Calibri" panose="020F0502020204030204" pitchFamily="34" charset="0"/>
                <a:ea typeface="ＭＳ 明朝" pitchFamily="17" charset="-128"/>
                <a:cs typeface="Calibri" panose="020F0502020204030204" pitchFamily="34" charset="0"/>
              </a:endParaRPr>
            </a:p>
            <a:p>
              <a:pPr algn="l" rtl="0">
                <a:spcAft>
                  <a:spcPts val="0"/>
                </a:spcAf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*Because the flow to </a:t>
              </a:r>
              <a:r>
                <a:rPr lang="en-US" sz="1200" kern="100" dirty="0" err="1">
                  <a:solidFill>
                    <a:srgbClr val="FFFFFF"/>
                  </a:solidFill>
                  <a:effectLst/>
                  <a:latin typeface="Calibri" panose="020F0502020204030204" pitchFamily="34" charset="0"/>
                  <a:ea typeface="ＭＳ 明朝" pitchFamily="17" charset="-128"/>
                  <a:cs typeface="Calibri" panose="020F0502020204030204" pitchFamily="34" charset="0"/>
                </a:rPr>
                <a:t>Verigene</a:t>
              </a: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 cannot be guaranteed when the result turned positive later</a:t>
              </a:r>
            </a:p>
          </p:txBody>
        </p:sp>
        <p:sp>
          <p:nvSpPr>
            <p:cNvPr id="9" name="Text Box 6">
              <a:extLst>
                <a:ext uri="{FF2B5EF4-FFF2-40B4-BE49-F238E27FC236}">
                  <a16:creationId xmlns:a16="http://schemas.microsoft.com/office/drawing/2014/main" id="{DA4BAD9D-5B99-4ADD-9A1C-B1058DDD7BDA}"/>
                </a:ext>
              </a:extLst>
            </p:cNvPr>
            <p:cNvSpPr txBox="1">
              <a:spLocks noChangeArrowheads="1"/>
            </p:cNvSpPr>
            <p:nvPr/>
          </p:nvSpPr>
          <p:spPr bwMode="auto">
            <a:xfrm>
              <a:off x="13936" y="5103"/>
              <a:ext cx="6051" cy="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marL="180975" indent="-180975" algn="l" rtl="0">
                <a:spcAft>
                  <a:spcPts val="0"/>
                </a:spcAft>
                <a:tabLst>
                  <a:tab pos="182563" algn="l"/>
                </a:tabLs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(2) For </a:t>
              </a:r>
              <a:r>
                <a:rPr lang="en-US" sz="1200" kern="100" dirty="0" err="1">
                  <a:solidFill>
                    <a:srgbClr val="FFFFFF"/>
                  </a:solidFill>
                  <a:effectLst/>
                  <a:latin typeface="Calibri" panose="020F0502020204030204" pitchFamily="34" charset="0"/>
                  <a:ea typeface="ＭＳ 明朝" pitchFamily="17" charset="-128"/>
                  <a:cs typeface="Calibri" panose="020F0502020204030204" pitchFamily="34" charset="0"/>
                </a:rPr>
                <a:t>CoNS</a:t>
              </a:r>
              <a:endParaRPr lang="en-US" altLang="ja-JP" sz="1200" kern="100" dirty="0">
                <a:solidFill>
                  <a:srgbClr val="FFFFFF"/>
                </a:solidFill>
                <a:effectLst/>
                <a:latin typeface="Calibri" panose="020F0502020204030204" pitchFamily="34" charset="0"/>
                <a:ea typeface="ＭＳ 明朝" pitchFamily="17" charset="-128"/>
                <a:cs typeface="Calibri" panose="020F0502020204030204" pitchFamily="34" charset="0"/>
              </a:endParaRPr>
            </a:p>
            <a:p>
              <a:pPr marL="171450" indent="-171450" algn="l" rtl="0">
                <a:spcAft>
                  <a:spcPts val="0"/>
                </a:spcAft>
                <a:buFont typeface="Wingdings" panose="05000000000000000000" pitchFamily="2" charset="2"/>
                <a:buChar char="l"/>
                <a:tabLst>
                  <a:tab pos="182563" algn="l"/>
                </a:tabLs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When 1 set is positive: Handled as contamination as a general rule</a:t>
              </a:r>
              <a:endParaRPr lang="en-US" altLang="ja-JP" sz="1200" kern="100" dirty="0">
                <a:solidFill>
                  <a:srgbClr val="FFFFFF"/>
                </a:solidFill>
                <a:effectLst/>
                <a:latin typeface="Calibri" panose="020F0502020204030204" pitchFamily="34" charset="0"/>
                <a:ea typeface="ＭＳ 明朝" pitchFamily="17" charset="-128"/>
                <a:cs typeface="Calibri" panose="020F0502020204030204" pitchFamily="34" charset="0"/>
              </a:endParaRPr>
            </a:p>
            <a:p>
              <a:pPr marL="171450" indent="-171450" algn="l" rtl="0">
                <a:spcAft>
                  <a:spcPts val="0"/>
                </a:spcAft>
                <a:buFont typeface="Wingdings" panose="05000000000000000000" pitchFamily="2" charset="2"/>
                <a:buChar char="l"/>
                <a:tabLst>
                  <a:tab pos="182563" algn="l"/>
                </a:tabLs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If 2 sets are positive: Treatment with </a:t>
              </a:r>
              <a:r>
                <a:rPr lang="en-US" sz="1200" kern="100" dirty="0" err="1">
                  <a:solidFill>
                    <a:srgbClr val="FFFFFF"/>
                  </a:solidFill>
                  <a:effectLst/>
                  <a:latin typeface="Calibri" panose="020F0502020204030204" pitchFamily="34" charset="0"/>
                  <a:ea typeface="ＭＳ 明朝" pitchFamily="17" charset="-128"/>
                  <a:cs typeface="Calibri" panose="020F0502020204030204" pitchFamily="34" charset="0"/>
                </a:rPr>
                <a:t>glycopeptide</a:t>
              </a: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 is recommended</a:t>
              </a:r>
              <a:endParaRPr lang="ja-JP" sz="1200" kern="100" dirty="0">
                <a:solidFill>
                  <a:srgbClr val="FFFFFF"/>
                </a:solidFill>
                <a:effectLst/>
                <a:latin typeface="Calibri" panose="020F0502020204030204" pitchFamily="34" charset="0"/>
                <a:ea typeface="ＭＳ 明朝" pitchFamily="17" charset="-128"/>
                <a:cs typeface="Calibri" panose="020F0502020204030204" pitchFamily="34" charset="0"/>
              </a:endParaRPr>
            </a:p>
          </p:txBody>
        </p:sp>
        <p:sp>
          <p:nvSpPr>
            <p:cNvPr id="10" name="Text Box 5">
              <a:extLst>
                <a:ext uri="{FF2B5EF4-FFF2-40B4-BE49-F238E27FC236}">
                  <a16:creationId xmlns:a16="http://schemas.microsoft.com/office/drawing/2014/main" id="{D87F4DDD-349B-40E6-A7F2-30B9CE0D3481}"/>
                </a:ext>
              </a:extLst>
            </p:cNvPr>
            <p:cNvSpPr txBox="1">
              <a:spLocks noChangeArrowheads="1"/>
            </p:cNvSpPr>
            <p:nvPr/>
          </p:nvSpPr>
          <p:spPr bwMode="auto">
            <a:xfrm>
              <a:off x="9052" y="6938"/>
              <a:ext cx="5223" cy="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l" rtl="0">
                <a:spcAft>
                  <a:spcPts val="0"/>
                </a:spcAft>
                <a:tabLst>
                  <a:tab pos="182563" algn="l"/>
                </a:tabLs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(3) In the following cases:</a:t>
              </a:r>
              <a:endParaRPr lang="en-US" altLang="ja-JP" sz="1200" kern="100" dirty="0">
                <a:solidFill>
                  <a:srgbClr val="FFFFFF"/>
                </a:solidFill>
                <a:effectLst/>
                <a:latin typeface="Calibri" panose="020F0502020204030204" pitchFamily="34" charset="0"/>
                <a:ea typeface="ＭＳ 明朝" pitchFamily="17" charset="-128"/>
                <a:cs typeface="Calibri" panose="020F0502020204030204" pitchFamily="34" charset="0"/>
              </a:endParaRPr>
            </a:p>
            <a:p>
              <a:pPr marL="285750" indent="-285750" algn="l" rtl="0">
                <a:spcAft>
                  <a:spcPts val="0"/>
                </a:spcAft>
                <a:buFont typeface="Wingdings" panose="05000000000000000000" pitchFamily="2" charset="2"/>
                <a:buChar char="l"/>
                <a:tabLst>
                  <a:tab pos="266700" algn="l"/>
                </a:tabLs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For </a:t>
              </a:r>
              <a:r>
                <a:rPr lang="en-US" sz="1200" i="1" kern="100" dirty="0" err="1">
                  <a:solidFill>
                    <a:srgbClr val="FFFFFF"/>
                  </a:solidFill>
                  <a:effectLst/>
                  <a:latin typeface="Calibri" panose="020F0502020204030204" pitchFamily="34" charset="0"/>
                  <a:ea typeface="ＭＳ 明朝" pitchFamily="17" charset="-128"/>
                  <a:cs typeface="Calibri" panose="020F0502020204030204" pitchFamily="34" charset="0"/>
                </a:rPr>
                <a:t>S.aureus</a:t>
              </a:r>
              <a:r>
                <a:rPr lang="en-US" sz="1200" i="1" kern="100" dirty="0">
                  <a:solidFill>
                    <a:srgbClr val="FFFFFF"/>
                  </a:solidFill>
                  <a:effectLst/>
                  <a:latin typeface="Calibri" panose="020F0502020204030204" pitchFamily="34" charset="0"/>
                  <a:ea typeface="ＭＳ 明朝" pitchFamily="17" charset="-128"/>
                  <a:cs typeface="Calibri" panose="020F0502020204030204" pitchFamily="34" charset="0"/>
                </a:rPr>
                <a:t>, </a:t>
              </a:r>
              <a:r>
                <a:rPr lang="en-US" sz="1200" i="1" kern="100" dirty="0" err="1">
                  <a:solidFill>
                    <a:srgbClr val="FFFFFF"/>
                  </a:solidFill>
                  <a:effectLst/>
                  <a:latin typeface="Calibri" panose="020F0502020204030204" pitchFamily="34" charset="0"/>
                  <a:ea typeface="ＭＳ 明朝" pitchFamily="17" charset="-128"/>
                  <a:cs typeface="Calibri" panose="020F0502020204030204" pitchFamily="34" charset="0"/>
                </a:rPr>
                <a:t>S.lugdunensis</a:t>
              </a:r>
              <a:endParaRPr lang="en-US" altLang="ja-JP" sz="1200" kern="100" dirty="0">
                <a:solidFill>
                  <a:srgbClr val="FFFFFF"/>
                </a:solidFill>
                <a:effectLst/>
                <a:latin typeface="Calibri" panose="020F0502020204030204" pitchFamily="34" charset="0"/>
                <a:ea typeface="ＭＳ 明朝" pitchFamily="17" charset="-128"/>
                <a:cs typeface="Calibri" panose="020F0502020204030204" pitchFamily="34" charset="0"/>
              </a:endParaRPr>
            </a:p>
            <a:p>
              <a:pPr marL="285750" indent="-285750" algn="l" rtl="0">
                <a:spcAft>
                  <a:spcPts val="0"/>
                </a:spcAft>
                <a:buFont typeface="Wingdings" panose="05000000000000000000" pitchFamily="2" charset="2"/>
                <a:buChar char="l"/>
                <a:tabLst>
                  <a:tab pos="266700" algn="l"/>
                </a:tabLs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When there is no candidate bacteria with a MALDI score ≥ 2.0</a:t>
              </a:r>
            </a:p>
          </p:txBody>
        </p:sp>
        <p:sp>
          <p:nvSpPr>
            <p:cNvPr id="11" name="Text Box 4">
              <a:extLst>
                <a:ext uri="{FF2B5EF4-FFF2-40B4-BE49-F238E27FC236}">
                  <a16:creationId xmlns:a16="http://schemas.microsoft.com/office/drawing/2014/main" id="{3FD60FEE-2D62-4E4E-9478-3EF12DB0E335}"/>
                </a:ext>
              </a:extLst>
            </p:cNvPr>
            <p:cNvSpPr txBox="1">
              <a:spLocks noChangeArrowheads="1"/>
            </p:cNvSpPr>
            <p:nvPr/>
          </p:nvSpPr>
          <p:spPr bwMode="auto">
            <a:xfrm>
              <a:off x="15567" y="7073"/>
              <a:ext cx="2370" cy="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rtl="0">
                <a:spcAft>
                  <a:spcPts val="0"/>
                </a:spcAf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Call the responsible department and perform </a:t>
              </a:r>
              <a:r>
                <a:rPr lang="en-US" sz="1200" kern="100" dirty="0" err="1">
                  <a:solidFill>
                    <a:srgbClr val="FFFFFF"/>
                  </a:solidFill>
                  <a:effectLst/>
                  <a:latin typeface="Calibri" panose="020F0502020204030204" pitchFamily="34" charset="0"/>
                  <a:ea typeface="ＭＳ 明朝" pitchFamily="17" charset="-128"/>
                  <a:cs typeface="Calibri" panose="020F0502020204030204" pitchFamily="34" charset="0"/>
                </a:rPr>
                <a:t>Verigene</a:t>
              </a:r>
              <a:endParaRPr lang="ja-JP" sz="1200" kern="100" dirty="0">
                <a:solidFill>
                  <a:srgbClr val="FFFFFF"/>
                </a:solidFill>
                <a:effectLst/>
                <a:latin typeface="Calibri" panose="020F0502020204030204" pitchFamily="34" charset="0"/>
                <a:ea typeface="ＭＳ 明朝" pitchFamily="17" charset="-128"/>
                <a:cs typeface="Calibri" panose="020F0502020204030204" pitchFamily="34" charset="0"/>
              </a:endParaRPr>
            </a:p>
          </p:txBody>
        </p:sp>
        <p:sp>
          <p:nvSpPr>
            <p:cNvPr id="12" name="Text Box 3">
              <a:extLst>
                <a:ext uri="{FF2B5EF4-FFF2-40B4-BE49-F238E27FC236}">
                  <a16:creationId xmlns:a16="http://schemas.microsoft.com/office/drawing/2014/main" id="{CEACBD58-6BBB-4280-B4B5-F6194938FCC5}"/>
                </a:ext>
              </a:extLst>
            </p:cNvPr>
            <p:cNvSpPr txBox="1">
              <a:spLocks noChangeArrowheads="1"/>
            </p:cNvSpPr>
            <p:nvPr/>
          </p:nvSpPr>
          <p:spPr bwMode="auto">
            <a:xfrm>
              <a:off x="13347" y="9348"/>
              <a:ext cx="6810" cy="2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marL="355600" indent="-355600" algn="l" rtl="0">
                <a:spcAft>
                  <a:spcPts val="0"/>
                </a:spcAft>
                <a:tabLst>
                  <a:tab pos="182563" algn="l"/>
                </a:tabLs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(4) 	See </a:t>
              </a:r>
              <a:r>
                <a:rPr lang="en-US" sz="1200" kern="100" dirty="0" err="1">
                  <a:solidFill>
                    <a:srgbClr val="FFFFFF"/>
                  </a:solidFill>
                  <a:effectLst/>
                  <a:latin typeface="Calibri" panose="020F0502020204030204" pitchFamily="34" charset="0"/>
                  <a:ea typeface="ＭＳ 明朝" pitchFamily="17" charset="-128"/>
                  <a:cs typeface="Calibri" panose="020F0502020204030204" pitchFamily="34" charset="0"/>
                </a:rPr>
                <a:t>Verigene</a:t>
              </a: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 results</a:t>
              </a:r>
              <a:endParaRPr lang="en-US" altLang="ja-JP" sz="1200" kern="100" dirty="0">
                <a:solidFill>
                  <a:srgbClr val="FFFFFF"/>
                </a:solidFill>
                <a:effectLst/>
                <a:latin typeface="Calibri" panose="020F0502020204030204" pitchFamily="34" charset="0"/>
                <a:ea typeface="ＭＳ 明朝" pitchFamily="17" charset="-128"/>
                <a:cs typeface="Calibri" panose="020F0502020204030204" pitchFamily="34" charset="0"/>
              </a:endParaRPr>
            </a:p>
            <a:p>
              <a:pPr marL="285750" indent="-285750" algn="l" rtl="0">
                <a:spcAft>
                  <a:spcPts val="0"/>
                </a:spcAft>
                <a:buFont typeface="Wingdings" panose="05000000000000000000" pitchFamily="2" charset="2"/>
                <a:buChar char="l"/>
                <a:tabLst>
                  <a:tab pos="266700" algn="l"/>
                </a:tabLs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In case of </a:t>
              </a:r>
              <a:r>
                <a:rPr lang="en-US" sz="1200" i="1" kern="100" dirty="0" err="1">
                  <a:solidFill>
                    <a:srgbClr val="FFFFFF"/>
                  </a:solidFill>
                  <a:effectLst/>
                  <a:latin typeface="Calibri" panose="020F0502020204030204" pitchFamily="34" charset="0"/>
                  <a:ea typeface="ＭＳ 明朝" pitchFamily="17" charset="-128"/>
                  <a:cs typeface="Calibri" panose="020F0502020204030204" pitchFamily="34" charset="0"/>
                </a:rPr>
                <a:t>S.aureus</a:t>
              </a: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 Consultation for all cases</a:t>
              </a:r>
              <a:endParaRPr lang="en-US" altLang="ja-JP" sz="1200" kern="100" dirty="0">
                <a:solidFill>
                  <a:srgbClr val="FFFFFF"/>
                </a:solidFill>
                <a:effectLst/>
                <a:latin typeface="Calibri" panose="020F0502020204030204" pitchFamily="34" charset="0"/>
                <a:ea typeface="ＭＳ 明朝" pitchFamily="17" charset="-128"/>
                <a:cs typeface="Calibri" panose="020F0502020204030204" pitchFamily="34" charset="0"/>
              </a:endParaRPr>
            </a:p>
            <a:p>
              <a:pPr marL="285750" indent="-285750" algn="l" rtl="0">
                <a:spcAft>
                  <a:spcPts val="0"/>
                </a:spcAft>
                <a:buFont typeface="Wingdings" panose="05000000000000000000" pitchFamily="2" charset="2"/>
                <a:buChar char="l"/>
                <a:tabLst>
                  <a:tab pos="266700" algn="l"/>
                </a:tabLs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For </a:t>
              </a:r>
              <a:r>
                <a:rPr lang="en-US" sz="1200" kern="100" dirty="0" err="1">
                  <a:solidFill>
                    <a:srgbClr val="FFFFFF"/>
                  </a:solidFill>
                  <a:effectLst/>
                  <a:latin typeface="Calibri" panose="020F0502020204030204" pitchFamily="34" charset="0"/>
                  <a:ea typeface="ＭＳ 明朝" pitchFamily="17" charset="-128"/>
                  <a:cs typeface="Calibri" panose="020F0502020204030204" pitchFamily="34" charset="0"/>
                </a:rPr>
                <a:t>CoNS</a:t>
              </a: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 Refer to (2) </a:t>
              </a:r>
              <a:endParaRPr lang="en-US" altLang="ja-JP" sz="1200" kern="100" dirty="0">
                <a:solidFill>
                  <a:srgbClr val="FFFFFF"/>
                </a:solidFill>
                <a:effectLst/>
                <a:latin typeface="Calibri" panose="020F0502020204030204" pitchFamily="34" charset="0"/>
                <a:ea typeface="ＭＳ 明朝" pitchFamily="17" charset="-128"/>
                <a:cs typeface="Calibri" panose="020F0502020204030204" pitchFamily="34" charset="0"/>
              </a:endParaRPr>
            </a:p>
            <a:p>
              <a:pPr marL="285750" indent="-285750" algn="l" rtl="0">
                <a:spcAft>
                  <a:spcPts val="0"/>
                </a:spcAft>
                <a:buFont typeface="Wingdings" panose="05000000000000000000" pitchFamily="2" charset="2"/>
                <a:buChar char="l"/>
                <a:tabLst>
                  <a:tab pos="266700" algn="l"/>
                </a:tabLs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For </a:t>
              </a:r>
              <a:r>
                <a:rPr lang="en-US" sz="1200" i="1" kern="100" dirty="0" err="1">
                  <a:solidFill>
                    <a:srgbClr val="FFFFFF"/>
                  </a:solidFill>
                  <a:effectLst/>
                  <a:latin typeface="Calibri" panose="020F0502020204030204" pitchFamily="34" charset="0"/>
                  <a:ea typeface="ＭＳ 明朝" pitchFamily="17" charset="-128"/>
                  <a:cs typeface="Calibri" panose="020F0502020204030204" pitchFamily="34" charset="0"/>
                </a:rPr>
                <a:t>S.lugdunensis</a:t>
              </a: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 Recommend consultation as described below:</a:t>
              </a:r>
              <a:endParaRPr lang="en-US" altLang="ja-JP" sz="1200" kern="100" dirty="0">
                <a:solidFill>
                  <a:srgbClr val="FFFFFF"/>
                </a:solidFill>
                <a:effectLst/>
                <a:latin typeface="Calibri" panose="020F0502020204030204" pitchFamily="34" charset="0"/>
                <a:ea typeface="ＭＳ 明朝" pitchFamily="17" charset="-128"/>
                <a:cs typeface="Calibri" panose="020F0502020204030204" pitchFamily="34" charset="0"/>
              </a:endParaRPr>
            </a:p>
            <a:p>
              <a:pPr algn="l" rtl="0">
                <a:spcAft>
                  <a:spcPts val="0"/>
                </a:spcAf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MR: </a:t>
              </a:r>
              <a:r>
                <a:rPr lang="en-US" sz="1200" kern="100" dirty="0" err="1">
                  <a:solidFill>
                    <a:srgbClr val="FFFFFF"/>
                  </a:solidFill>
                  <a:effectLst/>
                  <a:latin typeface="Calibri" panose="020F0502020204030204" pitchFamily="34" charset="0"/>
                  <a:ea typeface="ＭＳ 明朝" pitchFamily="17" charset="-128"/>
                  <a:cs typeface="Calibri" panose="020F0502020204030204" pitchFamily="34" charset="0"/>
                </a:rPr>
                <a:t>Glycopeptide</a:t>
              </a: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 MS: Cephem (1 or 3 generations)</a:t>
              </a:r>
            </a:p>
            <a:p>
              <a:pPr algn="l" rtl="0">
                <a:spcAft>
                  <a:spcPts val="0"/>
                </a:spcAf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Other cases → Consider NVS and obligate anaerobe, and take responsive measures according to the situation.</a:t>
              </a:r>
            </a:p>
          </p:txBody>
        </p:sp>
        <p:sp>
          <p:nvSpPr>
            <p:cNvPr id="13" name="Text Box 2">
              <a:extLst>
                <a:ext uri="{FF2B5EF4-FFF2-40B4-BE49-F238E27FC236}">
                  <a16:creationId xmlns:a16="http://schemas.microsoft.com/office/drawing/2014/main" id="{1C9A9F4F-6D20-4527-957A-F186D05FDF56}"/>
                </a:ext>
              </a:extLst>
            </p:cNvPr>
            <p:cNvSpPr txBox="1">
              <a:spLocks noChangeArrowheads="1"/>
            </p:cNvSpPr>
            <p:nvPr/>
          </p:nvSpPr>
          <p:spPr bwMode="auto">
            <a:xfrm>
              <a:off x="10594" y="12350"/>
              <a:ext cx="7910" cy="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marL="266700" indent="-266700" algn="l" rtl="0">
                <a:spcAft>
                  <a:spcPts val="0"/>
                </a:spcAft>
                <a:tabLst>
                  <a:tab pos="182563" algn="l"/>
                </a:tabLs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(5) 	Positive blood culture during service hours at a timing that does not fall under (1) </a:t>
              </a:r>
              <a:endParaRPr lang="en-US" altLang="ja-JP" sz="1200" kern="100" dirty="0">
                <a:solidFill>
                  <a:srgbClr val="FFFFFF"/>
                </a:solidFill>
                <a:effectLst/>
                <a:latin typeface="Calibri" panose="020F0502020204030204" pitchFamily="34" charset="0"/>
                <a:ea typeface="ＭＳ 明朝" pitchFamily="17" charset="-128"/>
                <a:cs typeface="Calibri" panose="020F0502020204030204" pitchFamily="34" charset="0"/>
              </a:endParaRPr>
            </a:p>
            <a:p>
              <a:pPr algn="l" rtl="0">
                <a:spcAft>
                  <a:spcPts val="0"/>
                </a:spcAft>
                <a:tabLst>
                  <a:tab pos="182563" algn="l"/>
                </a:tabLst>
              </a:pP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After discussion between the clinical department and laboratory, determine the tests to be performed (The above flow should not be applicable) (</a:t>
              </a:r>
              <a:r>
                <a:rPr lang="en-US" sz="1200" kern="100" dirty="0" err="1">
                  <a:solidFill>
                    <a:srgbClr val="FFFFFF"/>
                  </a:solidFill>
                  <a:effectLst/>
                  <a:latin typeface="Calibri" panose="020F0502020204030204" pitchFamily="34" charset="0"/>
                  <a:ea typeface="ＭＳ 明朝" pitchFamily="17" charset="-128"/>
                  <a:cs typeface="Calibri" panose="020F0502020204030204" pitchFamily="34" charset="0"/>
                </a:rPr>
                <a:t>Verigene</a:t>
              </a:r>
              <a:r>
                <a:rPr lang="en-US" sz="1200" kern="100" dirty="0">
                  <a:solidFill>
                    <a:srgbClr val="FFFFFF"/>
                  </a:solidFill>
                  <a:effectLst/>
                  <a:latin typeface="Calibri" panose="020F0502020204030204" pitchFamily="34" charset="0"/>
                  <a:ea typeface="ＭＳ 明朝" pitchFamily="17" charset="-128"/>
                  <a:cs typeface="Calibri" panose="020F0502020204030204" pitchFamily="34" charset="0"/>
                </a:rPr>
                <a:t> should be ordered by 14:00 as a general rule)</a:t>
              </a:r>
            </a:p>
          </p:txBody>
        </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症例：82歳女性"/>
          <p:cNvSpPr txBox="1">
            <a:spLocks noGrp="1"/>
          </p:cNvSpPr>
          <p:nvPr>
            <p:ph type="title"/>
          </p:nvPr>
        </p:nvSpPr>
        <p:spPr>
          <a:prstGeom prst="rect">
            <a:avLst/>
          </a:prstGeom>
        </p:spPr>
        <p:txBody>
          <a:bodyPr rtlCol="0"/>
          <a:lstStyle/>
          <a:p>
            <a:pPr rtl="0"/>
            <a:r>
              <a:rPr lang="en-US" dirty="0">
                <a:latin typeface="Calibri" panose="020F0502020204030204" pitchFamily="34" charset="0"/>
              </a:rPr>
              <a:t>Case: Woman aged 82 years</a:t>
            </a:r>
          </a:p>
        </p:txBody>
      </p:sp>
      <p:sp>
        <p:nvSpPr>
          <p:cNvPr id="1026" name="主訴：発熱…"/>
          <p:cNvSpPr txBox="1">
            <a:spLocks noGrp="1"/>
          </p:cNvSpPr>
          <p:nvPr>
            <p:ph type="body" idx="1"/>
          </p:nvPr>
        </p:nvSpPr>
        <p:spPr>
          <a:xfrm>
            <a:off x="355600" y="2984500"/>
            <a:ext cx="11455400" cy="4940300"/>
          </a:xfrm>
          <a:prstGeom prst="rect">
            <a:avLst/>
          </a:prstGeom>
        </p:spPr>
        <p:txBody>
          <a:bodyPr rtlCol="0"/>
          <a:lstStyle/>
          <a:p>
            <a:pPr rtl="0"/>
            <a:r>
              <a:rPr lang="en-US" dirty="0">
                <a:latin typeface="Calibri" panose="020F0502020204030204" pitchFamily="34" charset="0"/>
              </a:rPr>
              <a:t>Chief complaint: Pyrexia</a:t>
            </a:r>
          </a:p>
          <a:p>
            <a:pPr rtl="0"/>
            <a:r>
              <a:rPr lang="en-US" dirty="0">
                <a:latin typeface="Calibri" panose="020F0502020204030204" pitchFamily="34" charset="0"/>
              </a:rPr>
              <a:t>History of present illness: TKA was performed 5 days ago for left </a:t>
            </a:r>
            <a:r>
              <a:rPr lang="en-US" dirty="0" err="1">
                <a:latin typeface="Calibri" panose="020F0502020204030204" pitchFamily="34" charset="0"/>
              </a:rPr>
              <a:t>gonarthrosis</a:t>
            </a:r>
            <a:r>
              <a:rPr lang="en-US" dirty="0">
                <a:latin typeface="Calibri" panose="020F0502020204030204" pitchFamily="34" charset="0"/>
              </a:rPr>
              <a:t>. After that, the clinical course had been uneventful; however, the patient had chills and pyrexia of 38.4</a:t>
            </a:r>
            <a:r>
              <a:rPr lang="en-US" altLang="ja-JP" dirty="0">
                <a:latin typeface="Times New Roman" panose="02020603050405020304" pitchFamily="18" charset="0"/>
                <a:cs typeface="Times New Roman" panose="02020603050405020304" pitchFamily="18" charset="0"/>
              </a:rPr>
              <a:t>º</a:t>
            </a:r>
            <a:r>
              <a:rPr lang="en-US" dirty="0">
                <a:latin typeface="Calibri" panose="020F0502020204030204" pitchFamily="34" charset="0"/>
              </a:rPr>
              <a:t>C from the early morning of the day and called the attending physician</a:t>
            </a:r>
          </a:p>
          <a:p>
            <a:pPr rtl="0"/>
            <a:r>
              <a:rPr lang="en-US" dirty="0">
                <a:latin typeface="Calibri" panose="020F0502020204030204" pitchFamily="34" charset="0"/>
              </a:rPr>
              <a:t>Physical findings: BT 38.4</a:t>
            </a:r>
            <a:r>
              <a:rPr lang="en-US" dirty="0">
                <a:latin typeface="Times New Roman" panose="02020603050405020304" pitchFamily="18" charset="0"/>
                <a:cs typeface="Times New Roman" panose="02020603050405020304" pitchFamily="18" charset="0"/>
              </a:rPr>
              <a:t>º</a:t>
            </a:r>
            <a:r>
              <a:rPr lang="en-US" dirty="0">
                <a:latin typeface="Calibri" panose="020F0502020204030204" pitchFamily="34" charset="0"/>
              </a:rPr>
              <a:t>C, BP 145/102, PR 112, SpO2 96% (room air)</a:t>
            </a:r>
            <a:br>
              <a:rPr lang="en-US" altLang="ja-JP" dirty="0">
                <a:latin typeface="Calibri" panose="020F0502020204030204" pitchFamily="34" charset="0"/>
              </a:rPr>
            </a:br>
            <a:r>
              <a:rPr lang="en-US" dirty="0">
                <a:latin typeface="Calibri" panose="020F0502020204030204" pitchFamily="34" charset="0"/>
              </a:rPr>
              <a:t>Redness and tenderness were noted at the site of peripheral catheter insertion on the right forearm</a:t>
            </a:r>
          </a:p>
        </p:txBody>
      </p:sp>
      <p:pic>
        <p:nvPicPr>
          <p:cNvPr id="1027" name="イメージ" descr="イメージ"/>
          <p:cNvPicPr>
            <a:picLocks noChangeAspect="1"/>
          </p:cNvPicPr>
          <p:nvPr/>
        </p:nvPicPr>
        <p:blipFill>
          <a:blip r:embed="rId2"/>
          <a:srcRect l="21266" t="10555" r="20426" b="12777"/>
          <a:stretch>
            <a:fillRect/>
          </a:stretch>
        </p:blipFill>
        <p:spPr>
          <a:xfrm>
            <a:off x="11283426" y="6593531"/>
            <a:ext cx="1526856" cy="3198813"/>
          </a:xfrm>
          <a:custGeom>
            <a:avLst/>
            <a:gdLst/>
            <a:ahLst/>
            <a:cxnLst>
              <a:cxn ang="0">
                <a:pos x="wd2" y="hd2"/>
              </a:cxn>
              <a:cxn ang="5400000">
                <a:pos x="wd2" y="hd2"/>
              </a:cxn>
              <a:cxn ang="10800000">
                <a:pos x="wd2" y="hd2"/>
              </a:cxn>
              <a:cxn ang="16200000">
                <a:pos x="wd2" y="hd2"/>
              </a:cxn>
            </a:cxnLst>
            <a:rect l="0" t="0" r="r" b="b"/>
            <a:pathLst>
              <a:path w="21579" h="21600" extrusionOk="0">
                <a:moveTo>
                  <a:pt x="11072" y="0"/>
                </a:moveTo>
                <a:cubicBezTo>
                  <a:pt x="7014" y="0"/>
                  <a:pt x="6204" y="332"/>
                  <a:pt x="4936" y="2514"/>
                </a:cubicBezTo>
                <a:cubicBezTo>
                  <a:pt x="3911" y="4277"/>
                  <a:pt x="4072" y="5558"/>
                  <a:pt x="5446" y="6555"/>
                </a:cubicBezTo>
                <a:cubicBezTo>
                  <a:pt x="5758" y="6781"/>
                  <a:pt x="5974" y="7178"/>
                  <a:pt x="5929" y="7439"/>
                </a:cubicBezTo>
                <a:cubicBezTo>
                  <a:pt x="5883" y="7700"/>
                  <a:pt x="6003" y="8109"/>
                  <a:pt x="6192" y="8348"/>
                </a:cubicBezTo>
                <a:cubicBezTo>
                  <a:pt x="6514" y="8752"/>
                  <a:pt x="6462" y="8796"/>
                  <a:pt x="5446" y="8999"/>
                </a:cubicBezTo>
                <a:cubicBezTo>
                  <a:pt x="4406" y="9207"/>
                  <a:pt x="4330" y="9280"/>
                  <a:pt x="3786" y="10596"/>
                </a:cubicBezTo>
                <a:cubicBezTo>
                  <a:pt x="2706" y="13211"/>
                  <a:pt x="2526" y="13539"/>
                  <a:pt x="1997" y="13828"/>
                </a:cubicBezTo>
                <a:cubicBezTo>
                  <a:pt x="1629" y="14029"/>
                  <a:pt x="1463" y="14423"/>
                  <a:pt x="1458" y="15101"/>
                </a:cubicBezTo>
                <a:cubicBezTo>
                  <a:pt x="1454" y="15801"/>
                  <a:pt x="1226" y="16309"/>
                  <a:pt x="673" y="16873"/>
                </a:cubicBezTo>
                <a:cubicBezTo>
                  <a:pt x="247" y="17308"/>
                  <a:pt x="-8" y="17774"/>
                  <a:pt x="101" y="17910"/>
                </a:cubicBezTo>
                <a:cubicBezTo>
                  <a:pt x="378" y="18255"/>
                  <a:pt x="1702" y="18216"/>
                  <a:pt x="3102" y="17821"/>
                </a:cubicBezTo>
                <a:cubicBezTo>
                  <a:pt x="3774" y="17632"/>
                  <a:pt x="4403" y="17547"/>
                  <a:pt x="4554" y="17626"/>
                </a:cubicBezTo>
                <a:cubicBezTo>
                  <a:pt x="4783" y="17745"/>
                  <a:pt x="4616" y="18521"/>
                  <a:pt x="3797" y="21091"/>
                </a:cubicBezTo>
                <a:lnTo>
                  <a:pt x="3635" y="21600"/>
                </a:lnTo>
                <a:lnTo>
                  <a:pt x="15733" y="21600"/>
                </a:lnTo>
                <a:lnTo>
                  <a:pt x="15688" y="19057"/>
                </a:lnTo>
                <a:cubicBezTo>
                  <a:pt x="15664" y="17490"/>
                  <a:pt x="15796" y="16337"/>
                  <a:pt x="16025" y="16055"/>
                </a:cubicBezTo>
                <a:cubicBezTo>
                  <a:pt x="17059" y="14778"/>
                  <a:pt x="18986" y="10483"/>
                  <a:pt x="18986" y="9457"/>
                </a:cubicBezTo>
                <a:cubicBezTo>
                  <a:pt x="18986" y="9001"/>
                  <a:pt x="18799" y="8859"/>
                  <a:pt x="17842" y="8589"/>
                </a:cubicBezTo>
                <a:cubicBezTo>
                  <a:pt x="16896" y="8322"/>
                  <a:pt x="16755" y="8217"/>
                  <a:pt x="17023" y="7978"/>
                </a:cubicBezTo>
                <a:cubicBezTo>
                  <a:pt x="17495" y="7557"/>
                  <a:pt x="17418" y="6850"/>
                  <a:pt x="16861" y="6469"/>
                </a:cubicBezTo>
                <a:cubicBezTo>
                  <a:pt x="16417" y="6166"/>
                  <a:pt x="16464" y="6054"/>
                  <a:pt x="17427" y="5161"/>
                </a:cubicBezTo>
                <a:cubicBezTo>
                  <a:pt x="18272" y="4378"/>
                  <a:pt x="18483" y="3996"/>
                  <a:pt x="18487" y="3227"/>
                </a:cubicBezTo>
                <a:cubicBezTo>
                  <a:pt x="18495" y="1906"/>
                  <a:pt x="17649" y="1166"/>
                  <a:pt x="15374" y="509"/>
                </a:cubicBezTo>
                <a:cubicBezTo>
                  <a:pt x="13789" y="51"/>
                  <a:pt x="13355" y="0"/>
                  <a:pt x="11072" y="0"/>
                </a:cubicBezTo>
                <a:close/>
                <a:moveTo>
                  <a:pt x="1952" y="8533"/>
                </a:moveTo>
                <a:cubicBezTo>
                  <a:pt x="1774" y="8585"/>
                  <a:pt x="1627" y="8693"/>
                  <a:pt x="1627" y="8774"/>
                </a:cubicBezTo>
                <a:cubicBezTo>
                  <a:pt x="1627" y="8999"/>
                  <a:pt x="1863" y="8949"/>
                  <a:pt x="2081" y="8678"/>
                </a:cubicBezTo>
                <a:cubicBezTo>
                  <a:pt x="2193" y="8538"/>
                  <a:pt x="2137" y="8478"/>
                  <a:pt x="1952" y="8533"/>
                </a:cubicBezTo>
                <a:close/>
                <a:moveTo>
                  <a:pt x="1469" y="9661"/>
                </a:moveTo>
                <a:cubicBezTo>
                  <a:pt x="1363" y="9686"/>
                  <a:pt x="1203" y="9766"/>
                  <a:pt x="987" y="9897"/>
                </a:cubicBezTo>
                <a:cubicBezTo>
                  <a:pt x="512" y="10186"/>
                  <a:pt x="394" y="10428"/>
                  <a:pt x="533" y="10835"/>
                </a:cubicBezTo>
                <a:cubicBezTo>
                  <a:pt x="644" y="11164"/>
                  <a:pt x="570" y="11430"/>
                  <a:pt x="353" y="11494"/>
                </a:cubicBezTo>
                <a:cubicBezTo>
                  <a:pt x="153" y="11553"/>
                  <a:pt x="-6" y="11684"/>
                  <a:pt x="0" y="11786"/>
                </a:cubicBezTo>
                <a:cubicBezTo>
                  <a:pt x="6" y="11889"/>
                  <a:pt x="239" y="11832"/>
                  <a:pt x="516" y="11660"/>
                </a:cubicBezTo>
                <a:cubicBezTo>
                  <a:pt x="834" y="11463"/>
                  <a:pt x="961" y="11163"/>
                  <a:pt x="858" y="10848"/>
                </a:cubicBezTo>
                <a:cubicBezTo>
                  <a:pt x="753" y="10526"/>
                  <a:pt x="859" y="10285"/>
                  <a:pt x="1161" y="10165"/>
                </a:cubicBezTo>
                <a:cubicBezTo>
                  <a:pt x="1418" y="10063"/>
                  <a:pt x="1627" y="9872"/>
                  <a:pt x="1627" y="9741"/>
                </a:cubicBezTo>
                <a:cubicBezTo>
                  <a:pt x="1627" y="9662"/>
                  <a:pt x="1576" y="9636"/>
                  <a:pt x="1469" y="9661"/>
                </a:cubicBezTo>
                <a:close/>
                <a:moveTo>
                  <a:pt x="21454" y="10272"/>
                </a:moveTo>
                <a:cubicBezTo>
                  <a:pt x="21434" y="10279"/>
                  <a:pt x="21415" y="10299"/>
                  <a:pt x="21393" y="10331"/>
                </a:cubicBezTo>
                <a:cubicBezTo>
                  <a:pt x="21304" y="10460"/>
                  <a:pt x="21074" y="10721"/>
                  <a:pt x="20882" y="10910"/>
                </a:cubicBezTo>
                <a:cubicBezTo>
                  <a:pt x="20690" y="11099"/>
                  <a:pt x="20618" y="11499"/>
                  <a:pt x="20720" y="11800"/>
                </a:cubicBezTo>
                <a:cubicBezTo>
                  <a:pt x="20846" y="12172"/>
                  <a:pt x="20752" y="12405"/>
                  <a:pt x="20434" y="12531"/>
                </a:cubicBezTo>
                <a:cubicBezTo>
                  <a:pt x="20176" y="12633"/>
                  <a:pt x="19973" y="12796"/>
                  <a:pt x="19979" y="12893"/>
                </a:cubicBezTo>
                <a:cubicBezTo>
                  <a:pt x="19985" y="12990"/>
                  <a:pt x="20265" y="12912"/>
                  <a:pt x="20602" y="12719"/>
                </a:cubicBezTo>
                <a:cubicBezTo>
                  <a:pt x="21057" y="12458"/>
                  <a:pt x="21171" y="12210"/>
                  <a:pt x="21045" y="11759"/>
                </a:cubicBezTo>
                <a:cubicBezTo>
                  <a:pt x="20943" y="11397"/>
                  <a:pt x="21023" y="11111"/>
                  <a:pt x="21241" y="11047"/>
                </a:cubicBezTo>
                <a:cubicBezTo>
                  <a:pt x="21442" y="10987"/>
                  <a:pt x="21592" y="10748"/>
                  <a:pt x="21578" y="10516"/>
                </a:cubicBezTo>
                <a:cubicBezTo>
                  <a:pt x="21567" y="10342"/>
                  <a:pt x="21516" y="10252"/>
                  <a:pt x="21454" y="10272"/>
                </a:cubicBezTo>
                <a:close/>
                <a:moveTo>
                  <a:pt x="19817" y="13836"/>
                </a:moveTo>
                <a:cubicBezTo>
                  <a:pt x="19717" y="13848"/>
                  <a:pt x="19589" y="13924"/>
                  <a:pt x="19497" y="14040"/>
                </a:cubicBezTo>
                <a:cubicBezTo>
                  <a:pt x="19319" y="14263"/>
                  <a:pt x="19358" y="14282"/>
                  <a:pt x="19682" y="14128"/>
                </a:cubicBezTo>
                <a:cubicBezTo>
                  <a:pt x="19906" y="14022"/>
                  <a:pt x="20007" y="13895"/>
                  <a:pt x="19906" y="13847"/>
                </a:cubicBezTo>
                <a:cubicBezTo>
                  <a:pt x="19881" y="13835"/>
                  <a:pt x="19850" y="13833"/>
                  <a:pt x="19817" y="13836"/>
                </a:cubicBezTo>
                <a:close/>
                <a:moveTo>
                  <a:pt x="18454" y="19250"/>
                </a:moveTo>
                <a:cubicBezTo>
                  <a:pt x="18293" y="19174"/>
                  <a:pt x="18147" y="19437"/>
                  <a:pt x="18123" y="19850"/>
                </a:cubicBezTo>
                <a:lnTo>
                  <a:pt x="18083" y="20582"/>
                </a:lnTo>
                <a:lnTo>
                  <a:pt x="18409" y="19984"/>
                </a:lnTo>
                <a:cubicBezTo>
                  <a:pt x="18594" y="19645"/>
                  <a:pt x="18614" y="19325"/>
                  <a:pt x="18454" y="19250"/>
                </a:cubicBezTo>
                <a:close/>
              </a:path>
            </a:pathLst>
          </a:custGeom>
          <a:ln w="12700">
            <a:miter lim="400000"/>
          </a:ln>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 name="抗菌薬届出制・許可制"/>
          <p:cNvSpPr txBox="1">
            <a:spLocks noGrp="1"/>
          </p:cNvSpPr>
          <p:nvPr>
            <p:ph type="title"/>
          </p:nvPr>
        </p:nvSpPr>
        <p:spPr>
          <a:prstGeom prst="rect">
            <a:avLst/>
          </a:prstGeom>
        </p:spPr>
        <p:txBody>
          <a:bodyPr rtlCol="0">
            <a:noAutofit/>
          </a:bodyPr>
          <a:lstStyle/>
          <a:p>
            <a:pPr rtl="0"/>
            <a:r>
              <a:rPr lang="en-US" sz="5400" dirty="0">
                <a:latin typeface="Calibri" panose="020F0502020204030204" pitchFamily="34" charset="0"/>
              </a:rPr>
              <a:t>Antimicrobial drug notification system/Authorization system</a:t>
            </a:r>
          </a:p>
        </p:txBody>
      </p:sp>
      <p:graphicFrame>
        <p:nvGraphicFramePr>
          <p:cNvPr id="1039" name="表"/>
          <p:cNvGraphicFramePr/>
          <p:nvPr>
            <p:extLst>
              <p:ext uri="{D42A27DB-BD31-4B8C-83A1-F6EECF244321}">
                <p14:modId xmlns:p14="http://schemas.microsoft.com/office/powerpoint/2010/main" val="2275098485"/>
              </p:ext>
            </p:extLst>
          </p:nvPr>
        </p:nvGraphicFramePr>
        <p:xfrm>
          <a:off x="876300" y="2224616"/>
          <a:ext cx="11353798" cy="7031562"/>
        </p:xfrm>
        <a:graphic>
          <a:graphicData uri="http://schemas.openxmlformats.org/drawingml/2006/table">
            <a:tbl>
              <a:tblPr firstRow="1" firstCol="1" bandRow="1">
                <a:tableStyleId>{4C3C2611-4C71-4FC5-86AE-919BDF0F9419}</a:tableStyleId>
              </a:tblPr>
              <a:tblGrid>
                <a:gridCol w="2860939">
                  <a:extLst>
                    <a:ext uri="{9D8B030D-6E8A-4147-A177-3AD203B41FA5}">
                      <a16:colId xmlns:a16="http://schemas.microsoft.com/office/drawing/2014/main" val="20000"/>
                    </a:ext>
                  </a:extLst>
                </a:gridCol>
                <a:gridCol w="5112477">
                  <a:extLst>
                    <a:ext uri="{9D8B030D-6E8A-4147-A177-3AD203B41FA5}">
                      <a16:colId xmlns:a16="http://schemas.microsoft.com/office/drawing/2014/main" val="20001"/>
                    </a:ext>
                  </a:extLst>
                </a:gridCol>
                <a:gridCol w="3380382">
                  <a:extLst>
                    <a:ext uri="{9D8B030D-6E8A-4147-A177-3AD203B41FA5}">
                      <a16:colId xmlns:a16="http://schemas.microsoft.com/office/drawing/2014/main" val="20002"/>
                    </a:ext>
                  </a:extLst>
                </a:gridCol>
              </a:tblGrid>
              <a:tr h="1171927">
                <a:tc>
                  <a:txBody>
                    <a:bodyPr/>
                    <a:lstStyle/>
                    <a:p>
                      <a:pPr algn="ctr" defTabSz="914400" rtl="0">
                        <a:defRPr sz="2200" b="0">
                          <a:sym typeface="ヒラギノ角ゴ ProN W6"/>
                        </a:defRPr>
                      </a:pPr>
                      <a:endParaRPr lang="ja-JP" altLang="en-US" noProof="0" dirty="0"/>
                    </a:p>
                  </a:txBody>
                  <a:tcPr marL="50800" marR="50800" marT="50800" marB="50800" anchor="ctr" horzOverflow="overflow">
                    <a:solidFill>
                      <a:srgbClr val="004D80"/>
                    </a:solidFill>
                  </a:tcPr>
                </a:tc>
                <a:tc>
                  <a:txBody>
                    <a:bodyPr/>
                    <a:lstStyle/>
                    <a:p>
                      <a:pPr algn="ctr" defTabSz="914400" rtl="0">
                        <a:defRPr sz="1800" b="0">
                          <a:solidFill>
                            <a:srgbClr val="000000"/>
                          </a:solidFill>
                        </a:defRPr>
                      </a:pPr>
                      <a:r>
                        <a:rPr lang="en-US" sz="2200" noProof="0">
                          <a:solidFill>
                            <a:srgbClr val="FFFFFF"/>
                          </a:solidFill>
                          <a:sym typeface="ヒラギノ角ゴ ProN W6"/>
                        </a:rPr>
                        <a:t>Notification system</a:t>
                      </a:r>
                    </a:p>
                  </a:txBody>
                  <a:tcPr marL="50800" marR="50800" marT="50800" marB="50800" anchor="ctr" horzOverflow="overflow">
                    <a:solidFill>
                      <a:srgbClr val="004D80"/>
                    </a:solidFill>
                  </a:tcPr>
                </a:tc>
                <a:tc>
                  <a:txBody>
                    <a:bodyPr/>
                    <a:lstStyle/>
                    <a:p>
                      <a:pPr algn="ctr" defTabSz="914400" rtl="0">
                        <a:defRPr sz="1800" b="0">
                          <a:solidFill>
                            <a:srgbClr val="000000"/>
                          </a:solidFill>
                        </a:defRPr>
                      </a:pPr>
                      <a:r>
                        <a:rPr lang="en-US" sz="2200" noProof="0" dirty="0">
                          <a:solidFill>
                            <a:srgbClr val="FFFFFF"/>
                          </a:solidFill>
                          <a:sym typeface="ヒラギノ角ゴ ProN W6"/>
                        </a:rPr>
                        <a:t>Authorization system</a:t>
                      </a:r>
                    </a:p>
                  </a:txBody>
                  <a:tcPr marL="50800" marR="50800" marT="50800" marB="50800" anchor="ctr" horzOverflow="overflow">
                    <a:solidFill>
                      <a:srgbClr val="004D80"/>
                    </a:solidFill>
                  </a:tcPr>
                </a:tc>
                <a:extLst>
                  <a:ext uri="{0D108BD9-81ED-4DB2-BD59-A6C34878D82A}">
                    <a16:rowId xmlns:a16="http://schemas.microsoft.com/office/drawing/2014/main" val="10000"/>
                  </a:ext>
                </a:extLst>
              </a:tr>
              <a:tr h="1171927">
                <a:tc>
                  <a:txBody>
                    <a:bodyPr/>
                    <a:lstStyle/>
                    <a:p>
                      <a:pPr algn="ctr" defTabSz="914400" rtl="0">
                        <a:defRPr sz="1800" b="0">
                          <a:solidFill>
                            <a:srgbClr val="000000"/>
                          </a:solidFill>
                        </a:defRPr>
                      </a:pPr>
                      <a:r>
                        <a:rPr lang="en-US" sz="2200" noProof="0">
                          <a:solidFill>
                            <a:srgbClr val="FFFFFF"/>
                          </a:solidFill>
                          <a:sym typeface="ヒラギノ角ゴ ProN W6"/>
                        </a:rPr>
                        <a:t>From March 2014</a:t>
                      </a:r>
                    </a:p>
                  </a:txBody>
                  <a:tcPr marL="50800" marR="50800" marT="50800" marB="50800" anchor="ctr" horzOverflow="overflow">
                    <a:solidFill>
                      <a:srgbClr val="0076BA"/>
                    </a:solidFill>
                  </a:tcPr>
                </a:tc>
                <a:tc>
                  <a:txBody>
                    <a:bodyPr/>
                    <a:lstStyle/>
                    <a:p>
                      <a:pPr algn="ctr" defTabSz="914400" rtl="0">
                        <a:defRPr sz="1800"/>
                      </a:pPr>
                      <a:r>
                        <a:rPr lang="en-US" sz="2200" noProof="0" dirty="0">
                          <a:sym typeface="ヒラギノ角ゴ ProN W3"/>
                        </a:rPr>
                        <a:t>Vancomycin, Teicoplanin, Meropenem, </a:t>
                      </a:r>
                      <a:r>
                        <a:rPr lang="en-US" sz="2200" noProof="0" dirty="0" err="1">
                          <a:sym typeface="ヒラギノ角ゴ ProN W3"/>
                        </a:rPr>
                        <a:t>Doripenem</a:t>
                      </a:r>
                      <a:endParaRPr lang="en-US" sz="2200" noProof="0" dirty="0">
                        <a:sym typeface="ヒラギノ角ゴ ProN W3"/>
                      </a:endParaRPr>
                    </a:p>
                  </a:txBody>
                  <a:tcPr marL="50800" marR="50800" marT="50800" marB="50800" anchor="ctr" horzOverflow="overflow"/>
                </a:tc>
                <a:tc>
                  <a:txBody>
                    <a:bodyPr/>
                    <a:lstStyle/>
                    <a:p>
                      <a:pPr algn="ctr" defTabSz="914400" rtl="0">
                        <a:defRPr sz="1800"/>
                      </a:pPr>
                      <a:r>
                        <a:rPr lang="en-US" sz="2200" noProof="0">
                          <a:sym typeface="ヒラギノ角ゴ ProN W3"/>
                        </a:rPr>
                        <a:t>Linezolid
Daptomycin</a:t>
                      </a:r>
                    </a:p>
                  </a:txBody>
                  <a:tcPr marL="50800" marR="50800" marT="50800" marB="50800" anchor="ctr" horzOverflow="overflow"/>
                </a:tc>
                <a:extLst>
                  <a:ext uri="{0D108BD9-81ED-4DB2-BD59-A6C34878D82A}">
                    <a16:rowId xmlns:a16="http://schemas.microsoft.com/office/drawing/2014/main" val="10001"/>
                  </a:ext>
                </a:extLst>
              </a:tr>
              <a:tr h="1171927">
                <a:tc>
                  <a:txBody>
                    <a:bodyPr/>
                    <a:lstStyle/>
                    <a:p>
                      <a:pPr algn="ctr" defTabSz="914400" rtl="0">
                        <a:defRPr sz="1800" b="0">
                          <a:solidFill>
                            <a:srgbClr val="000000"/>
                          </a:solidFill>
                        </a:defRPr>
                      </a:pPr>
                      <a:r>
                        <a:rPr lang="en-US" sz="2200" noProof="0">
                          <a:solidFill>
                            <a:srgbClr val="FFFFFF"/>
                          </a:solidFill>
                          <a:sym typeface="ヒラギノ角ゴ ProN W6"/>
                        </a:rPr>
                        <a:t>From September 2014</a:t>
                      </a:r>
                    </a:p>
                  </a:txBody>
                  <a:tcPr marL="50800" marR="50800" marT="50800" marB="50800" anchor="ctr" horzOverflow="overflow">
                    <a:solidFill>
                      <a:srgbClr val="0076BA"/>
                    </a:solidFill>
                  </a:tcPr>
                </a:tc>
                <a:tc>
                  <a:txBody>
                    <a:bodyPr/>
                    <a:lstStyle/>
                    <a:p>
                      <a:pPr algn="ctr" defTabSz="914400" rtl="0">
                        <a:defRPr sz="1800"/>
                      </a:pPr>
                      <a:r>
                        <a:rPr lang="en-US" sz="2200" noProof="0">
                          <a:sym typeface="ヒラギノ角ゴ ProN W3"/>
                        </a:rPr>
                        <a:t>+
Levofloxacin (injection)
Piperacillin-tazobactam</a:t>
                      </a:r>
                    </a:p>
                  </a:txBody>
                  <a:tcPr marL="50800" marR="50800" marT="50800" marB="50800" anchor="ctr" horzOverflow="overflow"/>
                </a:tc>
                <a:tc>
                  <a:txBody>
                    <a:bodyPr/>
                    <a:lstStyle/>
                    <a:p>
                      <a:pPr algn="ctr" defTabSz="914400" rtl="0">
                        <a:defRPr sz="2200">
                          <a:sym typeface="ヒラギノ角ゴ ProN W3"/>
                        </a:defRPr>
                      </a:pPr>
                      <a:endParaRPr lang="ja-JP" altLang="en-US" noProof="0"/>
                    </a:p>
                  </a:txBody>
                  <a:tcPr marL="50800" marR="50800" marT="50800" marB="50800" anchor="ctr" horzOverflow="overflow"/>
                </a:tc>
                <a:extLst>
                  <a:ext uri="{0D108BD9-81ED-4DB2-BD59-A6C34878D82A}">
                    <a16:rowId xmlns:a16="http://schemas.microsoft.com/office/drawing/2014/main" val="10002"/>
                  </a:ext>
                </a:extLst>
              </a:tr>
              <a:tr h="1171927">
                <a:tc>
                  <a:txBody>
                    <a:bodyPr/>
                    <a:lstStyle/>
                    <a:p>
                      <a:pPr algn="ctr" defTabSz="914400" rtl="0">
                        <a:defRPr sz="1800" b="0">
                          <a:solidFill>
                            <a:srgbClr val="000000"/>
                          </a:solidFill>
                        </a:defRPr>
                      </a:pPr>
                      <a:r>
                        <a:rPr lang="en-US" sz="2200" noProof="0">
                          <a:solidFill>
                            <a:srgbClr val="FFFFFF"/>
                          </a:solidFill>
                          <a:sym typeface="ヒラギノ角ゴ ProN W6"/>
                        </a:rPr>
                        <a:t>From July 2015</a:t>
                      </a:r>
                    </a:p>
                  </a:txBody>
                  <a:tcPr marL="50800" marR="50800" marT="50800" marB="50800" anchor="ctr" horzOverflow="overflow">
                    <a:solidFill>
                      <a:srgbClr val="0076BA"/>
                    </a:solidFill>
                  </a:tcPr>
                </a:tc>
                <a:tc>
                  <a:txBody>
                    <a:bodyPr/>
                    <a:lstStyle/>
                    <a:p>
                      <a:pPr algn="ctr" defTabSz="914400" rtl="0">
                        <a:defRPr sz="1800"/>
                      </a:pPr>
                      <a:r>
                        <a:rPr lang="en-US" sz="2200" noProof="0">
                          <a:sym typeface="ヒラギノ角ゴ ProN W3"/>
                        </a:rPr>
                        <a:t>+
Antifungal drug (injection)</a:t>
                      </a:r>
                    </a:p>
                  </a:txBody>
                  <a:tcPr marL="50800" marR="50800" marT="50800" marB="50800" anchor="ctr" horzOverflow="overflow"/>
                </a:tc>
                <a:tc>
                  <a:txBody>
                    <a:bodyPr/>
                    <a:lstStyle/>
                    <a:p>
                      <a:pPr algn="ctr" defTabSz="914400" rtl="0">
                        <a:defRPr sz="2200">
                          <a:sym typeface="ヒラギノ角ゴ ProN W3"/>
                        </a:defRPr>
                      </a:pPr>
                      <a:endParaRPr lang="ja-JP" altLang="en-US" noProof="0"/>
                    </a:p>
                  </a:txBody>
                  <a:tcPr marL="50800" marR="50800" marT="50800" marB="50800" anchor="ctr" horzOverflow="overflow"/>
                </a:tc>
                <a:extLst>
                  <a:ext uri="{0D108BD9-81ED-4DB2-BD59-A6C34878D82A}">
                    <a16:rowId xmlns:a16="http://schemas.microsoft.com/office/drawing/2014/main" val="10003"/>
                  </a:ext>
                </a:extLst>
              </a:tr>
              <a:tr h="1171927">
                <a:tc>
                  <a:txBody>
                    <a:bodyPr/>
                    <a:lstStyle/>
                    <a:p>
                      <a:pPr algn="ctr" defTabSz="914400" rtl="0">
                        <a:defRPr sz="1800" b="0">
                          <a:solidFill>
                            <a:srgbClr val="000000"/>
                          </a:solidFill>
                        </a:defRPr>
                      </a:pPr>
                      <a:r>
                        <a:rPr lang="en-US" sz="2200" noProof="0">
                          <a:solidFill>
                            <a:srgbClr val="FFFFFF"/>
                          </a:solidFill>
                          <a:sym typeface="ヒラギノ角ゴ ProN W6"/>
                        </a:rPr>
                        <a:t>From April 2016</a:t>
                      </a:r>
                    </a:p>
                  </a:txBody>
                  <a:tcPr marL="50800" marR="50800" marT="50800" marB="50800" anchor="ctr" horzOverflow="overflow">
                    <a:solidFill>
                      <a:srgbClr val="0076BA"/>
                    </a:solidFill>
                  </a:tcPr>
                </a:tc>
                <a:tc>
                  <a:txBody>
                    <a:bodyPr/>
                    <a:lstStyle/>
                    <a:p>
                      <a:pPr algn="ctr" defTabSz="914400" rtl="0">
                        <a:defRPr sz="2200">
                          <a:sym typeface="ヒラギノ角ゴ ProN W3"/>
                        </a:defRPr>
                      </a:pPr>
                      <a:endParaRPr lang="ja-JP" altLang="en-US" noProof="0" dirty="0"/>
                    </a:p>
                  </a:txBody>
                  <a:tcPr marL="50800" marR="50800" marT="50800" marB="50800" anchor="ctr" horzOverflow="overflow"/>
                </a:tc>
                <a:tc>
                  <a:txBody>
                    <a:bodyPr/>
                    <a:lstStyle/>
                    <a:p>
                      <a:pPr algn="ctr" defTabSz="914400" rtl="0">
                        <a:defRPr sz="1800"/>
                      </a:pPr>
                      <a:r>
                        <a:rPr lang="en-US" sz="2200" noProof="0" dirty="0">
                          <a:sym typeface="ヒラギノ角ゴ ProN W3"/>
                        </a:rPr>
                        <a:t>+
</a:t>
                      </a:r>
                      <a:r>
                        <a:rPr lang="en-US" sz="2200" noProof="0" dirty="0" err="1">
                          <a:sym typeface="ヒラギノ角ゴ ProN W3"/>
                        </a:rPr>
                        <a:t>Colistin</a:t>
                      </a:r>
                      <a:endParaRPr lang="en-US" sz="2200" noProof="0" dirty="0">
                        <a:sym typeface="ヒラギノ角ゴ ProN W3"/>
                      </a:endParaRPr>
                    </a:p>
                  </a:txBody>
                  <a:tcPr marL="50800" marR="50800" marT="50800" marB="50800" anchor="ctr" horzOverflow="overflow"/>
                </a:tc>
                <a:extLst>
                  <a:ext uri="{0D108BD9-81ED-4DB2-BD59-A6C34878D82A}">
                    <a16:rowId xmlns:a16="http://schemas.microsoft.com/office/drawing/2014/main" val="10004"/>
                  </a:ext>
                </a:extLst>
              </a:tr>
              <a:tr h="1171927">
                <a:tc>
                  <a:txBody>
                    <a:bodyPr/>
                    <a:lstStyle/>
                    <a:p>
                      <a:pPr algn="ctr" defTabSz="914400" rtl="0">
                        <a:defRPr sz="1800" b="0">
                          <a:solidFill>
                            <a:srgbClr val="000000"/>
                          </a:solidFill>
                        </a:defRPr>
                      </a:pPr>
                      <a:r>
                        <a:rPr lang="en-US" sz="2200" noProof="0">
                          <a:solidFill>
                            <a:srgbClr val="FFFFFF"/>
                          </a:solidFill>
                          <a:sym typeface="ヒラギノ角ゴ ProN W6"/>
                        </a:rPr>
                        <a:t>From June 2018</a:t>
                      </a:r>
                    </a:p>
                  </a:txBody>
                  <a:tcPr marL="50800" marR="50800" marT="50800" marB="50800" anchor="ctr" horzOverflow="overflow">
                    <a:solidFill>
                      <a:srgbClr val="0076BA"/>
                    </a:solidFill>
                  </a:tcPr>
                </a:tc>
                <a:tc>
                  <a:txBody>
                    <a:bodyPr/>
                    <a:lstStyle/>
                    <a:p>
                      <a:pPr algn="ctr" defTabSz="914400" rtl="0">
                        <a:defRPr sz="2200">
                          <a:sym typeface="ヒラギノ角ゴ ProN W3"/>
                        </a:defRPr>
                      </a:pPr>
                      <a:endParaRPr lang="ja-JP" altLang="en-US" noProof="0"/>
                    </a:p>
                  </a:txBody>
                  <a:tcPr marL="50800" marR="50800" marT="50800" marB="50800" anchor="ctr" horzOverflow="overflow"/>
                </a:tc>
                <a:tc>
                  <a:txBody>
                    <a:bodyPr/>
                    <a:lstStyle/>
                    <a:p>
                      <a:pPr algn="ctr" defTabSz="914400" rtl="0">
                        <a:defRPr sz="2200">
                          <a:sym typeface="ヒラギノ角ゴ ProN W3"/>
                        </a:defRPr>
                      </a:pPr>
                      <a:r>
                        <a:rPr lang="en-US" noProof="0" dirty="0"/>
                        <a:t>+</a:t>
                      </a:r>
                      <a:br>
                        <a:rPr lang="en-US" altLang="ja-JP" noProof="0" dirty="0"/>
                      </a:br>
                      <a:r>
                        <a:rPr lang="en-US" sz="2100" noProof="0" dirty="0" err="1"/>
                        <a:t>Baloxavir</a:t>
                      </a:r>
                      <a:r>
                        <a:rPr lang="en-US" sz="2100" noProof="0" dirty="0"/>
                        <a:t> </a:t>
                      </a:r>
                      <a:r>
                        <a:rPr lang="en-US" sz="2100" noProof="0" dirty="0" err="1"/>
                        <a:t>marboxil</a:t>
                      </a:r>
                      <a:endParaRPr lang="en-US" sz="2100" noProof="0" dirty="0"/>
                    </a:p>
                  </a:txBody>
                  <a:tcPr marL="50800" marR="50800" marT="50800" marB="50800" anchor="ctr" horzOverflow="overflow"/>
                </a:tc>
                <a:extLst>
                  <a:ext uri="{0D108BD9-81ED-4DB2-BD59-A6C34878D82A}">
                    <a16:rowId xmlns:a16="http://schemas.microsoft.com/office/drawing/2014/main" val="10005"/>
                  </a:ext>
                </a:extLst>
              </a:tr>
            </a:tbl>
          </a:graphicData>
        </a:graphic>
      </p:graphicFrame>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タイトル 3"/>
          <p:cNvSpPr txBox="1">
            <a:spLocks noGrp="1"/>
          </p:cNvSpPr>
          <p:nvPr>
            <p:ph type="title"/>
          </p:nvPr>
        </p:nvSpPr>
        <p:spPr>
          <a:xfrm>
            <a:off x="650239" y="63465"/>
            <a:ext cx="11704322" cy="1625601"/>
          </a:xfrm>
          <a:prstGeom prst="rect">
            <a:avLst/>
          </a:prstGeom>
        </p:spPr>
        <p:txBody>
          <a:bodyPr rtlCol="0">
            <a:normAutofit fontScale="90000"/>
          </a:bodyPr>
          <a:lstStyle/>
          <a:p>
            <a:pPr defTabSz="962355" rtl="0">
              <a:defRPr sz="3996"/>
            </a:pPr>
            <a:r>
              <a:rPr lang="en-US" dirty="0">
                <a:latin typeface="Calibri" panose="020F0502020204030204" pitchFamily="34" charset="0"/>
                <a:ea typeface="Helvetica"/>
                <a:cs typeface="Calibri" panose="020F0502020204030204" pitchFamily="34" charset="0"/>
                <a:sym typeface="Helvetica"/>
              </a:rPr>
              <a:t>Submission rate of notification of the use of specified antimicrobial drugs/antifungal drugs</a:t>
            </a:r>
            <a:br>
              <a:rPr lang="ja-JP" altLang="en-US" dirty="0">
                <a:latin typeface="Calibri" panose="020F0502020204030204" pitchFamily="34" charset="0"/>
                <a:ea typeface="Helvetica"/>
                <a:cs typeface="Calibri" panose="020F0502020204030204" pitchFamily="34" charset="0"/>
                <a:sym typeface="Helvetica"/>
              </a:rPr>
            </a:br>
            <a:r>
              <a:rPr lang="en-US" dirty="0">
                <a:latin typeface="Calibri" panose="020F0502020204030204" pitchFamily="34" charset="0"/>
                <a:cs typeface="Calibri" panose="020F0502020204030204" pitchFamily="34" charset="0"/>
              </a:rPr>
              <a:t>2017/3/13</a:t>
            </a:r>
            <a:r>
              <a:rPr lang="en-US" dirty="0">
                <a:latin typeface="Calibri" panose="020F0502020204030204" pitchFamily="34" charset="0"/>
                <a:ea typeface="Helvetica"/>
                <a:cs typeface="Calibri" panose="020F0502020204030204" pitchFamily="34" charset="0"/>
                <a:sym typeface="Helvetica"/>
              </a:rPr>
              <a:t>-</a:t>
            </a:r>
            <a:r>
              <a:rPr lang="en-US" dirty="0">
                <a:latin typeface="Calibri" panose="020F0502020204030204" pitchFamily="34" charset="0"/>
                <a:cs typeface="Calibri" panose="020F0502020204030204" pitchFamily="34" charset="0"/>
              </a:rPr>
              <a:t> 3/19</a:t>
            </a:r>
          </a:p>
        </p:txBody>
      </p:sp>
      <p:sp>
        <p:nvSpPr>
          <p:cNvPr id="1042" name="テキスト ボックス 4"/>
          <p:cNvSpPr txBox="1"/>
          <p:nvPr/>
        </p:nvSpPr>
        <p:spPr>
          <a:xfrm>
            <a:off x="920979" y="1804457"/>
            <a:ext cx="11726104" cy="4807890"/>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rtlCol="0">
            <a:spAutoFit/>
          </a:bodyPr>
          <a:lstStyle/>
          <a:p>
            <a:pPr marL="465364" indent="-465364" algn="l" defTabSz="1300480" rtl="0">
              <a:buSzPct val="100000"/>
              <a:buFont typeface="Arial"/>
              <a:buChar char="•"/>
              <a:defRPr sz="3800" u="sng">
                <a:solidFill>
                  <a:srgbClr val="000000"/>
                </a:solidFill>
                <a:latin typeface="Arial"/>
                <a:ea typeface="Arial"/>
                <a:cs typeface="Arial"/>
                <a:sym typeface="Arial"/>
              </a:defRPr>
            </a:pPr>
            <a:r>
              <a:rPr lang="en-US">
                <a:latin typeface="Calibri" panose="020F0502020204030204" pitchFamily="34" charset="0"/>
                <a:ea typeface="ＭＳ Ｐゴシック"/>
                <a:cs typeface="Calibri" panose="020F0502020204030204" pitchFamily="34" charset="0"/>
                <a:sym typeface="ＭＳ Ｐゴシック"/>
              </a:rPr>
              <a:t>Submission rate</a:t>
            </a:r>
            <a:r>
              <a:rPr lang="en-US" sz="3400" u="none">
                <a:latin typeface="Calibri" panose="020F0502020204030204" pitchFamily="34" charset="0"/>
                <a:ea typeface="ＭＳ Ｐゴシック"/>
                <a:cs typeface="Calibri" panose="020F0502020204030204" pitchFamily="34" charset="0"/>
                <a:sym typeface="ＭＳ Ｐゴシック"/>
              </a:rPr>
              <a:t> </a:t>
            </a:r>
            <a:br>
              <a:rPr lang="ja-JP" altLang="en-US">
                <a:latin typeface="Calibri" panose="020F0502020204030204" pitchFamily="34" charset="0"/>
                <a:ea typeface="ＭＳ Ｐゴシック"/>
                <a:cs typeface="Calibri" panose="020F0502020204030204" pitchFamily="34" charset="0"/>
                <a:sym typeface="ＭＳ Ｐゴシック"/>
              </a:rPr>
            </a:br>
            <a:r>
              <a:rPr lang="en-US" sz="3400" u="none">
                <a:latin typeface="Calibri" panose="020F0502020204030204" pitchFamily="34" charset="0"/>
                <a:ea typeface="ＭＳ Ｐゴシック"/>
                <a:cs typeface="Calibri" panose="020F0502020204030204" pitchFamily="34" charset="0"/>
                <a:sym typeface="ＭＳ Ｐゴシック"/>
              </a:rPr>
              <a:t>This week: </a:t>
            </a:r>
            <a:r>
              <a:rPr lang="en-US" sz="3400" u="none">
                <a:solidFill>
                  <a:srgbClr val="FF0000"/>
                </a:solidFill>
                <a:latin typeface="Calibri" panose="020F0502020204030204" pitchFamily="34" charset="0"/>
                <a:cs typeface="Calibri" panose="020F0502020204030204" pitchFamily="34" charset="0"/>
              </a:rPr>
              <a:t>100</a:t>
            </a:r>
            <a:r>
              <a:rPr lang="en-US" sz="3400" u="none">
                <a:solidFill>
                  <a:srgbClr val="FF0000"/>
                </a:solidFill>
                <a:latin typeface="Calibri" panose="020F0502020204030204" pitchFamily="34" charset="0"/>
                <a:ea typeface="ＭＳ Ｐゴシック"/>
                <a:cs typeface="Calibri" panose="020F0502020204030204" pitchFamily="34" charset="0"/>
                <a:sym typeface="ＭＳ Ｐゴシック"/>
              </a:rPr>
              <a:t>% </a:t>
            </a:r>
            <a:r>
              <a:rPr lang="en-US" sz="3400" u="none">
                <a:latin typeface="Calibri" panose="020F0502020204030204" pitchFamily="34" charset="0"/>
                <a:ea typeface="ＭＳ Ｐゴシック"/>
                <a:cs typeface="Calibri" panose="020F0502020204030204" pitchFamily="34" charset="0"/>
                <a:sym typeface="ＭＳ Ｐゴシック"/>
              </a:rPr>
              <a:t>(</a:t>
            </a:r>
            <a:r>
              <a:rPr lang="en-US" sz="3400" u="none">
                <a:latin typeface="Calibri" panose="020F0502020204030204" pitchFamily="34" charset="0"/>
                <a:cs typeface="Calibri" panose="020F0502020204030204" pitchFamily="34" charset="0"/>
              </a:rPr>
              <a:t>49/49</a:t>
            </a:r>
            <a:r>
              <a:rPr lang="en-US" sz="3400" u="none">
                <a:latin typeface="Calibri" panose="020F0502020204030204" pitchFamily="34" charset="0"/>
                <a:ea typeface="ＭＳ Ｐゴシック"/>
                <a:cs typeface="Calibri" panose="020F0502020204030204" pitchFamily="34" charset="0"/>
                <a:sym typeface="ＭＳ Ｐゴシック"/>
              </a:rPr>
              <a:t>)</a:t>
            </a:r>
            <a:r>
              <a:rPr lang="en-US" sz="3400" b="1" u="none">
                <a:solidFill>
                  <a:srgbClr val="FF0000"/>
                </a:solidFill>
                <a:latin typeface="Calibri" panose="020F0502020204030204" pitchFamily="34" charset="0"/>
                <a:cs typeface="Calibri" panose="020F0502020204030204" pitchFamily="34" charset="0"/>
              </a:rPr>
              <a:t> </a:t>
            </a:r>
            <a:r>
              <a:rPr lang="en-US" sz="3400" u="none">
                <a:latin typeface="Calibri" panose="020F0502020204030204" pitchFamily="34" charset="0"/>
                <a:ea typeface="ＭＳ Ｐゴシック"/>
                <a:cs typeface="Calibri" panose="020F0502020204030204" pitchFamily="34" charset="0"/>
                <a:sym typeface="ＭＳ Ｐゴシック"/>
              </a:rPr>
              <a:t>　Last week: </a:t>
            </a:r>
            <a:r>
              <a:rPr lang="en-US" sz="3400" u="none">
                <a:solidFill>
                  <a:srgbClr val="FF0000"/>
                </a:solidFill>
                <a:latin typeface="Calibri" panose="020F0502020204030204" pitchFamily="34" charset="0"/>
                <a:cs typeface="Calibri" panose="020F0502020204030204" pitchFamily="34" charset="0"/>
              </a:rPr>
              <a:t>100</a:t>
            </a:r>
            <a:r>
              <a:rPr lang="en-US" sz="3400" u="none">
                <a:solidFill>
                  <a:srgbClr val="FF0000"/>
                </a:solidFill>
                <a:latin typeface="Calibri" panose="020F0502020204030204" pitchFamily="34" charset="0"/>
                <a:ea typeface="ＭＳ Ｐゴシック"/>
                <a:cs typeface="Calibri" panose="020F0502020204030204" pitchFamily="34" charset="0"/>
                <a:sym typeface="ＭＳ Ｐゴシック"/>
              </a:rPr>
              <a:t>% </a:t>
            </a:r>
            <a:r>
              <a:rPr lang="en-US" sz="3400" u="none">
                <a:latin typeface="Calibri" panose="020F0502020204030204" pitchFamily="34" charset="0"/>
                <a:ea typeface="ＭＳ Ｐゴシック"/>
                <a:cs typeface="Calibri" panose="020F0502020204030204" pitchFamily="34" charset="0"/>
                <a:sym typeface="ＭＳ Ｐゴシック"/>
              </a:rPr>
              <a:t>(</a:t>
            </a:r>
            <a:r>
              <a:rPr lang="en-US" sz="3400" u="none">
                <a:latin typeface="Calibri" panose="020F0502020204030204" pitchFamily="34" charset="0"/>
                <a:cs typeface="Calibri" panose="020F0502020204030204" pitchFamily="34" charset="0"/>
              </a:rPr>
              <a:t>46/46</a:t>
            </a:r>
            <a:r>
              <a:rPr lang="en-US" sz="3400" u="none">
                <a:latin typeface="Calibri" panose="020F0502020204030204" pitchFamily="34" charset="0"/>
                <a:ea typeface="ＭＳ Ｐゴシック"/>
                <a:cs typeface="Calibri" panose="020F0502020204030204" pitchFamily="34" charset="0"/>
                <a:sym typeface="ＭＳ Ｐゴシック"/>
              </a:rPr>
              <a:t>)</a:t>
            </a:r>
            <a:r>
              <a:rPr lang="en-US" sz="3400" b="1" u="none">
                <a:solidFill>
                  <a:srgbClr val="FF0000"/>
                </a:solidFill>
                <a:latin typeface="Calibri" panose="020F0502020204030204" pitchFamily="34" charset="0"/>
                <a:cs typeface="Calibri" panose="020F0502020204030204" pitchFamily="34" charset="0"/>
              </a:rPr>
              <a:t> </a:t>
            </a:r>
            <a:endParaRPr lang="ja-JP" altLang="en-US" sz="3400">
              <a:solidFill>
                <a:srgbClr val="FF0000"/>
              </a:solidFill>
              <a:latin typeface="Calibri" panose="020F0502020204030204" pitchFamily="34" charset="0"/>
              <a:cs typeface="Calibri" panose="020F0502020204030204" pitchFamily="34" charset="0"/>
            </a:endParaRPr>
          </a:p>
          <a:p>
            <a:pPr marL="465364" indent="-465364" algn="l" defTabSz="1300480" rtl="0">
              <a:buSzPct val="100000"/>
              <a:buFont typeface="Arial"/>
              <a:buChar char="•"/>
              <a:defRPr sz="3800" u="sng">
                <a:solidFill>
                  <a:srgbClr val="000000"/>
                </a:solidFill>
                <a:latin typeface="Arial"/>
                <a:ea typeface="Arial"/>
                <a:cs typeface="Arial"/>
                <a:sym typeface="Arial"/>
              </a:defRPr>
            </a:pPr>
            <a:r>
              <a:rPr lang="en-US">
                <a:latin typeface="Calibri" panose="020F0502020204030204" pitchFamily="34" charset="0"/>
                <a:ea typeface="ＭＳ Ｐゴシック"/>
                <a:cs typeface="Calibri" panose="020F0502020204030204" pitchFamily="34" charset="0"/>
                <a:sym typeface="ＭＳ Ｐゴシック"/>
              </a:rPr>
              <a:t>Number of unsubmissions by department: </a:t>
            </a:r>
            <a:r>
              <a:rPr lang="en-US">
                <a:latin typeface="Calibri" panose="020F0502020204030204" pitchFamily="34" charset="0"/>
                <a:cs typeface="Calibri" panose="020F0502020204030204" pitchFamily="34" charset="0"/>
              </a:rPr>
              <a:t>0</a:t>
            </a:r>
          </a:p>
          <a:p>
            <a:pPr marL="465364" indent="-465364" algn="l" defTabSz="1300480" rtl="0">
              <a:buSzPct val="100000"/>
              <a:buFont typeface="Arial"/>
              <a:buChar char="•"/>
              <a:defRPr sz="3800" u="sng">
                <a:solidFill>
                  <a:srgbClr val="000000"/>
                </a:solidFill>
                <a:latin typeface="Arial"/>
                <a:ea typeface="Arial"/>
                <a:cs typeface="Arial"/>
                <a:sym typeface="Arial"/>
              </a:defRPr>
            </a:pPr>
            <a:endParaRPr lang="ja-JP" altLang="en-US">
              <a:latin typeface="Calibri" panose="020F0502020204030204" pitchFamily="34" charset="0"/>
              <a:ea typeface="ＭＳ Ｐゴシック"/>
              <a:cs typeface="Calibri" panose="020F0502020204030204" pitchFamily="34" charset="0"/>
              <a:sym typeface="ＭＳ Ｐゴシック"/>
            </a:endParaRPr>
          </a:p>
          <a:p>
            <a:pPr marL="487680" indent="-487680" algn="l" defTabSz="1300480" rtl="0">
              <a:defRPr sz="3800" u="sng">
                <a:solidFill>
                  <a:srgbClr val="000000"/>
                </a:solidFill>
                <a:latin typeface="Arial"/>
                <a:ea typeface="Arial"/>
                <a:cs typeface="Arial"/>
                <a:sym typeface="Arial"/>
              </a:defRPr>
            </a:pPr>
            <a:r>
              <a:rPr lang="en-US">
                <a:latin typeface="Calibri" panose="020F0502020204030204" pitchFamily="34" charset="0"/>
                <a:cs typeface="Calibri" panose="020F0502020204030204" pitchFamily="34" charset="0"/>
              </a:rPr>
              <a:t> </a:t>
            </a:r>
          </a:p>
          <a:p>
            <a:pPr marL="487680" indent="-487680" algn="l" defTabSz="1300480" rtl="0">
              <a:defRPr sz="3800">
                <a:solidFill>
                  <a:srgbClr val="000000"/>
                </a:solidFill>
                <a:latin typeface="Arial"/>
                <a:ea typeface="Arial"/>
                <a:cs typeface="Arial"/>
                <a:sym typeface="Arial"/>
              </a:defRPr>
            </a:pPr>
            <a:r>
              <a:rPr lang="en-US">
                <a:latin typeface="Calibri" panose="020F0502020204030204" pitchFamily="34" charset="0"/>
                <a:ea typeface="ＭＳ Ｐゴシック"/>
                <a:cs typeface="Calibri" panose="020F0502020204030204" pitchFamily="34" charset="0"/>
                <a:sym typeface="ＭＳ Ｐゴシック"/>
              </a:rPr>
              <a:t>　　</a:t>
            </a:r>
          </a:p>
          <a:p>
            <a:pPr marL="487680" indent="-487680" algn="l" defTabSz="1300480" rtl="0">
              <a:defRPr sz="3800">
                <a:solidFill>
                  <a:srgbClr val="000000"/>
                </a:solidFill>
                <a:latin typeface="Arial"/>
                <a:ea typeface="Arial"/>
                <a:cs typeface="Arial"/>
                <a:sym typeface="Arial"/>
              </a:defRPr>
            </a:pPr>
            <a:r>
              <a:rPr lang="en-US">
                <a:latin typeface="Calibri" panose="020F0502020204030204" pitchFamily="34" charset="0"/>
                <a:ea typeface="ＭＳ Ｐゴシック"/>
                <a:cs typeface="Calibri" panose="020F0502020204030204" pitchFamily="34" charset="0"/>
                <a:sym typeface="ＭＳ Ｐゴシック"/>
              </a:rPr>
              <a:t>　</a:t>
            </a:r>
            <a:endParaRPr lang="ja-JP" altLang="en-US" u="sng">
              <a:latin typeface="Calibri" panose="020F0502020204030204" pitchFamily="34" charset="0"/>
              <a:cs typeface="Calibri" panose="020F0502020204030204" pitchFamily="34" charset="0"/>
            </a:endParaRPr>
          </a:p>
          <a:p>
            <a:pPr marL="465364" indent="-465364" algn="l" defTabSz="1300480" rtl="0">
              <a:buSzPct val="100000"/>
              <a:buFont typeface="Arial"/>
              <a:buChar char="•"/>
              <a:defRPr sz="3800" u="sng">
                <a:solidFill>
                  <a:srgbClr val="000000"/>
                </a:solidFill>
                <a:latin typeface="Arial"/>
                <a:ea typeface="Arial"/>
                <a:cs typeface="Arial"/>
                <a:sym typeface="Arial"/>
              </a:defRPr>
            </a:pPr>
            <a:endParaRPr lang="ja-JP" altLang="en-US" u="sng">
              <a:latin typeface="Calibri" panose="020F0502020204030204" pitchFamily="34" charset="0"/>
              <a:cs typeface="Calibri" panose="020F0502020204030204" pitchFamily="34" charset="0"/>
            </a:endParaRPr>
          </a:p>
        </p:txBody>
      </p:sp>
      <p:sp>
        <p:nvSpPr>
          <p:cNvPr id="1043" name="正方形/長方形 6"/>
          <p:cNvSpPr txBox="1"/>
          <p:nvPr/>
        </p:nvSpPr>
        <p:spPr>
          <a:xfrm>
            <a:off x="171766" y="4483209"/>
            <a:ext cx="819292" cy="377537"/>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rtlCol="0" anchor="ctr">
            <a:spAutoFit/>
          </a:bodyPr>
          <a:lstStyle>
            <a:lvl1pPr defTabSz="1300480">
              <a:defRPr sz="1600">
                <a:solidFill>
                  <a:srgbClr val="000000"/>
                </a:solidFill>
                <a:latin typeface="Helvetica"/>
                <a:ea typeface="Helvetica"/>
                <a:cs typeface="Helvetica"/>
                <a:sym typeface="Helvetica"/>
              </a:defRPr>
            </a:lvl1pPr>
          </a:lstStyle>
          <a:p>
            <a:pPr rtl="0">
              <a:defRPr>
                <a:latin typeface="Calibri"/>
                <a:ea typeface="Calibri"/>
                <a:cs typeface="Calibri"/>
                <a:sym typeface="Calibri"/>
              </a:defRPr>
            </a:pPr>
            <a:r>
              <a:rPr lang="en-US" dirty="0">
                <a:latin typeface="Calibri" panose="020F0502020204030204" pitchFamily="34" charset="0"/>
                <a:cs typeface="Calibri" panose="020F0502020204030204" pitchFamily="34" charset="0"/>
                <a:sym typeface="Helvetica"/>
              </a:rPr>
              <a:t>(cases)</a:t>
            </a:r>
          </a:p>
        </p:txBody>
      </p:sp>
      <p:pic>
        <p:nvPicPr>
          <p:cNvPr id="5" name="Picture 2">
            <a:extLst>
              <a:ext uri="{FF2B5EF4-FFF2-40B4-BE49-F238E27FC236}">
                <a16:creationId xmlns:a16="http://schemas.microsoft.com/office/drawing/2014/main" id="{5E0A9A69-E8A1-4388-90E5-F24D6FCEFF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316" y="4262331"/>
            <a:ext cx="11870849" cy="5275933"/>
          </a:xfrm>
          <a:prstGeom prst="rect">
            <a:avLst/>
          </a:prstGeom>
          <a:ln w="12700">
            <a:miter lim="400000"/>
          </a:ln>
        </p:spPr>
      </p:pic>
      <p:grpSp>
        <p:nvGrpSpPr>
          <p:cNvPr id="6" name="Group 8">
            <a:extLst>
              <a:ext uri="{FF2B5EF4-FFF2-40B4-BE49-F238E27FC236}">
                <a16:creationId xmlns:a16="http://schemas.microsoft.com/office/drawing/2014/main" id="{BC825EF4-DD20-4F07-8FFF-850C3A625D14}"/>
              </a:ext>
            </a:extLst>
          </p:cNvPr>
          <p:cNvGrpSpPr>
            <a:grpSpLocks/>
          </p:cNvGrpSpPr>
          <p:nvPr/>
        </p:nvGrpSpPr>
        <p:grpSpPr bwMode="auto">
          <a:xfrm>
            <a:off x="2307906" y="5354320"/>
            <a:ext cx="10046970" cy="3053715"/>
            <a:chOff x="3244" y="8374"/>
            <a:chExt cx="15822" cy="4809"/>
          </a:xfrm>
        </p:grpSpPr>
        <p:sp>
          <p:nvSpPr>
            <p:cNvPr id="7" name="Text Box 6">
              <a:extLst>
                <a:ext uri="{FF2B5EF4-FFF2-40B4-BE49-F238E27FC236}">
                  <a16:creationId xmlns:a16="http://schemas.microsoft.com/office/drawing/2014/main" id="{BD956049-7880-4885-BFEB-4627E877E4A9}"/>
                </a:ext>
              </a:extLst>
            </p:cNvPr>
            <p:cNvSpPr txBox="1">
              <a:spLocks noChangeArrowheads="1"/>
            </p:cNvSpPr>
            <p:nvPr/>
          </p:nvSpPr>
          <p:spPr bwMode="auto">
            <a:xfrm>
              <a:off x="15638" y="8374"/>
              <a:ext cx="3307"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just" rtl="0">
                <a:spcAft>
                  <a:spcPts val="0"/>
                </a:spcAft>
              </a:pPr>
              <a:r>
                <a:rPr lang="en-US" sz="1400" kern="100" dirty="0">
                  <a:solidFill>
                    <a:srgbClr val="285AA9"/>
                  </a:solidFill>
                  <a:effectLst/>
                  <a:latin typeface="Calibri" panose="020F0502020204030204" pitchFamily="34" charset="0"/>
                  <a:ea typeface="ＭＳ ゴシック" pitchFamily="49" charset="-128"/>
                  <a:cs typeface="Calibri" panose="020F0502020204030204" pitchFamily="34" charset="0"/>
                </a:rPr>
                <a:t>■</a:t>
              </a:r>
              <a:r>
                <a:rPr lang="en-US" sz="1400" kern="100" dirty="0">
                  <a:solidFill>
                    <a:srgbClr val="000000"/>
                  </a:solidFill>
                  <a:effectLst/>
                  <a:latin typeface="Calibri" panose="020F0502020204030204" pitchFamily="34" charset="0"/>
                  <a:ea typeface="ＭＳ ゴシック" pitchFamily="49" charset="-128"/>
                  <a:cs typeface="Calibri" panose="020F0502020204030204" pitchFamily="34" charset="0"/>
                </a:rPr>
                <a:t>Number of submissions</a:t>
              </a:r>
            </a:p>
          </p:txBody>
        </p:sp>
        <p:sp>
          <p:nvSpPr>
            <p:cNvPr id="8" name="Text Box 5">
              <a:extLst>
                <a:ext uri="{FF2B5EF4-FFF2-40B4-BE49-F238E27FC236}">
                  <a16:creationId xmlns:a16="http://schemas.microsoft.com/office/drawing/2014/main" id="{30CB7109-CB8F-455E-AE12-62D827D4972A}"/>
                </a:ext>
              </a:extLst>
            </p:cNvPr>
            <p:cNvSpPr txBox="1">
              <a:spLocks noChangeArrowheads="1"/>
            </p:cNvSpPr>
            <p:nvPr/>
          </p:nvSpPr>
          <p:spPr bwMode="auto">
            <a:xfrm>
              <a:off x="15638" y="9055"/>
              <a:ext cx="3428"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just" rtl="0">
                <a:spcAft>
                  <a:spcPts val="0"/>
                </a:spcAft>
              </a:pPr>
              <a:r>
                <a:rPr lang="en-US" sz="1400" kern="100" dirty="0">
                  <a:solidFill>
                    <a:srgbClr val="C0504D"/>
                  </a:solidFill>
                  <a:effectLst/>
                  <a:latin typeface="Calibri" panose="020F0502020204030204" pitchFamily="34" charset="0"/>
                  <a:ea typeface="ＭＳ ゴシック" pitchFamily="49" charset="-128"/>
                  <a:cs typeface="Calibri" panose="020F0502020204030204" pitchFamily="34" charset="0"/>
                </a:rPr>
                <a:t>■</a:t>
              </a:r>
              <a:r>
                <a:rPr lang="en-US" sz="1400" kern="100" dirty="0">
                  <a:solidFill>
                    <a:srgbClr val="000000"/>
                  </a:solidFill>
                  <a:effectLst/>
                  <a:latin typeface="Calibri" panose="020F0502020204030204" pitchFamily="34" charset="0"/>
                  <a:ea typeface="ＭＳ ゴシック" pitchFamily="49" charset="-128"/>
                  <a:cs typeface="Calibri" panose="020F0502020204030204" pitchFamily="34" charset="0"/>
                </a:rPr>
                <a:t>Number of </a:t>
              </a:r>
              <a:r>
                <a:rPr lang="en-US" sz="1400" kern="100" dirty="0" err="1">
                  <a:solidFill>
                    <a:srgbClr val="000000"/>
                  </a:solidFill>
                  <a:effectLst/>
                  <a:latin typeface="Calibri" panose="020F0502020204030204" pitchFamily="34" charset="0"/>
                  <a:ea typeface="ＭＳ ゴシック" pitchFamily="49" charset="-128"/>
                  <a:cs typeface="Calibri" panose="020F0502020204030204" pitchFamily="34" charset="0"/>
                </a:rPr>
                <a:t>unsubmissions</a:t>
              </a:r>
              <a:endParaRPr lang="ja-JP" sz="1400" kern="100" dirty="0">
                <a:effectLst/>
                <a:latin typeface="Calibri" panose="020F0502020204030204" pitchFamily="34" charset="0"/>
                <a:ea typeface="ＭＳ ゴシック" pitchFamily="49" charset="-128"/>
                <a:cs typeface="Calibri" panose="020F0502020204030204" pitchFamily="34" charset="0"/>
              </a:endParaRPr>
            </a:p>
          </p:txBody>
        </p:sp>
        <p:sp>
          <p:nvSpPr>
            <p:cNvPr id="9" name="Text Box 3">
              <a:extLst>
                <a:ext uri="{FF2B5EF4-FFF2-40B4-BE49-F238E27FC236}">
                  <a16:creationId xmlns:a16="http://schemas.microsoft.com/office/drawing/2014/main" id="{3EBE1F98-4113-4834-9B8D-81C13CB92FA1}"/>
                </a:ext>
              </a:extLst>
            </p:cNvPr>
            <p:cNvSpPr txBox="1">
              <a:spLocks noChangeArrowheads="1"/>
            </p:cNvSpPr>
            <p:nvPr/>
          </p:nvSpPr>
          <p:spPr bwMode="auto">
            <a:xfrm>
              <a:off x="3244" y="12844"/>
              <a:ext cx="1032"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just" rtl="0">
                <a:spcAft>
                  <a:spcPts val="0"/>
                </a:spcAft>
              </a:pPr>
              <a:r>
                <a:rPr lang="en-US" sz="1400" kern="100">
                  <a:effectLst/>
                  <a:latin typeface="Calibri" panose="020F0502020204030204" pitchFamily="34" charset="0"/>
                  <a:ea typeface="ＭＳ ゴシック" pitchFamily="49" charset="-128"/>
                  <a:cs typeface="Calibri" panose="020F0502020204030204" pitchFamily="34" charset="0"/>
                </a:rPr>
                <a:t> </a:t>
              </a:r>
              <a:endParaRPr lang="ja-JP" sz="1400" kern="100">
                <a:effectLst/>
                <a:latin typeface="Calibri" panose="020F0502020204030204" pitchFamily="34" charset="0"/>
                <a:ea typeface="ＭＳ ゴシック" pitchFamily="49" charset="-128"/>
                <a:cs typeface="Calibri" panose="020F0502020204030204" pitchFamily="34" charset="0"/>
              </a:endParaRPr>
            </a:p>
          </p:txBody>
        </p:sp>
      </p:grpSp>
      <p:sp>
        <p:nvSpPr>
          <p:cNvPr id="10" name="テキスト ボックス 9">
            <a:extLst>
              <a:ext uri="{FF2B5EF4-FFF2-40B4-BE49-F238E27FC236}">
                <a16:creationId xmlns:a16="http://schemas.microsoft.com/office/drawing/2014/main" id="{EE1EF8E3-AD84-4BC4-97AD-B9873D5C8E37}"/>
              </a:ext>
            </a:extLst>
          </p:cNvPr>
          <p:cNvSpPr txBox="1"/>
          <p:nvPr/>
        </p:nvSpPr>
        <p:spPr>
          <a:xfrm rot="2441350">
            <a:off x="1658995" y="8125621"/>
            <a:ext cx="184666" cy="7029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dirty="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Surgery</a:t>
            </a:r>
          </a:p>
        </p:txBody>
      </p:sp>
      <p:sp>
        <p:nvSpPr>
          <p:cNvPr id="11" name="テキスト ボックス 10">
            <a:extLst>
              <a:ext uri="{FF2B5EF4-FFF2-40B4-BE49-F238E27FC236}">
                <a16:creationId xmlns:a16="http://schemas.microsoft.com/office/drawing/2014/main" id="{B638067E-EAC3-4973-A2A8-C3D9DE1AB75D}"/>
              </a:ext>
            </a:extLst>
          </p:cNvPr>
          <p:cNvSpPr txBox="1"/>
          <p:nvPr/>
        </p:nvSpPr>
        <p:spPr>
          <a:xfrm rot="2441350">
            <a:off x="2200331" y="8065844"/>
            <a:ext cx="184666" cy="11975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Hematology</a:t>
            </a:r>
          </a:p>
        </p:txBody>
      </p:sp>
      <p:sp>
        <p:nvSpPr>
          <p:cNvPr id="12" name="テキスト ボックス 11">
            <a:extLst>
              <a:ext uri="{FF2B5EF4-FFF2-40B4-BE49-F238E27FC236}">
                <a16:creationId xmlns:a16="http://schemas.microsoft.com/office/drawing/2014/main" id="{DCECAE4D-3FE0-49FA-AD27-8DD9F11FFCDF}"/>
              </a:ext>
            </a:extLst>
          </p:cNvPr>
          <p:cNvSpPr txBox="1"/>
          <p:nvPr/>
        </p:nvSpPr>
        <p:spPr>
          <a:xfrm rot="2441350">
            <a:off x="2783758" y="8003244"/>
            <a:ext cx="184666" cy="17154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dirty="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Gastrointestinal medicine</a:t>
            </a:r>
          </a:p>
        </p:txBody>
      </p:sp>
      <p:sp>
        <p:nvSpPr>
          <p:cNvPr id="13" name="テキスト ボックス 12">
            <a:extLst>
              <a:ext uri="{FF2B5EF4-FFF2-40B4-BE49-F238E27FC236}">
                <a16:creationId xmlns:a16="http://schemas.microsoft.com/office/drawing/2014/main" id="{F9CAEABD-DB5E-447B-A56D-FEDEF004F537}"/>
              </a:ext>
            </a:extLst>
          </p:cNvPr>
          <p:cNvSpPr txBox="1"/>
          <p:nvPr/>
        </p:nvSpPr>
        <p:spPr>
          <a:xfrm rot="2441350">
            <a:off x="3617575" y="8065844"/>
            <a:ext cx="184666" cy="11975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Neurosurgery</a:t>
            </a:r>
          </a:p>
        </p:txBody>
      </p:sp>
      <p:sp>
        <p:nvSpPr>
          <p:cNvPr id="14" name="テキスト ボックス 13">
            <a:extLst>
              <a:ext uri="{FF2B5EF4-FFF2-40B4-BE49-F238E27FC236}">
                <a16:creationId xmlns:a16="http://schemas.microsoft.com/office/drawing/2014/main" id="{8855DAD3-2BBA-4C18-8ADC-20A092E8C253}"/>
              </a:ext>
            </a:extLst>
          </p:cNvPr>
          <p:cNvSpPr txBox="1"/>
          <p:nvPr/>
        </p:nvSpPr>
        <p:spPr>
          <a:xfrm rot="2441350">
            <a:off x="4333854" y="8065844"/>
            <a:ext cx="184666" cy="11975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Emergency</a:t>
            </a:r>
          </a:p>
        </p:txBody>
      </p:sp>
      <p:sp>
        <p:nvSpPr>
          <p:cNvPr id="15" name="テキスト ボックス 14">
            <a:extLst>
              <a:ext uri="{FF2B5EF4-FFF2-40B4-BE49-F238E27FC236}">
                <a16:creationId xmlns:a16="http://schemas.microsoft.com/office/drawing/2014/main" id="{9B84C82A-8C95-4E48-97F6-F2A07578239A}"/>
              </a:ext>
            </a:extLst>
          </p:cNvPr>
          <p:cNvSpPr txBox="1"/>
          <p:nvPr/>
        </p:nvSpPr>
        <p:spPr>
          <a:xfrm rot="2441350">
            <a:off x="7051675" y="8009761"/>
            <a:ext cx="184666" cy="16614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dirty="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Cardiovascular surgery</a:t>
            </a:r>
          </a:p>
        </p:txBody>
      </p:sp>
      <p:sp>
        <p:nvSpPr>
          <p:cNvPr id="16" name="テキスト ボックス 15">
            <a:extLst>
              <a:ext uri="{FF2B5EF4-FFF2-40B4-BE49-F238E27FC236}">
                <a16:creationId xmlns:a16="http://schemas.microsoft.com/office/drawing/2014/main" id="{C2341939-0897-46F3-93F8-AB840891C189}"/>
              </a:ext>
            </a:extLst>
          </p:cNvPr>
          <p:cNvSpPr txBox="1"/>
          <p:nvPr/>
        </p:nvSpPr>
        <p:spPr>
          <a:xfrm rot="2441350">
            <a:off x="4858450" y="8003244"/>
            <a:ext cx="184666" cy="17154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dirty="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Respiratory medicine</a:t>
            </a:r>
          </a:p>
        </p:txBody>
      </p:sp>
      <p:sp>
        <p:nvSpPr>
          <p:cNvPr id="17" name="テキスト ボックス 16">
            <a:extLst>
              <a:ext uri="{FF2B5EF4-FFF2-40B4-BE49-F238E27FC236}">
                <a16:creationId xmlns:a16="http://schemas.microsoft.com/office/drawing/2014/main" id="{B14EF599-22D0-4B0D-98F2-C9F4F315DB5D}"/>
              </a:ext>
            </a:extLst>
          </p:cNvPr>
          <p:cNvSpPr txBox="1"/>
          <p:nvPr/>
        </p:nvSpPr>
        <p:spPr>
          <a:xfrm rot="2441350">
            <a:off x="6377932" y="8035533"/>
            <a:ext cx="184666" cy="14482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dirty="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Internal medicine</a:t>
            </a:r>
          </a:p>
        </p:txBody>
      </p:sp>
      <p:sp>
        <p:nvSpPr>
          <p:cNvPr id="18" name="テキスト ボックス 17">
            <a:extLst>
              <a:ext uri="{FF2B5EF4-FFF2-40B4-BE49-F238E27FC236}">
                <a16:creationId xmlns:a16="http://schemas.microsoft.com/office/drawing/2014/main" id="{E26DF605-BF4C-4A26-A7E6-8406B2242D38}"/>
              </a:ext>
            </a:extLst>
          </p:cNvPr>
          <p:cNvSpPr txBox="1"/>
          <p:nvPr/>
        </p:nvSpPr>
        <p:spPr>
          <a:xfrm rot="2441350">
            <a:off x="5619709" y="8025574"/>
            <a:ext cx="184666" cy="15306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dirty="0">
                <a:solidFill>
                  <a:srgbClr val="000000"/>
                </a:solidFill>
                <a:latin typeface="Calibri" panose="020F0502020204030204" pitchFamily="34" charset="0"/>
                <a:ea typeface="ＭＳ ゴシック" pitchFamily="49" charset="-128"/>
                <a:cs typeface="Calibri" panose="020F0502020204030204" pitchFamily="34" charset="0"/>
              </a:rPr>
              <a:t>Collagen </a:t>
            </a:r>
            <a:r>
              <a:rPr lang="en-US" sz="1200" b="0" i="0" u="none" strike="noStrike" cap="none" spc="0" normalizeH="0" dirty="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medicine</a:t>
            </a:r>
          </a:p>
        </p:txBody>
      </p:sp>
      <p:sp>
        <p:nvSpPr>
          <p:cNvPr id="19" name="テキスト ボックス 18">
            <a:extLst>
              <a:ext uri="{FF2B5EF4-FFF2-40B4-BE49-F238E27FC236}">
                <a16:creationId xmlns:a16="http://schemas.microsoft.com/office/drawing/2014/main" id="{4EDD08EB-6698-4B2A-BEFF-19FF9A836967}"/>
              </a:ext>
            </a:extLst>
          </p:cNvPr>
          <p:cNvSpPr txBox="1"/>
          <p:nvPr/>
        </p:nvSpPr>
        <p:spPr>
          <a:xfrm rot="2441350">
            <a:off x="7809335" y="8027245"/>
            <a:ext cx="184666" cy="15168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dirty="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DCC</a:t>
            </a:r>
            <a:endParaRPr kumimoji="0" lang="ja-JP" altLang="en-US" sz="1200" b="0" i="0" u="none" strike="noStrike" cap="none" spc="0" normalizeH="0" dirty="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endParaRPr>
          </a:p>
        </p:txBody>
      </p:sp>
      <p:sp>
        <p:nvSpPr>
          <p:cNvPr id="20" name="テキスト ボックス 19">
            <a:extLst>
              <a:ext uri="{FF2B5EF4-FFF2-40B4-BE49-F238E27FC236}">
                <a16:creationId xmlns:a16="http://schemas.microsoft.com/office/drawing/2014/main" id="{981A7E3A-E83E-41D4-9AA8-17D764D5B06A}"/>
              </a:ext>
            </a:extLst>
          </p:cNvPr>
          <p:cNvSpPr txBox="1"/>
          <p:nvPr/>
        </p:nvSpPr>
        <p:spPr>
          <a:xfrm rot="2441350">
            <a:off x="8434564" y="8006991"/>
            <a:ext cx="184666" cy="16844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dirty="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Neonatal medicine</a:t>
            </a:r>
          </a:p>
        </p:txBody>
      </p:sp>
      <p:sp>
        <p:nvSpPr>
          <p:cNvPr id="21" name="テキスト ボックス 20">
            <a:extLst>
              <a:ext uri="{FF2B5EF4-FFF2-40B4-BE49-F238E27FC236}">
                <a16:creationId xmlns:a16="http://schemas.microsoft.com/office/drawing/2014/main" id="{CD440DD1-ABE2-4095-BD43-F94559C2BB80}"/>
              </a:ext>
            </a:extLst>
          </p:cNvPr>
          <p:cNvSpPr txBox="1"/>
          <p:nvPr/>
        </p:nvSpPr>
        <p:spPr>
          <a:xfrm rot="2441350">
            <a:off x="9147737" y="8018143"/>
            <a:ext cx="184666" cy="15921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dirty="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Respiratory surgery</a:t>
            </a:r>
          </a:p>
        </p:txBody>
      </p:sp>
      <p:sp>
        <p:nvSpPr>
          <p:cNvPr id="22" name="テキスト ボックス 21">
            <a:extLst>
              <a:ext uri="{FF2B5EF4-FFF2-40B4-BE49-F238E27FC236}">
                <a16:creationId xmlns:a16="http://schemas.microsoft.com/office/drawing/2014/main" id="{2C023172-2032-469F-8C5C-7BAB23A74E45}"/>
              </a:ext>
            </a:extLst>
          </p:cNvPr>
          <p:cNvSpPr txBox="1"/>
          <p:nvPr/>
        </p:nvSpPr>
        <p:spPr>
          <a:xfrm rot="2441350">
            <a:off x="10002829" y="8065844"/>
            <a:ext cx="184666" cy="11975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dirty="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Urology</a:t>
            </a:r>
          </a:p>
        </p:txBody>
      </p:sp>
      <p:sp>
        <p:nvSpPr>
          <p:cNvPr id="23" name="テキスト ボックス 22">
            <a:extLst>
              <a:ext uri="{FF2B5EF4-FFF2-40B4-BE49-F238E27FC236}">
                <a16:creationId xmlns:a16="http://schemas.microsoft.com/office/drawing/2014/main" id="{3901983F-A9DA-4412-B5AE-50CAABC9E3AB}"/>
              </a:ext>
            </a:extLst>
          </p:cNvPr>
          <p:cNvSpPr txBox="1"/>
          <p:nvPr/>
        </p:nvSpPr>
        <p:spPr>
          <a:xfrm rot="2441350">
            <a:off x="10689331" y="8065844"/>
            <a:ext cx="184666" cy="11975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General practice</a:t>
            </a:r>
          </a:p>
        </p:txBody>
      </p:sp>
      <p:sp>
        <p:nvSpPr>
          <p:cNvPr id="24" name="テキスト ボックス 23">
            <a:extLst>
              <a:ext uri="{FF2B5EF4-FFF2-40B4-BE49-F238E27FC236}">
                <a16:creationId xmlns:a16="http://schemas.microsoft.com/office/drawing/2014/main" id="{4015C51F-903D-4AF8-9B53-3306A9F90058}"/>
              </a:ext>
            </a:extLst>
          </p:cNvPr>
          <p:cNvSpPr txBox="1"/>
          <p:nvPr/>
        </p:nvSpPr>
        <p:spPr>
          <a:xfrm rot="2441350">
            <a:off x="11405135" y="8065844"/>
            <a:ext cx="184666" cy="11975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0" tIns="0" rIns="0" bIns="0" numCol="1" spcCol="38100" rtlCol="0" anchor="ctr">
            <a:spAutoFit/>
          </a:bodyPr>
          <a:lstStyle/>
          <a:p>
            <a:pPr marL="0" marR="0" indent="0" algn="r" defTabSz="584200" rtl="0" fontAlgn="auto" latinLnBrk="0" hangingPunct="0">
              <a:lnSpc>
                <a:spcPct val="100000"/>
              </a:lnSpc>
              <a:spcBef>
                <a:spcPts val="0"/>
              </a:spcBef>
              <a:spcAft>
                <a:spcPts val="0"/>
              </a:spcAft>
              <a:buClrTx/>
              <a:buSzTx/>
              <a:buFontTx/>
              <a:buNone/>
              <a:tabLst/>
            </a:pPr>
            <a:r>
              <a:rPr lang="en-US" sz="1200" b="0" i="0" u="none" strike="noStrike" cap="none" spc="0" normalizeH="0" dirty="0">
                <a:ln>
                  <a:noFill/>
                </a:ln>
                <a:solidFill>
                  <a:srgbClr val="000000"/>
                </a:solidFill>
                <a:effectLst/>
                <a:uFillTx/>
                <a:latin typeface="Calibri" panose="020F0502020204030204" pitchFamily="34" charset="0"/>
                <a:ea typeface="ＭＳ ゴシック" pitchFamily="49" charset="-128"/>
                <a:cs typeface="Calibri" panose="020F0502020204030204" pitchFamily="34" charset="0"/>
                <a:sym typeface="Palatino"/>
              </a:rPr>
              <a:t>Neurology</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 name="グラフ：国立国際医療研究センター薬剤部 奥/赤沢 作成"/>
          <p:cNvSpPr txBox="1"/>
          <p:nvPr/>
        </p:nvSpPr>
        <p:spPr>
          <a:xfrm>
            <a:off x="3596739" y="9164326"/>
            <a:ext cx="9138720" cy="348813"/>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rtlCol="0" anchor="ctr">
            <a:spAutoFit/>
          </a:bodyPr>
          <a:lstStyle>
            <a:lvl1pPr>
              <a:defRPr sz="2400">
                <a:solidFill>
                  <a:srgbClr val="000000"/>
                </a:solidFill>
                <a:latin typeface="ヒラギノ角ゴ ProN W6"/>
                <a:ea typeface="ヒラギノ角ゴ ProN W6"/>
                <a:cs typeface="ヒラギノ角ゴ ProN W6"/>
                <a:sym typeface="ヒラギノ角ゴ ProN W6"/>
              </a:defRPr>
            </a:lvl1pPr>
          </a:lstStyle>
          <a:p>
            <a:pPr rtl="0"/>
            <a:r>
              <a:rPr lang="en-US" sz="1600" dirty="0">
                <a:latin typeface="Calibri" panose="020F0502020204030204" pitchFamily="34" charset="0"/>
              </a:rPr>
              <a:t>Chart: Prepared by Oku/</a:t>
            </a:r>
            <a:r>
              <a:rPr lang="en-US" sz="1600" dirty="0" err="1">
                <a:latin typeface="Calibri" panose="020F0502020204030204" pitchFamily="34" charset="0"/>
              </a:rPr>
              <a:t>Akazawa</a:t>
            </a:r>
            <a:r>
              <a:rPr lang="en-US" sz="1600" dirty="0">
                <a:latin typeface="Calibri" panose="020F0502020204030204" pitchFamily="34" charset="0"/>
              </a:rPr>
              <a:t>, Department of Pharmacy, National Center for Global Health and Medicine</a:t>
            </a:r>
          </a:p>
        </p:txBody>
      </p:sp>
      <p:pic>
        <p:nvPicPr>
          <p:cNvPr id="1048" name="イメージ" descr="イメージ"/>
          <p:cNvPicPr>
            <a:picLocks noChangeAspect="1"/>
          </p:cNvPicPr>
          <p:nvPr/>
        </p:nvPicPr>
        <p:blipFill>
          <a:blip r:embed="rId2"/>
          <a:srcRect l="94734"/>
          <a:stretch>
            <a:fillRect/>
          </a:stretch>
        </p:blipFill>
        <p:spPr>
          <a:xfrm>
            <a:off x="11204449" y="1306115"/>
            <a:ext cx="867292" cy="6838137"/>
          </a:xfrm>
          <a:prstGeom prst="rect">
            <a:avLst/>
          </a:prstGeom>
          <a:ln w="12700">
            <a:miter lim="400000"/>
          </a:ln>
          <a:effectLst>
            <a:outerShdw blurRad="38100" dist="23000" dir="5400000" rotWithShape="0">
              <a:srgbClr val="000000">
                <a:alpha val="35000"/>
              </a:srgbClr>
            </a:outerShdw>
          </a:effectLst>
        </p:spPr>
      </p:pic>
      <p:pic>
        <p:nvPicPr>
          <p:cNvPr id="4" name="イメージ">
            <a:extLst>
              <a:ext uri="{FF2B5EF4-FFF2-40B4-BE49-F238E27FC236}">
                <a16:creationId xmlns:a16="http://schemas.microsoft.com/office/drawing/2014/main" id="{476F0259-5523-44E3-9FF1-0F74E9C5A4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839" y="1306115"/>
            <a:ext cx="10134676" cy="6838137"/>
          </a:xfrm>
          <a:prstGeom prst="rect">
            <a:avLst/>
          </a:prstGeom>
          <a:ln w="12700">
            <a:miter lim="400000"/>
          </a:ln>
          <a:effectLst>
            <a:outerShdw blurRad="38100" dist="23000" dir="5400000" rotWithShape="0">
              <a:srgbClr val="000000">
                <a:alpha val="35000"/>
              </a:srgbClr>
            </a:outerShdw>
          </a:effectLst>
        </p:spPr>
      </p:pic>
      <p:sp>
        <p:nvSpPr>
          <p:cNvPr id="5" name="正方形/長方形 4">
            <a:extLst>
              <a:ext uri="{FF2B5EF4-FFF2-40B4-BE49-F238E27FC236}">
                <a16:creationId xmlns:a16="http://schemas.microsoft.com/office/drawing/2014/main" id="{7AD60941-6B5A-4BE5-8CC3-17F17FB1BCC0}"/>
              </a:ext>
            </a:extLst>
          </p:cNvPr>
          <p:cNvSpPr/>
          <p:nvPr/>
        </p:nvSpPr>
        <p:spPr>
          <a:xfrm>
            <a:off x="3596739" y="1651168"/>
            <a:ext cx="7376061" cy="461665"/>
          </a:xfrm>
          <a:prstGeom prst="rect">
            <a:avLst/>
          </a:prstGeom>
        </p:spPr>
        <p:txBody>
          <a:bodyPr wrap="square" rtlCol="0">
            <a:spAutoFit/>
          </a:bodyPr>
          <a:lstStyle/>
          <a:p>
            <a:pPr algn="l" rtl="0"/>
            <a:r>
              <a:rPr lang="en-US" sz="2400" dirty="0">
                <a:solidFill>
                  <a:srgbClr val="000000"/>
                </a:solidFill>
                <a:latin typeface="Calibri" panose="020F0502020204030204" pitchFamily="34" charset="0"/>
                <a:ea typeface="ＭＳ ゴシック" pitchFamily="49" charset="-128"/>
              </a:rPr>
              <a:t>Changes over time in the control by notification system</a:t>
            </a:r>
          </a:p>
        </p:txBody>
      </p:sp>
      <p:sp>
        <p:nvSpPr>
          <p:cNvPr id="6" name="正方形/長方形 5">
            <a:extLst>
              <a:ext uri="{FF2B5EF4-FFF2-40B4-BE49-F238E27FC236}">
                <a16:creationId xmlns:a16="http://schemas.microsoft.com/office/drawing/2014/main" id="{0D6BE41F-B5C0-4CD8-A194-0CD307A20547}"/>
              </a:ext>
            </a:extLst>
          </p:cNvPr>
          <p:cNvSpPr/>
          <p:nvPr/>
        </p:nvSpPr>
        <p:spPr>
          <a:xfrm>
            <a:off x="9608820" y="7357502"/>
            <a:ext cx="1821180" cy="738664"/>
          </a:xfrm>
          <a:prstGeom prst="rect">
            <a:avLst/>
          </a:prstGeom>
        </p:spPr>
        <p:txBody>
          <a:bodyPr wrap="square" lIns="0" tIns="0" rIns="0" bIns="0" rtlCol="0">
            <a:spAutoFit/>
          </a:bodyPr>
          <a:lstStyle/>
          <a:p>
            <a:pPr algn="l" rtl="0"/>
            <a:r>
              <a:rPr lang="en-US" sz="1600" dirty="0">
                <a:solidFill>
                  <a:srgbClr val="000000"/>
                </a:solidFill>
                <a:latin typeface="Calibri" panose="020F0502020204030204" pitchFamily="34" charset="0"/>
                <a:ea typeface="ＭＳ ゴシック" pitchFamily="49" charset="-128"/>
              </a:rPr>
              <a:t>Frequency of reminder to submit notification</a:t>
            </a:r>
          </a:p>
        </p:txBody>
      </p:sp>
      <p:sp>
        <p:nvSpPr>
          <p:cNvPr id="7" name="正方形/長方形 6">
            <a:extLst>
              <a:ext uri="{FF2B5EF4-FFF2-40B4-BE49-F238E27FC236}">
                <a16:creationId xmlns:a16="http://schemas.microsoft.com/office/drawing/2014/main" id="{C7A27BD1-453F-4813-842E-F682B30707D3}"/>
              </a:ext>
            </a:extLst>
          </p:cNvPr>
          <p:cNvSpPr/>
          <p:nvPr/>
        </p:nvSpPr>
        <p:spPr>
          <a:xfrm>
            <a:off x="7879080" y="7419509"/>
            <a:ext cx="1087120" cy="492443"/>
          </a:xfrm>
          <a:prstGeom prst="rect">
            <a:avLst/>
          </a:prstGeom>
        </p:spPr>
        <p:txBody>
          <a:bodyPr wrap="square" lIns="0" tIns="0" rIns="0" bIns="0" rtlCol="0">
            <a:spAutoFit/>
          </a:bodyPr>
          <a:lstStyle/>
          <a:p>
            <a:pPr algn="l" rtl="0"/>
            <a:r>
              <a:rPr lang="en-US" sz="1600">
                <a:solidFill>
                  <a:srgbClr val="000000"/>
                </a:solidFill>
                <a:latin typeface="Calibri" panose="020F0502020204030204" pitchFamily="34" charset="0"/>
                <a:ea typeface="ＭＳ ゴシック" pitchFamily="49" charset="-128"/>
              </a:rPr>
              <a:t>Submission rate</a:t>
            </a:r>
          </a:p>
        </p:txBody>
      </p:sp>
      <p:graphicFrame>
        <p:nvGraphicFramePr>
          <p:cNvPr id="30" name="表 2">
            <a:extLst>
              <a:ext uri="{FF2B5EF4-FFF2-40B4-BE49-F238E27FC236}">
                <a16:creationId xmlns:a16="http://schemas.microsoft.com/office/drawing/2014/main" id="{466E31BF-1A0C-4C5A-9E28-ADA2112D3B92}"/>
              </a:ext>
            </a:extLst>
          </p:cNvPr>
          <p:cNvGraphicFramePr>
            <a:graphicFrameLocks noGrp="1"/>
          </p:cNvGraphicFramePr>
          <p:nvPr>
            <p:extLst>
              <p:ext uri="{D42A27DB-BD31-4B8C-83A1-F6EECF244321}">
                <p14:modId xmlns:p14="http://schemas.microsoft.com/office/powerpoint/2010/main" val="309820496"/>
              </p:ext>
            </p:extLst>
          </p:nvPr>
        </p:nvGraphicFramePr>
        <p:xfrm>
          <a:off x="1959429" y="5684112"/>
          <a:ext cx="9211092" cy="1553756"/>
        </p:xfrm>
        <a:graphic>
          <a:graphicData uri="http://schemas.openxmlformats.org/drawingml/2006/table">
            <a:tbl>
              <a:tblPr firstRow="1" bandRow="1">
                <a:tableStyleId>{5940675A-B579-460E-94D1-54222C63F5DA}</a:tableStyleId>
              </a:tblPr>
              <a:tblGrid>
                <a:gridCol w="418686">
                  <a:extLst>
                    <a:ext uri="{9D8B030D-6E8A-4147-A177-3AD203B41FA5}">
                      <a16:colId xmlns:a16="http://schemas.microsoft.com/office/drawing/2014/main" val="3087875688"/>
                    </a:ext>
                  </a:extLst>
                </a:gridCol>
                <a:gridCol w="418686">
                  <a:extLst>
                    <a:ext uri="{9D8B030D-6E8A-4147-A177-3AD203B41FA5}">
                      <a16:colId xmlns:a16="http://schemas.microsoft.com/office/drawing/2014/main" val="2976912519"/>
                    </a:ext>
                  </a:extLst>
                </a:gridCol>
                <a:gridCol w="418686">
                  <a:extLst>
                    <a:ext uri="{9D8B030D-6E8A-4147-A177-3AD203B41FA5}">
                      <a16:colId xmlns:a16="http://schemas.microsoft.com/office/drawing/2014/main" val="3101911223"/>
                    </a:ext>
                  </a:extLst>
                </a:gridCol>
                <a:gridCol w="418686">
                  <a:extLst>
                    <a:ext uri="{9D8B030D-6E8A-4147-A177-3AD203B41FA5}">
                      <a16:colId xmlns:a16="http://schemas.microsoft.com/office/drawing/2014/main" val="34625664"/>
                    </a:ext>
                  </a:extLst>
                </a:gridCol>
                <a:gridCol w="418686">
                  <a:extLst>
                    <a:ext uri="{9D8B030D-6E8A-4147-A177-3AD203B41FA5}">
                      <a16:colId xmlns:a16="http://schemas.microsoft.com/office/drawing/2014/main" val="3117308160"/>
                    </a:ext>
                  </a:extLst>
                </a:gridCol>
                <a:gridCol w="418686">
                  <a:extLst>
                    <a:ext uri="{9D8B030D-6E8A-4147-A177-3AD203B41FA5}">
                      <a16:colId xmlns:a16="http://schemas.microsoft.com/office/drawing/2014/main" val="2246589275"/>
                    </a:ext>
                  </a:extLst>
                </a:gridCol>
                <a:gridCol w="418686">
                  <a:extLst>
                    <a:ext uri="{9D8B030D-6E8A-4147-A177-3AD203B41FA5}">
                      <a16:colId xmlns:a16="http://schemas.microsoft.com/office/drawing/2014/main" val="457598555"/>
                    </a:ext>
                  </a:extLst>
                </a:gridCol>
                <a:gridCol w="418686">
                  <a:extLst>
                    <a:ext uri="{9D8B030D-6E8A-4147-A177-3AD203B41FA5}">
                      <a16:colId xmlns:a16="http://schemas.microsoft.com/office/drawing/2014/main" val="3162433227"/>
                    </a:ext>
                  </a:extLst>
                </a:gridCol>
                <a:gridCol w="418686">
                  <a:extLst>
                    <a:ext uri="{9D8B030D-6E8A-4147-A177-3AD203B41FA5}">
                      <a16:colId xmlns:a16="http://schemas.microsoft.com/office/drawing/2014/main" val="1030076359"/>
                    </a:ext>
                  </a:extLst>
                </a:gridCol>
                <a:gridCol w="418686">
                  <a:extLst>
                    <a:ext uri="{9D8B030D-6E8A-4147-A177-3AD203B41FA5}">
                      <a16:colId xmlns:a16="http://schemas.microsoft.com/office/drawing/2014/main" val="772476326"/>
                    </a:ext>
                  </a:extLst>
                </a:gridCol>
                <a:gridCol w="418686">
                  <a:extLst>
                    <a:ext uri="{9D8B030D-6E8A-4147-A177-3AD203B41FA5}">
                      <a16:colId xmlns:a16="http://schemas.microsoft.com/office/drawing/2014/main" val="3588874286"/>
                    </a:ext>
                  </a:extLst>
                </a:gridCol>
                <a:gridCol w="418686">
                  <a:extLst>
                    <a:ext uri="{9D8B030D-6E8A-4147-A177-3AD203B41FA5}">
                      <a16:colId xmlns:a16="http://schemas.microsoft.com/office/drawing/2014/main" val="2501202376"/>
                    </a:ext>
                  </a:extLst>
                </a:gridCol>
                <a:gridCol w="418686">
                  <a:extLst>
                    <a:ext uri="{9D8B030D-6E8A-4147-A177-3AD203B41FA5}">
                      <a16:colId xmlns:a16="http://schemas.microsoft.com/office/drawing/2014/main" val="2262359834"/>
                    </a:ext>
                  </a:extLst>
                </a:gridCol>
                <a:gridCol w="418686">
                  <a:extLst>
                    <a:ext uri="{9D8B030D-6E8A-4147-A177-3AD203B41FA5}">
                      <a16:colId xmlns:a16="http://schemas.microsoft.com/office/drawing/2014/main" val="2247549703"/>
                    </a:ext>
                  </a:extLst>
                </a:gridCol>
                <a:gridCol w="418686">
                  <a:extLst>
                    <a:ext uri="{9D8B030D-6E8A-4147-A177-3AD203B41FA5}">
                      <a16:colId xmlns:a16="http://schemas.microsoft.com/office/drawing/2014/main" val="663779676"/>
                    </a:ext>
                  </a:extLst>
                </a:gridCol>
                <a:gridCol w="418686">
                  <a:extLst>
                    <a:ext uri="{9D8B030D-6E8A-4147-A177-3AD203B41FA5}">
                      <a16:colId xmlns:a16="http://schemas.microsoft.com/office/drawing/2014/main" val="2652536170"/>
                    </a:ext>
                  </a:extLst>
                </a:gridCol>
                <a:gridCol w="418686">
                  <a:extLst>
                    <a:ext uri="{9D8B030D-6E8A-4147-A177-3AD203B41FA5}">
                      <a16:colId xmlns:a16="http://schemas.microsoft.com/office/drawing/2014/main" val="3379245807"/>
                    </a:ext>
                  </a:extLst>
                </a:gridCol>
                <a:gridCol w="418686">
                  <a:extLst>
                    <a:ext uri="{9D8B030D-6E8A-4147-A177-3AD203B41FA5}">
                      <a16:colId xmlns:a16="http://schemas.microsoft.com/office/drawing/2014/main" val="3787246198"/>
                    </a:ext>
                  </a:extLst>
                </a:gridCol>
                <a:gridCol w="418686">
                  <a:extLst>
                    <a:ext uri="{9D8B030D-6E8A-4147-A177-3AD203B41FA5}">
                      <a16:colId xmlns:a16="http://schemas.microsoft.com/office/drawing/2014/main" val="1375116201"/>
                    </a:ext>
                  </a:extLst>
                </a:gridCol>
                <a:gridCol w="418686">
                  <a:extLst>
                    <a:ext uri="{9D8B030D-6E8A-4147-A177-3AD203B41FA5}">
                      <a16:colId xmlns:a16="http://schemas.microsoft.com/office/drawing/2014/main" val="908602815"/>
                    </a:ext>
                  </a:extLst>
                </a:gridCol>
                <a:gridCol w="418686">
                  <a:extLst>
                    <a:ext uri="{9D8B030D-6E8A-4147-A177-3AD203B41FA5}">
                      <a16:colId xmlns:a16="http://schemas.microsoft.com/office/drawing/2014/main" val="1781613766"/>
                    </a:ext>
                  </a:extLst>
                </a:gridCol>
                <a:gridCol w="418686">
                  <a:extLst>
                    <a:ext uri="{9D8B030D-6E8A-4147-A177-3AD203B41FA5}">
                      <a16:colId xmlns:a16="http://schemas.microsoft.com/office/drawing/2014/main" val="3457711422"/>
                    </a:ext>
                  </a:extLst>
                </a:gridCol>
              </a:tblGrid>
              <a:tr h="1553756">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September 2014</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October 2014</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November 2014</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December 2014</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January 2015</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February 2015</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March 2015</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April 2015</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May 2015</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June 2015</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July 2015</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August 2015</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September 2015</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October 2015</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November 2015</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December 2015</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January 2016</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February 2016</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March 2016</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April 2016</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May 2016</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r" defTabSz="584200" rtl="0" eaLnBrk="1" fontAlgn="auto" latinLnBrk="0" hangingPunct="0">
                        <a:lnSpc>
                          <a:spcPct val="100000"/>
                        </a:lnSpc>
                        <a:spcBef>
                          <a:spcPts val="0"/>
                        </a:spcBef>
                        <a:spcAft>
                          <a:spcPts val="0"/>
                        </a:spcAft>
                        <a:buClrTx/>
                        <a:buSzTx/>
                        <a:buFontTx/>
                        <a:buNone/>
                        <a:tabLst/>
                        <a:defRPr/>
                      </a:pPr>
                      <a:r>
                        <a:rPr lang="en-US" sz="1400" b="0" i="0" u="none" strike="noStrike" kern="0" cap="none" spc="0" normalizeH="0" noProof="0" dirty="0">
                          <a:ln>
                            <a:noFill/>
                          </a:ln>
                          <a:solidFill>
                            <a:srgbClr val="000000"/>
                          </a:solidFill>
                          <a:effectLst/>
                          <a:uLnTx/>
                          <a:uFillTx/>
                          <a:latin typeface="Calibri" panose="020F0502020204030204" pitchFamily="34" charset="0"/>
                          <a:ea typeface="ＭＳ ゴシック" pitchFamily="49" charset="-128"/>
                          <a:cs typeface="Calibri" panose="020F0502020204030204" pitchFamily="34" charset="0"/>
                          <a:sym typeface="Palatino"/>
                        </a:rPr>
                        <a:t>June 2016</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304564238"/>
                  </a:ext>
                </a:extLst>
              </a:tr>
            </a:tbl>
          </a:graphicData>
        </a:graphic>
      </p:graphicFrame>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抗菌薬使用届未提出者に対するインシデントレポート作成の義務化について.pdf">
            <a:extLst>
              <a:ext uri="{FF2B5EF4-FFF2-40B4-BE49-F238E27FC236}">
                <a16:creationId xmlns:a16="http://schemas.microsoft.com/office/drawing/2014/main" id="{13C74F9E-D421-4D28-ADAE-3478AD32AB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1897" y="-2839369"/>
            <a:ext cx="10201006" cy="14405475"/>
          </a:xfrm>
          <a:prstGeom prst="rect">
            <a:avLst/>
          </a:prstGeom>
          <a:ln w="12700">
            <a:miter lim="400000"/>
          </a:ln>
        </p:spPr>
      </p:pic>
      <p:sp>
        <p:nvSpPr>
          <p:cNvPr id="5" name="Text Box 17">
            <a:extLst>
              <a:ext uri="{FF2B5EF4-FFF2-40B4-BE49-F238E27FC236}">
                <a16:creationId xmlns:a16="http://schemas.microsoft.com/office/drawing/2014/main" id="{3A83520C-ECF0-4B45-81D9-804A2ABE52F8}"/>
              </a:ext>
            </a:extLst>
          </p:cNvPr>
          <p:cNvSpPr txBox="1">
            <a:spLocks noChangeArrowheads="1"/>
          </p:cNvSpPr>
          <p:nvPr/>
        </p:nvSpPr>
        <p:spPr bwMode="auto">
          <a:xfrm>
            <a:off x="876300" y="230120"/>
            <a:ext cx="11201400" cy="30500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lnSpc>
                <a:spcPct val="90000"/>
              </a:lnSpc>
              <a:spcBef>
                <a:spcPts val="600"/>
              </a:spcBef>
              <a:spcAft>
                <a:spcPts val="0"/>
              </a:spcAft>
            </a:pPr>
            <a:r>
              <a:rPr lang="en-US" sz="1800" kern="100" dirty="0">
                <a:solidFill>
                  <a:srgbClr val="000000"/>
                </a:solidFill>
                <a:effectLst/>
                <a:latin typeface="Calibri" panose="020F0502020204030204" pitchFamily="34" charset="0"/>
                <a:ea typeface="ＭＳ 明朝" pitchFamily="17" charset="-128"/>
                <a:cs typeface="Calibri" panose="020F0502020204030204" pitchFamily="34" charset="0"/>
              </a:rPr>
              <a:t>Plan to obligate those who have not submitted notifications of antimicrobial drug use to prepare incident reports</a:t>
            </a:r>
            <a:endParaRPr lang="en-US" altLang="ja-JP" sz="1800" kern="100" dirty="0">
              <a:solidFill>
                <a:srgbClr val="000000"/>
              </a:solidFill>
              <a:effectLst/>
              <a:latin typeface="Calibri" panose="020F0502020204030204" pitchFamily="34" charset="0"/>
              <a:ea typeface="ＭＳ 明朝" pitchFamily="17" charset="-128"/>
              <a:cs typeface="Calibri" panose="020F0502020204030204" pitchFamily="34" charset="0"/>
            </a:endParaRPr>
          </a:p>
          <a:p>
            <a:pPr algn="r" rtl="0">
              <a:lnSpc>
                <a:spcPct val="90000"/>
              </a:lnSpc>
              <a:spcBef>
                <a:spcPts val="600"/>
              </a:spcBef>
              <a:spcAft>
                <a:spcPts val="0"/>
              </a:spcAft>
            </a:pPr>
            <a:r>
              <a:rPr lang="en-US" sz="1800" kern="100" dirty="0">
                <a:solidFill>
                  <a:srgbClr val="000000"/>
                </a:solidFill>
                <a:effectLst/>
                <a:latin typeface="Calibri" panose="020F0502020204030204" pitchFamily="34" charset="0"/>
                <a:ea typeface="ＭＳ 明朝" pitchFamily="17" charset="-128"/>
                <a:cs typeface="Calibri" panose="020F0502020204030204" pitchFamily="34" charset="0"/>
              </a:rPr>
              <a:t>Infection Control Team</a:t>
            </a:r>
            <a:endParaRPr lang="en-US" altLang="ja-JP" sz="1800" kern="100" dirty="0">
              <a:solidFill>
                <a:srgbClr val="000000"/>
              </a:solidFill>
              <a:effectLst/>
              <a:latin typeface="Calibri" panose="020F0502020204030204" pitchFamily="34" charset="0"/>
              <a:ea typeface="ＭＳ 明朝" pitchFamily="17" charset="-128"/>
              <a:cs typeface="Calibri" panose="020F0502020204030204" pitchFamily="34" charset="0"/>
            </a:endParaRPr>
          </a:p>
          <a:p>
            <a:pPr algn="l" rtl="0">
              <a:lnSpc>
                <a:spcPct val="90000"/>
              </a:lnSpc>
              <a:spcBef>
                <a:spcPts val="600"/>
              </a:spcBef>
              <a:spcAft>
                <a:spcPts val="0"/>
              </a:spcAft>
            </a:pPr>
            <a:r>
              <a:rPr lang="en-US" sz="1800" kern="100" dirty="0">
                <a:solidFill>
                  <a:srgbClr val="000000"/>
                </a:solidFill>
                <a:effectLst/>
                <a:latin typeface="Calibri" panose="020F0502020204030204" pitchFamily="34" charset="0"/>
                <a:ea typeface="ＭＳ 明朝" pitchFamily="17" charset="-128"/>
                <a:cs typeface="Calibri" panose="020F0502020204030204" pitchFamily="34" charset="0"/>
              </a:rPr>
              <a:t>In September 2014, the National Center for Global Health and Medicine launched a notification system that require notification to the pharmacy when using broad-spectrum antimicrobial drugs and anti-MRSA drugs. Medical surveillance requires achievement of the notification rate of 100%; however, the notification rate at our hospital is still around 90%, and the notification rate remains low for specific departments under the current circumstances.</a:t>
            </a:r>
            <a:endParaRPr lang="en-US" altLang="ja-JP" sz="1800" kern="100" dirty="0">
              <a:solidFill>
                <a:srgbClr val="000000"/>
              </a:solidFill>
              <a:effectLst/>
              <a:latin typeface="Calibri" panose="020F0502020204030204" pitchFamily="34" charset="0"/>
              <a:ea typeface="ＭＳ 明朝" pitchFamily="17" charset="-128"/>
              <a:cs typeface="Calibri" panose="020F0502020204030204" pitchFamily="34" charset="0"/>
            </a:endParaRPr>
          </a:p>
          <a:p>
            <a:pPr algn="l" rtl="0">
              <a:lnSpc>
                <a:spcPct val="90000"/>
              </a:lnSpc>
              <a:spcBef>
                <a:spcPts val="600"/>
              </a:spcBef>
              <a:spcAft>
                <a:spcPts val="0"/>
              </a:spcAft>
            </a:pPr>
            <a:r>
              <a:rPr lang="en-US" sz="1800" kern="100" dirty="0">
                <a:solidFill>
                  <a:srgbClr val="000000"/>
                </a:solidFill>
                <a:effectLst/>
                <a:latin typeface="Calibri" panose="020F0502020204030204" pitchFamily="34" charset="0"/>
                <a:ea typeface="ＭＳ 明朝" pitchFamily="17" charset="-128"/>
                <a:cs typeface="Calibri" panose="020F0502020204030204" pitchFamily="34" charset="0"/>
              </a:rPr>
              <a:t>In addition, from the viewpoint of medical </a:t>
            </a:r>
            <a:r>
              <a:rPr lang="en-US" sz="1800" kern="100" dirty="0">
                <a:solidFill>
                  <a:srgbClr val="000000"/>
                </a:solidFill>
                <a:latin typeface="Calibri" panose="020F0502020204030204" pitchFamily="34" charset="0"/>
                <a:ea typeface="ＭＳ 明朝" pitchFamily="17" charset="-128"/>
                <a:cs typeface="Calibri" panose="020F0502020204030204" pitchFamily="34" charset="0"/>
              </a:rPr>
              <a:t>safety, </a:t>
            </a:r>
            <a:r>
              <a:rPr lang="en-US" sz="1800" kern="100" dirty="0">
                <a:solidFill>
                  <a:srgbClr val="000000"/>
                </a:solidFill>
                <a:effectLst/>
                <a:latin typeface="Calibri" panose="020F0502020204030204" pitchFamily="34" charset="0"/>
                <a:ea typeface="ＭＳ 明朝" pitchFamily="17" charset="-128"/>
                <a:cs typeface="Calibri" panose="020F0502020204030204" pitchFamily="34" charset="0"/>
              </a:rPr>
              <a:t>it is suggested to be an incident to use antimicrobial drugs that should be notified, and followed and controlled by the infection control team without notification. For this reason, it is considered necessary to mandate physicians who do not submit notification before administering antimicrobial drugs requiring notification to submit incident reports.</a:t>
            </a:r>
          </a:p>
          <a:p>
            <a:pPr algn="l" rtl="0">
              <a:lnSpc>
                <a:spcPct val="90000"/>
              </a:lnSpc>
              <a:spcBef>
                <a:spcPts val="600"/>
              </a:spcBef>
              <a:spcAft>
                <a:spcPts val="0"/>
              </a:spcAft>
            </a:pPr>
            <a:r>
              <a:rPr lang="en-US" sz="1800" kern="100" dirty="0">
                <a:solidFill>
                  <a:srgbClr val="000000"/>
                </a:solidFill>
                <a:effectLst/>
                <a:latin typeface="Calibri" panose="020F0502020204030204" pitchFamily="34" charset="0"/>
                <a:ea typeface="ＭＳ 明朝" pitchFamily="17" charset="-128"/>
                <a:cs typeface="Calibri" panose="020F0502020204030204" pitchFamily="34" charset="0"/>
              </a:rPr>
              <a:t>Specifically, we will warn the physicians according to the following flow:</a:t>
            </a:r>
            <a:endParaRPr lang="ja-JP" sz="1800" kern="100" dirty="0">
              <a:effectLst/>
              <a:latin typeface="Calibri" panose="020F0502020204030204" pitchFamily="34" charset="0"/>
              <a:ea typeface="ＭＳ 明朝" pitchFamily="17" charset="-128"/>
              <a:cs typeface="Calibri" panose="020F0502020204030204" pitchFamily="34" charset="0"/>
            </a:endParaRPr>
          </a:p>
        </p:txBody>
      </p:sp>
      <p:grpSp>
        <p:nvGrpSpPr>
          <p:cNvPr id="2" name="グループ化 1"/>
          <p:cNvGrpSpPr/>
          <p:nvPr/>
        </p:nvGrpSpPr>
        <p:grpSpPr>
          <a:xfrm>
            <a:off x="1841500" y="3191185"/>
            <a:ext cx="8775700" cy="6562414"/>
            <a:chOff x="1841500" y="4532233"/>
            <a:chExt cx="8775700" cy="6562414"/>
          </a:xfrm>
        </p:grpSpPr>
        <p:sp>
          <p:nvSpPr>
            <p:cNvPr id="6" name="Text Box 16">
              <a:extLst>
                <a:ext uri="{FF2B5EF4-FFF2-40B4-BE49-F238E27FC236}">
                  <a16:creationId xmlns:a16="http://schemas.microsoft.com/office/drawing/2014/main" id="{B0BBBE1A-7123-4518-A7FE-EA6370134094}"/>
                </a:ext>
              </a:extLst>
            </p:cNvPr>
            <p:cNvSpPr txBox="1">
              <a:spLocks noChangeArrowheads="1"/>
            </p:cNvSpPr>
            <p:nvPr/>
          </p:nvSpPr>
          <p:spPr bwMode="auto">
            <a:xfrm>
              <a:off x="7522210" y="4532233"/>
              <a:ext cx="1676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rtl="0">
                <a:spcAft>
                  <a:spcPts val="0"/>
                </a:spcAft>
              </a:pPr>
              <a:r>
                <a:rPr lang="en-US" sz="1400" kern="100" dirty="0">
                  <a:solidFill>
                    <a:srgbClr val="000000"/>
                  </a:solidFill>
                  <a:latin typeface="Calibri" panose="020F0502020204030204" pitchFamily="34" charset="0"/>
                  <a:ea typeface="ＭＳ 明朝" pitchFamily="17" charset="-128"/>
                  <a:cs typeface="Calibri" panose="020F0502020204030204" pitchFamily="34" charset="0"/>
                </a:rPr>
                <a:t>Timeline</a:t>
              </a:r>
            </a:p>
          </p:txBody>
        </p:sp>
        <p:sp>
          <p:nvSpPr>
            <p:cNvPr id="7" name="Text Box 15">
              <a:extLst>
                <a:ext uri="{FF2B5EF4-FFF2-40B4-BE49-F238E27FC236}">
                  <a16:creationId xmlns:a16="http://schemas.microsoft.com/office/drawing/2014/main" id="{A54069FD-9F96-4034-91EE-C705F120B76B}"/>
                </a:ext>
              </a:extLst>
            </p:cNvPr>
            <p:cNvSpPr txBox="1">
              <a:spLocks noChangeArrowheads="1"/>
            </p:cNvSpPr>
            <p:nvPr/>
          </p:nvSpPr>
          <p:spPr bwMode="auto">
            <a:xfrm>
              <a:off x="1841500" y="4846637"/>
              <a:ext cx="44291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r" rtl="0">
                <a:spcAft>
                  <a:spcPts val="0"/>
                </a:spcAft>
              </a:pPr>
              <a:r>
                <a:rPr lang="en-US" sz="1600" kern="100" dirty="0">
                  <a:solidFill>
                    <a:srgbClr val="000000"/>
                  </a:solidFill>
                  <a:effectLst/>
                  <a:latin typeface="Calibri" panose="020F0502020204030204" pitchFamily="34" charset="0"/>
                  <a:ea typeface="ＭＳ 明朝" pitchFamily="17" charset="-128"/>
                  <a:cs typeface="Calibri" panose="020F0502020204030204" pitchFamily="34" charset="0"/>
                </a:rPr>
                <a:t>Prescription of specific antimicrobial drugs</a:t>
              </a:r>
              <a:endParaRPr lang="ja-JP" sz="1600" kern="100" dirty="0">
                <a:effectLst/>
                <a:latin typeface="Calibri" panose="020F0502020204030204" pitchFamily="34" charset="0"/>
                <a:ea typeface="ＭＳ 明朝" pitchFamily="17" charset="-128"/>
                <a:cs typeface="Calibri" panose="020F0502020204030204" pitchFamily="34" charset="0"/>
              </a:endParaRPr>
            </a:p>
          </p:txBody>
        </p:sp>
        <p:sp>
          <p:nvSpPr>
            <p:cNvPr id="8" name="Text Box 14">
              <a:extLst>
                <a:ext uri="{FF2B5EF4-FFF2-40B4-BE49-F238E27FC236}">
                  <a16:creationId xmlns:a16="http://schemas.microsoft.com/office/drawing/2014/main" id="{47F4932F-1FD6-4A75-84A3-0624589C2839}"/>
                </a:ext>
              </a:extLst>
            </p:cNvPr>
            <p:cNvSpPr txBox="1">
              <a:spLocks noChangeArrowheads="1"/>
            </p:cNvSpPr>
            <p:nvPr/>
          </p:nvSpPr>
          <p:spPr bwMode="auto">
            <a:xfrm>
              <a:off x="2755900" y="5303837"/>
              <a:ext cx="35604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r" rtl="0">
                <a:spcAft>
                  <a:spcPts val="0"/>
                </a:spcAft>
              </a:pPr>
              <a:r>
                <a:rPr lang="en-US" sz="1600" kern="100" dirty="0">
                  <a:solidFill>
                    <a:srgbClr val="000000"/>
                  </a:solidFill>
                  <a:effectLst/>
                  <a:latin typeface="Calibri" panose="020F0502020204030204" pitchFamily="34" charset="0"/>
                  <a:ea typeface="ＭＳ 明朝" pitchFamily="17" charset="-128"/>
                  <a:cs typeface="Calibri" panose="020F0502020204030204" pitchFamily="34" charset="0"/>
                </a:rPr>
                <a:t>Reminder of notification (1st)</a:t>
              </a:r>
              <a:endParaRPr lang="ja-JP" sz="1600" kern="100" dirty="0">
                <a:effectLst/>
                <a:latin typeface="Calibri" panose="020F0502020204030204" pitchFamily="34" charset="0"/>
                <a:ea typeface="ＭＳ 明朝" pitchFamily="17" charset="-128"/>
                <a:cs typeface="Calibri" panose="020F0502020204030204" pitchFamily="34" charset="0"/>
              </a:endParaRPr>
            </a:p>
          </p:txBody>
        </p:sp>
        <p:sp>
          <p:nvSpPr>
            <p:cNvPr id="9" name="Text Box 13">
              <a:extLst>
                <a:ext uri="{FF2B5EF4-FFF2-40B4-BE49-F238E27FC236}">
                  <a16:creationId xmlns:a16="http://schemas.microsoft.com/office/drawing/2014/main" id="{E3A8C566-D280-4351-BF9E-2CC6B90B1EAC}"/>
                </a:ext>
              </a:extLst>
            </p:cNvPr>
            <p:cNvSpPr txBox="1">
              <a:spLocks noChangeArrowheads="1"/>
            </p:cNvSpPr>
            <p:nvPr/>
          </p:nvSpPr>
          <p:spPr bwMode="auto">
            <a:xfrm>
              <a:off x="3882390" y="5717222"/>
              <a:ext cx="3209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spcAft>
                  <a:spcPts val="0"/>
                </a:spcAft>
              </a:pPr>
              <a:r>
                <a:rPr lang="en-US" sz="1200" kern="100" dirty="0">
                  <a:solidFill>
                    <a:srgbClr val="FF0000"/>
                  </a:solidFill>
                  <a:effectLst/>
                  <a:latin typeface="Calibri" panose="020F0502020204030204" pitchFamily="34" charset="0"/>
                  <a:ea typeface="ＭＳ 明朝" pitchFamily="17" charset="-128"/>
                  <a:cs typeface="Calibri" panose="020F0502020204030204" pitchFamily="34" charset="0"/>
                </a:rPr>
                <a:t>Warn the attending physician that "the event will be handled as an incident if not notified"</a:t>
              </a:r>
              <a:endParaRPr lang="ja-JP" sz="1200" kern="100" dirty="0">
                <a:effectLst/>
                <a:latin typeface="Calibri" panose="020F0502020204030204" pitchFamily="34" charset="0"/>
                <a:ea typeface="ＭＳ 明朝" pitchFamily="17" charset="-128"/>
                <a:cs typeface="Calibri" panose="020F0502020204030204" pitchFamily="34" charset="0"/>
              </a:endParaRPr>
            </a:p>
          </p:txBody>
        </p:sp>
        <p:sp>
          <p:nvSpPr>
            <p:cNvPr id="10" name="Text Box 12">
              <a:extLst>
                <a:ext uri="{FF2B5EF4-FFF2-40B4-BE49-F238E27FC236}">
                  <a16:creationId xmlns:a16="http://schemas.microsoft.com/office/drawing/2014/main" id="{9310C033-D5A9-4D7F-99EB-47F66291EB64}"/>
                </a:ext>
              </a:extLst>
            </p:cNvPr>
            <p:cNvSpPr txBox="1">
              <a:spLocks noChangeArrowheads="1"/>
            </p:cNvSpPr>
            <p:nvPr/>
          </p:nvSpPr>
          <p:spPr bwMode="auto">
            <a:xfrm>
              <a:off x="3006090" y="6382702"/>
              <a:ext cx="33102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r" rtl="0">
                <a:spcAft>
                  <a:spcPts val="0"/>
                </a:spcAft>
              </a:pPr>
              <a:r>
                <a:rPr lang="en-US" sz="1600" kern="100" dirty="0">
                  <a:solidFill>
                    <a:srgbClr val="000000"/>
                  </a:solidFill>
                  <a:effectLst/>
                  <a:latin typeface="Calibri" panose="020F0502020204030204" pitchFamily="34" charset="0"/>
                  <a:ea typeface="ＭＳ 明朝" pitchFamily="17" charset="-128"/>
                  <a:cs typeface="Calibri" panose="020F0502020204030204" pitchFamily="34" charset="0"/>
                </a:rPr>
                <a:t>Reminder of notification (2</a:t>
              </a:r>
              <a:r>
                <a:rPr lang="en-US" sz="1600" kern="100" dirty="0">
                  <a:solidFill>
                    <a:srgbClr val="000038"/>
                  </a:solidFill>
                  <a:effectLst/>
                  <a:latin typeface="Calibri" panose="020F0502020204030204" pitchFamily="34" charset="0"/>
                  <a:ea typeface="ＭＳ 明朝" pitchFamily="17" charset="-128"/>
                  <a:cs typeface="Calibri" panose="020F0502020204030204" pitchFamily="34" charset="0"/>
                </a:rPr>
                <a:t>nd</a:t>
              </a:r>
              <a:r>
                <a:rPr lang="en-US" sz="1600" kern="100" dirty="0">
                  <a:solidFill>
                    <a:srgbClr val="000000"/>
                  </a:solidFill>
                  <a:effectLst/>
                  <a:latin typeface="Calibri" panose="020F0502020204030204" pitchFamily="34" charset="0"/>
                  <a:ea typeface="ＭＳ 明朝" pitchFamily="17" charset="-128"/>
                  <a:cs typeface="Calibri" panose="020F0502020204030204" pitchFamily="34" charset="0"/>
                </a:rPr>
                <a:t>)</a:t>
              </a:r>
              <a:endParaRPr lang="ja-JP" sz="1600" kern="100" dirty="0">
                <a:effectLst/>
                <a:latin typeface="Calibri" panose="020F0502020204030204" pitchFamily="34" charset="0"/>
                <a:ea typeface="ＭＳ 明朝" pitchFamily="17" charset="-128"/>
                <a:cs typeface="Calibri" panose="020F0502020204030204" pitchFamily="34" charset="0"/>
              </a:endParaRPr>
            </a:p>
          </p:txBody>
        </p:sp>
        <p:sp>
          <p:nvSpPr>
            <p:cNvPr id="11" name="Text Box 11">
              <a:extLst>
                <a:ext uri="{FF2B5EF4-FFF2-40B4-BE49-F238E27FC236}">
                  <a16:creationId xmlns:a16="http://schemas.microsoft.com/office/drawing/2014/main" id="{F92A4E7F-F364-4D02-AFA3-36F2CD91E99C}"/>
                </a:ext>
              </a:extLst>
            </p:cNvPr>
            <p:cNvSpPr txBox="1">
              <a:spLocks noChangeArrowheads="1"/>
            </p:cNvSpPr>
            <p:nvPr/>
          </p:nvSpPr>
          <p:spPr bwMode="auto">
            <a:xfrm>
              <a:off x="3832225" y="6746557"/>
              <a:ext cx="33102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spcAft>
                  <a:spcPts val="0"/>
                </a:spcAft>
              </a:pPr>
              <a:r>
                <a:rPr lang="en-US" sz="1200" kern="100" dirty="0">
                  <a:solidFill>
                    <a:srgbClr val="FF0000"/>
                  </a:solidFill>
                  <a:effectLst/>
                  <a:latin typeface="Calibri" panose="020F0502020204030204" pitchFamily="34" charset="0"/>
                  <a:ea typeface="ＭＳ 明朝" pitchFamily="17" charset="-128"/>
                  <a:cs typeface="Calibri" panose="020F0502020204030204" pitchFamily="34" charset="0"/>
                </a:rPr>
                <a:t>Warn the attending physician that "the event will be reported to the Medical Safety Management Office if notification is not submitted within this month"</a:t>
              </a:r>
            </a:p>
          </p:txBody>
        </p:sp>
        <p:sp>
          <p:nvSpPr>
            <p:cNvPr id="12" name="Text Box 10">
              <a:extLst>
                <a:ext uri="{FF2B5EF4-FFF2-40B4-BE49-F238E27FC236}">
                  <a16:creationId xmlns:a16="http://schemas.microsoft.com/office/drawing/2014/main" id="{D63EAFD4-5D82-4B21-8FBA-5191FF7CF868}"/>
                </a:ext>
              </a:extLst>
            </p:cNvPr>
            <p:cNvSpPr txBox="1">
              <a:spLocks noChangeArrowheads="1"/>
            </p:cNvSpPr>
            <p:nvPr/>
          </p:nvSpPr>
          <p:spPr bwMode="auto">
            <a:xfrm>
              <a:off x="2351588" y="7584369"/>
              <a:ext cx="4000952"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r" rtl="0">
                <a:lnSpc>
                  <a:spcPct val="90000"/>
                </a:lnSpc>
                <a:spcAft>
                  <a:spcPts val="0"/>
                </a:spcAft>
              </a:pPr>
              <a:r>
                <a:rPr lang="en-US" sz="1600" kern="100" dirty="0">
                  <a:solidFill>
                    <a:srgbClr val="000000"/>
                  </a:solidFill>
                  <a:effectLst/>
                  <a:latin typeface="Calibri" panose="020F0502020204030204" pitchFamily="34" charset="0"/>
                  <a:ea typeface="ＭＳ 明朝" pitchFamily="17" charset="-128"/>
                  <a:cs typeface="Calibri" panose="020F0502020204030204" pitchFamily="34" charset="0"/>
                </a:rPr>
                <a:t>Preparation of a list of physicians who have not submitted notification in the previous month</a:t>
              </a:r>
              <a:endParaRPr lang="ja-JP" sz="1600" kern="100" dirty="0">
                <a:effectLst/>
                <a:latin typeface="Calibri" panose="020F0502020204030204" pitchFamily="34" charset="0"/>
                <a:ea typeface="ＭＳ 明朝" pitchFamily="17" charset="-128"/>
                <a:cs typeface="Calibri" panose="020F0502020204030204" pitchFamily="34" charset="0"/>
              </a:endParaRPr>
            </a:p>
          </p:txBody>
        </p:sp>
        <p:sp>
          <p:nvSpPr>
            <p:cNvPr id="13" name="Text Box 9">
              <a:extLst>
                <a:ext uri="{FF2B5EF4-FFF2-40B4-BE49-F238E27FC236}">
                  <a16:creationId xmlns:a16="http://schemas.microsoft.com/office/drawing/2014/main" id="{2455C49A-2872-4C27-91C2-32EB1FCB7B63}"/>
                </a:ext>
              </a:extLst>
            </p:cNvPr>
            <p:cNvSpPr txBox="1">
              <a:spLocks noChangeArrowheads="1"/>
            </p:cNvSpPr>
            <p:nvPr/>
          </p:nvSpPr>
          <p:spPr bwMode="auto">
            <a:xfrm>
              <a:off x="3922395" y="8032432"/>
              <a:ext cx="2368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spcAft>
                  <a:spcPts val="0"/>
                </a:spcAft>
              </a:pPr>
              <a:r>
                <a:rPr lang="en-US" sz="1200" kern="100" dirty="0">
                  <a:solidFill>
                    <a:srgbClr val="FF0000"/>
                  </a:solidFill>
                  <a:effectLst/>
                  <a:latin typeface="Calibri" panose="020F0502020204030204" pitchFamily="34" charset="0"/>
                  <a:ea typeface="ＭＳ 明朝" pitchFamily="17" charset="-128"/>
                  <a:cs typeface="Calibri" panose="020F0502020204030204" pitchFamily="34" charset="0"/>
                </a:rPr>
                <a:t>Submit the list to Medical Safety Department</a:t>
              </a:r>
              <a:endParaRPr lang="ja-JP" sz="1200" kern="100" dirty="0">
                <a:effectLst/>
                <a:latin typeface="Calibri" panose="020F0502020204030204" pitchFamily="34" charset="0"/>
                <a:ea typeface="ＭＳ 明朝" pitchFamily="17" charset="-128"/>
                <a:cs typeface="Calibri" panose="020F0502020204030204" pitchFamily="34" charset="0"/>
              </a:endParaRPr>
            </a:p>
          </p:txBody>
        </p:sp>
        <p:sp>
          <p:nvSpPr>
            <p:cNvPr id="14" name="Text Box 8">
              <a:extLst>
                <a:ext uri="{FF2B5EF4-FFF2-40B4-BE49-F238E27FC236}">
                  <a16:creationId xmlns:a16="http://schemas.microsoft.com/office/drawing/2014/main" id="{8AE25697-8B42-4640-BD39-171541510AD3}"/>
                </a:ext>
              </a:extLst>
            </p:cNvPr>
            <p:cNvSpPr txBox="1">
              <a:spLocks noChangeArrowheads="1"/>
            </p:cNvSpPr>
            <p:nvPr/>
          </p:nvSpPr>
          <p:spPr bwMode="auto">
            <a:xfrm>
              <a:off x="2440488" y="8599487"/>
              <a:ext cx="3964757"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r" rtl="0">
                <a:lnSpc>
                  <a:spcPct val="90000"/>
                </a:lnSpc>
                <a:spcAft>
                  <a:spcPts val="0"/>
                </a:spcAft>
              </a:pPr>
              <a:r>
                <a:rPr lang="en-US" sz="1600" kern="100" dirty="0">
                  <a:solidFill>
                    <a:srgbClr val="000000"/>
                  </a:solidFill>
                  <a:effectLst/>
                  <a:latin typeface="Calibri" panose="020F0502020204030204" pitchFamily="34" charset="0"/>
                  <a:ea typeface="ＭＳ 明朝" pitchFamily="17" charset="-128"/>
                  <a:cs typeface="Calibri" panose="020F0502020204030204" pitchFamily="34" charset="0"/>
                </a:rPr>
                <a:t>Report of physicians who have not submitted incident report</a:t>
              </a:r>
              <a:endParaRPr lang="ja-JP" sz="1600" kern="100" dirty="0">
                <a:effectLst/>
                <a:latin typeface="Calibri" panose="020F0502020204030204" pitchFamily="34" charset="0"/>
                <a:ea typeface="ＭＳ 明朝" pitchFamily="17" charset="-128"/>
                <a:cs typeface="Calibri" panose="020F0502020204030204" pitchFamily="34" charset="0"/>
              </a:endParaRPr>
            </a:p>
          </p:txBody>
        </p:sp>
        <p:sp>
          <p:nvSpPr>
            <p:cNvPr id="15" name="Text Box 7">
              <a:extLst>
                <a:ext uri="{FF2B5EF4-FFF2-40B4-BE49-F238E27FC236}">
                  <a16:creationId xmlns:a16="http://schemas.microsoft.com/office/drawing/2014/main" id="{A6A1D097-7485-4CC9-895E-74148DBC2535}"/>
                </a:ext>
              </a:extLst>
            </p:cNvPr>
            <p:cNvSpPr txBox="1">
              <a:spLocks noChangeArrowheads="1"/>
            </p:cNvSpPr>
            <p:nvPr/>
          </p:nvSpPr>
          <p:spPr bwMode="auto">
            <a:xfrm>
              <a:off x="3944620" y="9051607"/>
              <a:ext cx="314706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algn="l" rtl="0">
                <a:spcAft>
                  <a:spcPts val="0"/>
                </a:spcAft>
              </a:pPr>
              <a:r>
                <a:rPr lang="en-US" sz="1100" kern="100" dirty="0">
                  <a:solidFill>
                    <a:srgbClr val="FF0000"/>
                  </a:solidFill>
                  <a:effectLst/>
                  <a:latin typeface="Calibri" panose="020F0502020204030204" pitchFamily="34" charset="0"/>
                  <a:ea typeface="ＭＳ 明朝" pitchFamily="17" charset="-128"/>
                  <a:cs typeface="Calibri" panose="020F0502020204030204" pitchFamily="34" charset="0"/>
                </a:rPr>
                <a:t>Medical Safety Department receives the list of physicians who have not submitted incident report, and report it at the next ICC meeting to disseminate the information by in-hospital mail</a:t>
              </a:r>
              <a:endParaRPr lang="ja-JP" sz="1100" kern="100" dirty="0">
                <a:effectLst/>
                <a:latin typeface="Calibri" panose="020F0502020204030204" pitchFamily="34" charset="0"/>
                <a:ea typeface="ＭＳ 明朝" pitchFamily="17" charset="-128"/>
                <a:cs typeface="Calibri" panose="020F0502020204030204" pitchFamily="34" charset="0"/>
              </a:endParaRPr>
            </a:p>
          </p:txBody>
        </p:sp>
        <p:sp>
          <p:nvSpPr>
            <p:cNvPr id="16" name="Text Box 6">
              <a:extLst>
                <a:ext uri="{FF2B5EF4-FFF2-40B4-BE49-F238E27FC236}">
                  <a16:creationId xmlns:a16="http://schemas.microsoft.com/office/drawing/2014/main" id="{00C45894-5D69-496D-862E-FB7B061A7AB2}"/>
                </a:ext>
              </a:extLst>
            </p:cNvPr>
            <p:cNvSpPr txBox="1">
              <a:spLocks noChangeArrowheads="1"/>
            </p:cNvSpPr>
            <p:nvPr/>
          </p:nvSpPr>
          <p:spPr bwMode="auto">
            <a:xfrm>
              <a:off x="7512685" y="4886874"/>
              <a:ext cx="15836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rtl="0">
                <a:spcAft>
                  <a:spcPts val="0"/>
                </a:spcAft>
              </a:pPr>
              <a:r>
                <a:rPr lang="en-US" sz="1400" kern="100" dirty="0">
                  <a:solidFill>
                    <a:srgbClr val="000000"/>
                  </a:solidFill>
                  <a:effectLst/>
                  <a:latin typeface="Calibri" panose="020F0502020204030204" pitchFamily="34" charset="0"/>
                  <a:ea typeface="ＭＳ 明朝" pitchFamily="17" charset="-128"/>
                  <a:cs typeface="Calibri" panose="020F0502020204030204" pitchFamily="34" charset="0"/>
                </a:rPr>
                <a:t>Day of prescription</a:t>
              </a:r>
              <a:endParaRPr lang="ja-JP" sz="1400" kern="100" dirty="0">
                <a:effectLst/>
                <a:latin typeface="Calibri" panose="020F0502020204030204" pitchFamily="34" charset="0"/>
                <a:ea typeface="ＭＳ 明朝" pitchFamily="17" charset="-128"/>
                <a:cs typeface="Calibri" panose="020F0502020204030204" pitchFamily="34" charset="0"/>
              </a:endParaRPr>
            </a:p>
          </p:txBody>
        </p:sp>
        <p:sp>
          <p:nvSpPr>
            <p:cNvPr id="17" name="Text Box 5">
              <a:extLst>
                <a:ext uri="{FF2B5EF4-FFF2-40B4-BE49-F238E27FC236}">
                  <a16:creationId xmlns:a16="http://schemas.microsoft.com/office/drawing/2014/main" id="{B114FD1C-FE1F-4755-A14A-DE9E621741FF}"/>
                </a:ext>
              </a:extLst>
            </p:cNvPr>
            <p:cNvSpPr txBox="1">
              <a:spLocks noChangeArrowheads="1"/>
            </p:cNvSpPr>
            <p:nvPr/>
          </p:nvSpPr>
          <p:spPr bwMode="auto">
            <a:xfrm>
              <a:off x="7540625" y="5300662"/>
              <a:ext cx="163957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rtl="0">
                <a:lnSpc>
                  <a:spcPct val="90000"/>
                </a:lnSpc>
                <a:spcAft>
                  <a:spcPts val="0"/>
                </a:spcAft>
              </a:pPr>
              <a:r>
                <a:rPr lang="en-US" sz="1200" kern="100" dirty="0">
                  <a:solidFill>
                    <a:srgbClr val="000000"/>
                  </a:solidFill>
                  <a:effectLst/>
                  <a:latin typeface="Calibri" panose="020F0502020204030204" pitchFamily="34" charset="0"/>
                  <a:ea typeface="ＭＳ 明朝" pitchFamily="17" charset="-128"/>
                  <a:cs typeface="Calibri" panose="020F0502020204030204" pitchFamily="34" charset="0"/>
                </a:rPr>
                <a:t>Day following the prescription</a:t>
              </a:r>
              <a:endParaRPr lang="ja-JP" sz="1200" kern="100" dirty="0">
                <a:effectLst/>
                <a:latin typeface="Calibri" panose="020F0502020204030204" pitchFamily="34" charset="0"/>
                <a:ea typeface="ＭＳ 明朝" pitchFamily="17" charset="-128"/>
                <a:cs typeface="Calibri" panose="020F0502020204030204" pitchFamily="34" charset="0"/>
              </a:endParaRPr>
            </a:p>
          </p:txBody>
        </p:sp>
        <p:sp>
          <p:nvSpPr>
            <p:cNvPr id="18" name="Text Box 4">
              <a:extLst>
                <a:ext uri="{FF2B5EF4-FFF2-40B4-BE49-F238E27FC236}">
                  <a16:creationId xmlns:a16="http://schemas.microsoft.com/office/drawing/2014/main" id="{0B1E5072-39F2-4205-8AE8-80248A71DF87}"/>
                </a:ext>
              </a:extLst>
            </p:cNvPr>
            <p:cNvSpPr txBox="1">
              <a:spLocks noChangeArrowheads="1"/>
            </p:cNvSpPr>
            <p:nvPr/>
          </p:nvSpPr>
          <p:spPr bwMode="auto">
            <a:xfrm>
              <a:off x="7500620" y="6431311"/>
              <a:ext cx="16643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rtl="0">
                <a:spcAft>
                  <a:spcPts val="0"/>
                </a:spcAft>
              </a:pPr>
              <a:r>
                <a:rPr lang="en-US" sz="1400" kern="100" dirty="0">
                  <a:solidFill>
                    <a:srgbClr val="000000"/>
                  </a:solidFill>
                  <a:effectLst/>
                  <a:latin typeface="Calibri" panose="020F0502020204030204" pitchFamily="34" charset="0"/>
                  <a:ea typeface="ＭＳ 明朝" pitchFamily="17" charset="-128"/>
                  <a:cs typeface="Calibri" panose="020F0502020204030204" pitchFamily="34" charset="0"/>
                </a:rPr>
                <a:t>End of month</a:t>
              </a:r>
              <a:endParaRPr lang="ja-JP" sz="1400" kern="100" dirty="0">
                <a:effectLst/>
                <a:latin typeface="Calibri" panose="020F0502020204030204" pitchFamily="34" charset="0"/>
                <a:ea typeface="ＭＳ 明朝" pitchFamily="17" charset="-128"/>
                <a:cs typeface="Calibri" panose="020F0502020204030204" pitchFamily="34" charset="0"/>
              </a:endParaRPr>
            </a:p>
          </p:txBody>
        </p:sp>
        <p:sp>
          <p:nvSpPr>
            <p:cNvPr id="19" name="Text Box 3">
              <a:extLst>
                <a:ext uri="{FF2B5EF4-FFF2-40B4-BE49-F238E27FC236}">
                  <a16:creationId xmlns:a16="http://schemas.microsoft.com/office/drawing/2014/main" id="{8B573C00-2386-4B6C-91DA-A3E19100439D}"/>
                </a:ext>
              </a:extLst>
            </p:cNvPr>
            <p:cNvSpPr txBox="1">
              <a:spLocks noChangeArrowheads="1"/>
            </p:cNvSpPr>
            <p:nvPr/>
          </p:nvSpPr>
          <p:spPr bwMode="auto">
            <a:xfrm>
              <a:off x="7484110" y="7742237"/>
              <a:ext cx="16275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rtl="0">
                <a:spcAft>
                  <a:spcPts val="0"/>
                </a:spcAft>
              </a:pPr>
              <a:r>
                <a:rPr lang="en-US" sz="1400" kern="100" dirty="0">
                  <a:solidFill>
                    <a:srgbClr val="000000"/>
                  </a:solidFill>
                  <a:effectLst/>
                  <a:latin typeface="Calibri" panose="020F0502020204030204" pitchFamily="34" charset="0"/>
                  <a:ea typeface="ＭＳ 明朝" pitchFamily="17" charset="-128"/>
                  <a:cs typeface="Calibri" panose="020F0502020204030204" pitchFamily="34" charset="0"/>
                </a:rPr>
                <a:t>Date of ICC meeting</a:t>
              </a:r>
              <a:endParaRPr lang="ja-JP" sz="1400" kern="100" dirty="0">
                <a:effectLst/>
                <a:latin typeface="Calibri" panose="020F0502020204030204" pitchFamily="34" charset="0"/>
                <a:ea typeface="ＭＳ 明朝" pitchFamily="17" charset="-128"/>
                <a:cs typeface="Calibri" panose="020F0502020204030204" pitchFamily="34" charset="0"/>
              </a:endParaRPr>
            </a:p>
          </p:txBody>
        </p:sp>
        <p:sp>
          <p:nvSpPr>
            <p:cNvPr id="20" name="Text Box 2">
              <a:extLst>
                <a:ext uri="{FF2B5EF4-FFF2-40B4-BE49-F238E27FC236}">
                  <a16:creationId xmlns:a16="http://schemas.microsoft.com/office/drawing/2014/main" id="{002E02E5-F647-4B9F-BF24-DDC3A5BB7D30}"/>
                </a:ext>
              </a:extLst>
            </p:cNvPr>
            <p:cNvSpPr txBox="1">
              <a:spLocks noChangeArrowheads="1"/>
            </p:cNvSpPr>
            <p:nvPr/>
          </p:nvSpPr>
          <p:spPr bwMode="auto">
            <a:xfrm>
              <a:off x="7512685" y="8704897"/>
              <a:ext cx="16402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spAutoFit/>
            </a:bodyPr>
            <a:lstStyle/>
            <a:p>
              <a:pPr rtl="0">
                <a:spcAft>
                  <a:spcPts val="0"/>
                </a:spcAft>
              </a:pPr>
              <a:r>
                <a:rPr lang="en-US" sz="1400" kern="100" dirty="0">
                  <a:solidFill>
                    <a:srgbClr val="000000"/>
                  </a:solidFill>
                  <a:effectLst/>
                  <a:latin typeface="Calibri" panose="020F0502020204030204" pitchFamily="34" charset="0"/>
                  <a:ea typeface="ＭＳ 明朝" pitchFamily="17" charset="-128"/>
                  <a:cs typeface="Calibri" panose="020F0502020204030204" pitchFamily="34" charset="0"/>
                </a:rPr>
                <a:t>End of next month</a:t>
              </a:r>
              <a:endParaRPr lang="ja-JP" sz="1400" kern="100" dirty="0">
                <a:effectLst/>
                <a:latin typeface="Calibri" panose="020F0502020204030204" pitchFamily="34" charset="0"/>
                <a:ea typeface="ＭＳ 明朝" pitchFamily="17" charset="-128"/>
                <a:cs typeface="Calibri" panose="020F0502020204030204" pitchFamily="34" charset="0"/>
              </a:endParaRPr>
            </a:p>
          </p:txBody>
        </p:sp>
        <p:sp>
          <p:nvSpPr>
            <p:cNvPr id="21" name="Text Box 8">
              <a:extLst>
                <a:ext uri="{FF2B5EF4-FFF2-40B4-BE49-F238E27FC236}">
                  <a16:creationId xmlns:a16="http://schemas.microsoft.com/office/drawing/2014/main" id="{8BDC272F-BC36-4FEB-9221-1C0E93729744}"/>
                </a:ext>
              </a:extLst>
            </p:cNvPr>
            <p:cNvSpPr txBox="1">
              <a:spLocks noChangeArrowheads="1"/>
            </p:cNvSpPr>
            <p:nvPr/>
          </p:nvSpPr>
          <p:spPr bwMode="auto">
            <a:xfrm>
              <a:off x="2440488" y="9805986"/>
              <a:ext cx="8176712" cy="12886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rtlCol="0" anchor="t" anchorCtr="0" upright="1">
              <a:noAutofit/>
            </a:bodyPr>
            <a:lstStyle/>
            <a:p>
              <a:pPr algn="l" rtl="0"/>
              <a:r>
                <a:rPr lang="en-US" sz="1600" kern="100" dirty="0">
                  <a:solidFill>
                    <a:srgbClr val="000000"/>
                  </a:solidFill>
                  <a:latin typeface="Calibri" panose="020F0502020204030204" pitchFamily="34" charset="0"/>
                  <a:ea typeface="ＭＳ 明朝" pitchFamily="17" charset="-128"/>
                  <a:cs typeface="Calibri" panose="020F0502020204030204" pitchFamily="34" charset="0"/>
                </a:rPr>
                <a:t>The Infection Control Team submits the monthly list of physicians who have not submitted the report to the Medical Safety Department, and the Medical Safety Department returns the list of physicians who have not submitted the incident report to the Infection Control Team by the end of the month following the prescription. The Infection Control Team disseminates the information on the departments that have not submitted the report via in-hospital mail (NCGM all).</a:t>
              </a:r>
              <a:endParaRPr lang="ja-JP" sz="1600" kern="100" dirty="0">
                <a:effectLst/>
                <a:latin typeface="Calibri" panose="020F0502020204030204" pitchFamily="34" charset="0"/>
                <a:ea typeface="ＭＳ 明朝" pitchFamily="17" charset="-128"/>
                <a:cs typeface="Calibri" panose="020F0502020204030204" pitchFamily="34" charset="0"/>
              </a:endParaRPr>
            </a:p>
          </p:txBody>
        </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 name="インシデントレポート…"/>
          <p:cNvSpPr txBox="1"/>
          <p:nvPr/>
        </p:nvSpPr>
        <p:spPr>
          <a:xfrm>
            <a:off x="6310610" y="592997"/>
            <a:ext cx="4125847" cy="1025922"/>
          </a:xfrm>
          <a:prstGeom prst="rect">
            <a:avLst/>
          </a:prstGeom>
          <a:solidFill>
            <a:srgbClr val="FFFFFF"/>
          </a:solid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rtlCol="0" anchor="ctr">
            <a:noAutofit/>
          </a:bodyPr>
          <a:lstStyle/>
          <a:p>
            <a:pPr rtl="0">
              <a:defRPr>
                <a:latin typeface="Osaka"/>
                <a:ea typeface="Osaka"/>
                <a:cs typeface="Osaka"/>
                <a:sym typeface="Osaka"/>
              </a:defRPr>
            </a:pPr>
            <a:r>
              <a:rPr lang="en-US" sz="2800" dirty="0">
                <a:latin typeface="Calibri" panose="020F0502020204030204" pitchFamily="34" charset="0"/>
              </a:rPr>
              <a:t>Plan to obligate submission of incident report</a:t>
            </a:r>
          </a:p>
        </p:txBody>
      </p:sp>
      <p:sp>
        <p:nvSpPr>
          <p:cNvPr id="1055" name="グラフ：国立国際医療研究センター薬剤部 奥/赤沢 作成"/>
          <p:cNvSpPr txBox="1"/>
          <p:nvPr/>
        </p:nvSpPr>
        <p:spPr>
          <a:xfrm>
            <a:off x="1155701" y="9133548"/>
            <a:ext cx="11722100" cy="410369"/>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rtlCol="0" anchor="ctr">
            <a:spAutoFit/>
          </a:bodyPr>
          <a:lstStyle>
            <a:lvl1pPr>
              <a:defRPr sz="2400">
                <a:solidFill>
                  <a:srgbClr val="000000"/>
                </a:solidFill>
                <a:latin typeface="ヒラギノ角ゴ ProN W6"/>
                <a:ea typeface="ヒラギノ角ゴ ProN W6"/>
                <a:cs typeface="ヒラギノ角ゴ ProN W6"/>
                <a:sym typeface="ヒラギノ角ゴ ProN W6"/>
              </a:defRPr>
            </a:lvl1pPr>
          </a:lstStyle>
          <a:p>
            <a:pPr algn="r" rtl="0"/>
            <a:r>
              <a:rPr lang="en-US" sz="2000" dirty="0">
                <a:latin typeface="Calibri" panose="020F0502020204030204" pitchFamily="34" charset="0"/>
              </a:rPr>
              <a:t>Chart: Prepared by Oku/</a:t>
            </a:r>
            <a:r>
              <a:rPr lang="en-US" sz="2000" dirty="0" err="1">
                <a:latin typeface="Calibri" panose="020F0502020204030204" pitchFamily="34" charset="0"/>
              </a:rPr>
              <a:t>Akazawa</a:t>
            </a:r>
            <a:r>
              <a:rPr lang="en-US" sz="2000" dirty="0">
                <a:latin typeface="Calibri" panose="020F0502020204030204" pitchFamily="34" charset="0"/>
              </a:rPr>
              <a:t>, Department of Pharmacy, National Center for Global Health and Medicine</a:t>
            </a:r>
          </a:p>
        </p:txBody>
      </p:sp>
      <p:pic>
        <p:nvPicPr>
          <p:cNvPr id="5" name="イメージ">
            <a:extLst>
              <a:ext uri="{FF2B5EF4-FFF2-40B4-BE49-F238E27FC236}">
                <a16:creationId xmlns:a16="http://schemas.microsoft.com/office/drawing/2014/main" id="{03ABAB49-4CCD-4D5A-9EEB-6C6AFE619E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90" y="2201829"/>
            <a:ext cx="12725219" cy="5349942"/>
          </a:xfrm>
          <a:prstGeom prst="rect">
            <a:avLst/>
          </a:prstGeom>
          <a:ln w="12700">
            <a:miter lim="400000"/>
          </a:ln>
          <a:effectLst>
            <a:outerShdw blurRad="38100" dist="23000" dir="5400000" rotWithShape="0">
              <a:srgbClr val="000000">
                <a:alpha val="35000"/>
              </a:srgbClr>
            </a:outerShdw>
          </a:effectLst>
        </p:spPr>
      </p:pic>
      <p:sp>
        <p:nvSpPr>
          <p:cNvPr id="6" name="正方形/長方形 5">
            <a:extLst>
              <a:ext uri="{FF2B5EF4-FFF2-40B4-BE49-F238E27FC236}">
                <a16:creationId xmlns:a16="http://schemas.microsoft.com/office/drawing/2014/main" id="{B7D657D4-5883-46D5-97BD-ED47DC61CB61}"/>
              </a:ext>
            </a:extLst>
          </p:cNvPr>
          <p:cNvSpPr/>
          <p:nvPr/>
        </p:nvSpPr>
        <p:spPr>
          <a:xfrm>
            <a:off x="2552700" y="2291162"/>
            <a:ext cx="5185832" cy="830997"/>
          </a:xfrm>
          <a:prstGeom prst="rect">
            <a:avLst/>
          </a:prstGeom>
        </p:spPr>
        <p:txBody>
          <a:bodyPr wrap="square" rtlCol="0">
            <a:spAutoFit/>
          </a:bodyPr>
          <a:lstStyle/>
          <a:p>
            <a:pPr rtl="0"/>
            <a:r>
              <a:rPr lang="en-US" sz="2400" dirty="0">
                <a:solidFill>
                  <a:srgbClr val="000000"/>
                </a:solidFill>
                <a:latin typeface="Calibri" panose="020F0502020204030204" pitchFamily="34" charset="0"/>
                <a:ea typeface="ＭＳ ゴシック" pitchFamily="49" charset="-128"/>
              </a:rPr>
              <a:t>Changes over time in the control by notification system</a:t>
            </a:r>
          </a:p>
        </p:txBody>
      </p:sp>
      <p:sp>
        <p:nvSpPr>
          <p:cNvPr id="7" name="正方形/長方形 6">
            <a:extLst>
              <a:ext uri="{FF2B5EF4-FFF2-40B4-BE49-F238E27FC236}">
                <a16:creationId xmlns:a16="http://schemas.microsoft.com/office/drawing/2014/main" id="{9A7BAECD-E670-4F8E-9193-E99DB7B30989}"/>
              </a:ext>
            </a:extLst>
          </p:cNvPr>
          <p:cNvSpPr/>
          <p:nvPr/>
        </p:nvSpPr>
        <p:spPr>
          <a:xfrm>
            <a:off x="6853932" y="6965032"/>
            <a:ext cx="1821180" cy="430887"/>
          </a:xfrm>
          <a:prstGeom prst="rect">
            <a:avLst/>
          </a:prstGeom>
        </p:spPr>
        <p:txBody>
          <a:bodyPr wrap="square" lIns="0" tIns="0" rIns="0" bIns="0" rtlCol="0">
            <a:noAutofit/>
          </a:bodyPr>
          <a:lstStyle/>
          <a:p>
            <a:pPr algn="l" rtl="0">
              <a:lnSpc>
                <a:spcPct val="90000"/>
              </a:lnSpc>
            </a:pPr>
            <a:r>
              <a:rPr lang="en-US" sz="1400" dirty="0">
                <a:solidFill>
                  <a:srgbClr val="000000"/>
                </a:solidFill>
                <a:latin typeface="Calibri" panose="020F0502020204030204" pitchFamily="34" charset="0"/>
                <a:ea typeface="ＭＳ ゴシック" pitchFamily="49" charset="-128"/>
              </a:rPr>
              <a:t>Frequency of reminder to submit notification</a:t>
            </a:r>
          </a:p>
        </p:txBody>
      </p:sp>
      <p:sp>
        <p:nvSpPr>
          <p:cNvPr id="8" name="正方形/長方形 7">
            <a:extLst>
              <a:ext uri="{FF2B5EF4-FFF2-40B4-BE49-F238E27FC236}">
                <a16:creationId xmlns:a16="http://schemas.microsoft.com/office/drawing/2014/main" id="{F5C1B34F-339B-4063-83D9-AF8AF27513EE}"/>
              </a:ext>
            </a:extLst>
          </p:cNvPr>
          <p:cNvSpPr/>
          <p:nvPr/>
        </p:nvSpPr>
        <p:spPr>
          <a:xfrm>
            <a:off x="5485780" y="6965032"/>
            <a:ext cx="1087120" cy="430887"/>
          </a:xfrm>
          <a:prstGeom prst="rect">
            <a:avLst/>
          </a:prstGeom>
        </p:spPr>
        <p:txBody>
          <a:bodyPr wrap="square" lIns="0" tIns="0" rIns="0" bIns="0" rtlCol="0">
            <a:noAutofit/>
          </a:bodyPr>
          <a:lstStyle/>
          <a:p>
            <a:pPr algn="l" rtl="0">
              <a:lnSpc>
                <a:spcPct val="90000"/>
              </a:lnSpc>
            </a:pPr>
            <a:r>
              <a:rPr lang="en-US" sz="1400" dirty="0">
                <a:solidFill>
                  <a:srgbClr val="000000"/>
                </a:solidFill>
                <a:latin typeface="Calibri" panose="020F0502020204030204" pitchFamily="34" charset="0"/>
                <a:ea typeface="ＭＳ ゴシック" pitchFamily="49" charset="-128"/>
              </a:rPr>
              <a:t>Submission rate</a:t>
            </a:r>
          </a:p>
        </p:txBody>
      </p:sp>
      <p:graphicFrame>
        <p:nvGraphicFramePr>
          <p:cNvPr id="1027" name="表 1027">
            <a:extLst>
              <a:ext uri="{FF2B5EF4-FFF2-40B4-BE49-F238E27FC236}">
                <a16:creationId xmlns:a16="http://schemas.microsoft.com/office/drawing/2014/main" id="{58ED3A10-B375-472D-A712-C2F2C307EAD8}"/>
              </a:ext>
            </a:extLst>
          </p:cNvPr>
          <p:cNvGraphicFramePr>
            <a:graphicFrameLocks noGrp="1"/>
          </p:cNvGraphicFramePr>
          <p:nvPr>
            <p:extLst>
              <p:ext uri="{D42A27DB-BD31-4B8C-83A1-F6EECF244321}">
                <p14:modId xmlns:p14="http://schemas.microsoft.com/office/powerpoint/2010/main" val="4180177502"/>
              </p:ext>
            </p:extLst>
          </p:nvPr>
        </p:nvGraphicFramePr>
        <p:xfrm>
          <a:off x="943973" y="5624490"/>
          <a:ext cx="11278085" cy="1081110"/>
        </p:xfrm>
        <a:graphic>
          <a:graphicData uri="http://schemas.openxmlformats.org/drawingml/2006/table">
            <a:tbl>
              <a:tblPr firstRow="1" bandRow="1"/>
              <a:tblGrid>
                <a:gridCol w="322231">
                  <a:extLst>
                    <a:ext uri="{9D8B030D-6E8A-4147-A177-3AD203B41FA5}">
                      <a16:colId xmlns:a16="http://schemas.microsoft.com/office/drawing/2014/main" val="515053890"/>
                    </a:ext>
                  </a:extLst>
                </a:gridCol>
                <a:gridCol w="322231">
                  <a:extLst>
                    <a:ext uri="{9D8B030D-6E8A-4147-A177-3AD203B41FA5}">
                      <a16:colId xmlns:a16="http://schemas.microsoft.com/office/drawing/2014/main" val="66032053"/>
                    </a:ext>
                  </a:extLst>
                </a:gridCol>
                <a:gridCol w="322231">
                  <a:extLst>
                    <a:ext uri="{9D8B030D-6E8A-4147-A177-3AD203B41FA5}">
                      <a16:colId xmlns:a16="http://schemas.microsoft.com/office/drawing/2014/main" val="4101002374"/>
                    </a:ext>
                  </a:extLst>
                </a:gridCol>
                <a:gridCol w="322231">
                  <a:extLst>
                    <a:ext uri="{9D8B030D-6E8A-4147-A177-3AD203B41FA5}">
                      <a16:colId xmlns:a16="http://schemas.microsoft.com/office/drawing/2014/main" val="3792623745"/>
                    </a:ext>
                  </a:extLst>
                </a:gridCol>
                <a:gridCol w="322231">
                  <a:extLst>
                    <a:ext uri="{9D8B030D-6E8A-4147-A177-3AD203B41FA5}">
                      <a16:colId xmlns:a16="http://schemas.microsoft.com/office/drawing/2014/main" val="4107038650"/>
                    </a:ext>
                  </a:extLst>
                </a:gridCol>
                <a:gridCol w="322231">
                  <a:extLst>
                    <a:ext uri="{9D8B030D-6E8A-4147-A177-3AD203B41FA5}">
                      <a16:colId xmlns:a16="http://schemas.microsoft.com/office/drawing/2014/main" val="515258313"/>
                    </a:ext>
                  </a:extLst>
                </a:gridCol>
                <a:gridCol w="322231">
                  <a:extLst>
                    <a:ext uri="{9D8B030D-6E8A-4147-A177-3AD203B41FA5}">
                      <a16:colId xmlns:a16="http://schemas.microsoft.com/office/drawing/2014/main" val="1626341177"/>
                    </a:ext>
                  </a:extLst>
                </a:gridCol>
                <a:gridCol w="322231">
                  <a:extLst>
                    <a:ext uri="{9D8B030D-6E8A-4147-A177-3AD203B41FA5}">
                      <a16:colId xmlns:a16="http://schemas.microsoft.com/office/drawing/2014/main" val="3563381820"/>
                    </a:ext>
                  </a:extLst>
                </a:gridCol>
                <a:gridCol w="322231">
                  <a:extLst>
                    <a:ext uri="{9D8B030D-6E8A-4147-A177-3AD203B41FA5}">
                      <a16:colId xmlns:a16="http://schemas.microsoft.com/office/drawing/2014/main" val="588205161"/>
                    </a:ext>
                  </a:extLst>
                </a:gridCol>
                <a:gridCol w="322231">
                  <a:extLst>
                    <a:ext uri="{9D8B030D-6E8A-4147-A177-3AD203B41FA5}">
                      <a16:colId xmlns:a16="http://schemas.microsoft.com/office/drawing/2014/main" val="4212149945"/>
                    </a:ext>
                  </a:extLst>
                </a:gridCol>
                <a:gridCol w="322231">
                  <a:extLst>
                    <a:ext uri="{9D8B030D-6E8A-4147-A177-3AD203B41FA5}">
                      <a16:colId xmlns:a16="http://schemas.microsoft.com/office/drawing/2014/main" val="1839814624"/>
                    </a:ext>
                  </a:extLst>
                </a:gridCol>
                <a:gridCol w="322231">
                  <a:extLst>
                    <a:ext uri="{9D8B030D-6E8A-4147-A177-3AD203B41FA5}">
                      <a16:colId xmlns:a16="http://schemas.microsoft.com/office/drawing/2014/main" val="1768869654"/>
                    </a:ext>
                  </a:extLst>
                </a:gridCol>
                <a:gridCol w="322231">
                  <a:extLst>
                    <a:ext uri="{9D8B030D-6E8A-4147-A177-3AD203B41FA5}">
                      <a16:colId xmlns:a16="http://schemas.microsoft.com/office/drawing/2014/main" val="972000731"/>
                    </a:ext>
                  </a:extLst>
                </a:gridCol>
                <a:gridCol w="322231">
                  <a:extLst>
                    <a:ext uri="{9D8B030D-6E8A-4147-A177-3AD203B41FA5}">
                      <a16:colId xmlns:a16="http://schemas.microsoft.com/office/drawing/2014/main" val="4261328733"/>
                    </a:ext>
                  </a:extLst>
                </a:gridCol>
                <a:gridCol w="322231">
                  <a:extLst>
                    <a:ext uri="{9D8B030D-6E8A-4147-A177-3AD203B41FA5}">
                      <a16:colId xmlns:a16="http://schemas.microsoft.com/office/drawing/2014/main" val="85294433"/>
                    </a:ext>
                  </a:extLst>
                </a:gridCol>
                <a:gridCol w="322231">
                  <a:extLst>
                    <a:ext uri="{9D8B030D-6E8A-4147-A177-3AD203B41FA5}">
                      <a16:colId xmlns:a16="http://schemas.microsoft.com/office/drawing/2014/main" val="4107401414"/>
                    </a:ext>
                  </a:extLst>
                </a:gridCol>
                <a:gridCol w="322231">
                  <a:extLst>
                    <a:ext uri="{9D8B030D-6E8A-4147-A177-3AD203B41FA5}">
                      <a16:colId xmlns:a16="http://schemas.microsoft.com/office/drawing/2014/main" val="2229517709"/>
                    </a:ext>
                  </a:extLst>
                </a:gridCol>
                <a:gridCol w="322231">
                  <a:extLst>
                    <a:ext uri="{9D8B030D-6E8A-4147-A177-3AD203B41FA5}">
                      <a16:colId xmlns:a16="http://schemas.microsoft.com/office/drawing/2014/main" val="1315534284"/>
                    </a:ext>
                  </a:extLst>
                </a:gridCol>
                <a:gridCol w="322231">
                  <a:extLst>
                    <a:ext uri="{9D8B030D-6E8A-4147-A177-3AD203B41FA5}">
                      <a16:colId xmlns:a16="http://schemas.microsoft.com/office/drawing/2014/main" val="3102037115"/>
                    </a:ext>
                  </a:extLst>
                </a:gridCol>
                <a:gridCol w="322231">
                  <a:extLst>
                    <a:ext uri="{9D8B030D-6E8A-4147-A177-3AD203B41FA5}">
                      <a16:colId xmlns:a16="http://schemas.microsoft.com/office/drawing/2014/main" val="1258560700"/>
                    </a:ext>
                  </a:extLst>
                </a:gridCol>
                <a:gridCol w="322231">
                  <a:extLst>
                    <a:ext uri="{9D8B030D-6E8A-4147-A177-3AD203B41FA5}">
                      <a16:colId xmlns:a16="http://schemas.microsoft.com/office/drawing/2014/main" val="1829003829"/>
                    </a:ext>
                  </a:extLst>
                </a:gridCol>
                <a:gridCol w="322231">
                  <a:extLst>
                    <a:ext uri="{9D8B030D-6E8A-4147-A177-3AD203B41FA5}">
                      <a16:colId xmlns:a16="http://schemas.microsoft.com/office/drawing/2014/main" val="792607286"/>
                    </a:ext>
                  </a:extLst>
                </a:gridCol>
                <a:gridCol w="322231">
                  <a:extLst>
                    <a:ext uri="{9D8B030D-6E8A-4147-A177-3AD203B41FA5}">
                      <a16:colId xmlns:a16="http://schemas.microsoft.com/office/drawing/2014/main" val="3481083682"/>
                    </a:ext>
                  </a:extLst>
                </a:gridCol>
                <a:gridCol w="322231">
                  <a:extLst>
                    <a:ext uri="{9D8B030D-6E8A-4147-A177-3AD203B41FA5}">
                      <a16:colId xmlns:a16="http://schemas.microsoft.com/office/drawing/2014/main" val="285577012"/>
                    </a:ext>
                  </a:extLst>
                </a:gridCol>
                <a:gridCol w="322231">
                  <a:extLst>
                    <a:ext uri="{9D8B030D-6E8A-4147-A177-3AD203B41FA5}">
                      <a16:colId xmlns:a16="http://schemas.microsoft.com/office/drawing/2014/main" val="4284081368"/>
                    </a:ext>
                  </a:extLst>
                </a:gridCol>
                <a:gridCol w="322231">
                  <a:extLst>
                    <a:ext uri="{9D8B030D-6E8A-4147-A177-3AD203B41FA5}">
                      <a16:colId xmlns:a16="http://schemas.microsoft.com/office/drawing/2014/main" val="2181094626"/>
                    </a:ext>
                  </a:extLst>
                </a:gridCol>
                <a:gridCol w="322231">
                  <a:extLst>
                    <a:ext uri="{9D8B030D-6E8A-4147-A177-3AD203B41FA5}">
                      <a16:colId xmlns:a16="http://schemas.microsoft.com/office/drawing/2014/main" val="253724522"/>
                    </a:ext>
                  </a:extLst>
                </a:gridCol>
                <a:gridCol w="322231">
                  <a:extLst>
                    <a:ext uri="{9D8B030D-6E8A-4147-A177-3AD203B41FA5}">
                      <a16:colId xmlns:a16="http://schemas.microsoft.com/office/drawing/2014/main" val="582430355"/>
                    </a:ext>
                  </a:extLst>
                </a:gridCol>
                <a:gridCol w="322231">
                  <a:extLst>
                    <a:ext uri="{9D8B030D-6E8A-4147-A177-3AD203B41FA5}">
                      <a16:colId xmlns:a16="http://schemas.microsoft.com/office/drawing/2014/main" val="2074894565"/>
                    </a:ext>
                  </a:extLst>
                </a:gridCol>
                <a:gridCol w="322231">
                  <a:extLst>
                    <a:ext uri="{9D8B030D-6E8A-4147-A177-3AD203B41FA5}">
                      <a16:colId xmlns:a16="http://schemas.microsoft.com/office/drawing/2014/main" val="1006262072"/>
                    </a:ext>
                  </a:extLst>
                </a:gridCol>
                <a:gridCol w="322231">
                  <a:extLst>
                    <a:ext uri="{9D8B030D-6E8A-4147-A177-3AD203B41FA5}">
                      <a16:colId xmlns:a16="http://schemas.microsoft.com/office/drawing/2014/main" val="830162151"/>
                    </a:ext>
                  </a:extLst>
                </a:gridCol>
                <a:gridCol w="322231">
                  <a:extLst>
                    <a:ext uri="{9D8B030D-6E8A-4147-A177-3AD203B41FA5}">
                      <a16:colId xmlns:a16="http://schemas.microsoft.com/office/drawing/2014/main" val="2563704485"/>
                    </a:ext>
                  </a:extLst>
                </a:gridCol>
                <a:gridCol w="322231">
                  <a:extLst>
                    <a:ext uri="{9D8B030D-6E8A-4147-A177-3AD203B41FA5}">
                      <a16:colId xmlns:a16="http://schemas.microsoft.com/office/drawing/2014/main" val="1080751403"/>
                    </a:ext>
                  </a:extLst>
                </a:gridCol>
                <a:gridCol w="322231">
                  <a:extLst>
                    <a:ext uri="{9D8B030D-6E8A-4147-A177-3AD203B41FA5}">
                      <a16:colId xmlns:a16="http://schemas.microsoft.com/office/drawing/2014/main" val="3178853873"/>
                    </a:ext>
                  </a:extLst>
                </a:gridCol>
                <a:gridCol w="322231">
                  <a:extLst>
                    <a:ext uri="{9D8B030D-6E8A-4147-A177-3AD203B41FA5}">
                      <a16:colId xmlns:a16="http://schemas.microsoft.com/office/drawing/2014/main" val="3003165866"/>
                    </a:ext>
                  </a:extLst>
                </a:gridCol>
              </a:tblGrid>
              <a:tr h="1081110">
                <a:tc>
                  <a:txBody>
                    <a:bodyPr/>
                    <a:lstStyle/>
                    <a:p>
                      <a:pPr algn="r" rtl="0" fontAlgn="ctr"/>
                      <a:r>
                        <a:rPr lang="en-US" sz="1100" b="0" i="0" u="none" strike="noStrike" dirty="0">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September 2014</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October 2014</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November 2014</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December 2014</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January 2015</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February 2015</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March 2015</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April 2015</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May 2015</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June 2015</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July 2015</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August 2015</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September 2015</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October 2015</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dirty="0">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November 2015</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December 2015</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January 2016</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February 2016</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March 2016</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April 2016</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May 2016</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June 2016</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July 2016</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August 2016</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September 2016</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October 2016</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November 2016</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December 2016</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January 2017</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February 2017</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March 2017</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April 2017</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May 2017</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June 2017</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r" rtl="0" fontAlgn="ctr"/>
                      <a:r>
                        <a:rPr lang="en-US" sz="1100" b="0" i="0" u="none" strike="noStrike" dirty="0">
                          <a:solidFill>
                            <a:srgbClr val="000000"/>
                          </a:solidFill>
                          <a:effectLst/>
                          <a:latin typeface="Calibri" panose="020F0502020204030204" pitchFamily="34" charset="0"/>
                          <a:ea typeface="ＭＳ ゴシック" panose="020B0609070205080204" pitchFamily="49" charset="-128"/>
                          <a:cs typeface="Calibri" panose="020F0502020204030204" pitchFamily="34" charset="0"/>
                        </a:rPr>
                        <a:t>July 2017</a:t>
                      </a:r>
                    </a:p>
                  </a:txBody>
                  <a:tcPr marL="9525" marR="9525" marT="9525" marB="0" vert="vert27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861373068"/>
                  </a:ext>
                </a:extLst>
              </a:tr>
            </a:tbl>
          </a:graphicData>
        </a:graphic>
      </p:graphicFrame>
      <p:sp>
        <p:nvSpPr>
          <p:cNvPr id="1053" name="矢印"/>
          <p:cNvSpPr/>
          <p:nvPr/>
        </p:nvSpPr>
        <p:spPr>
          <a:xfrm rot="5400000">
            <a:off x="7505765" y="1866966"/>
            <a:ext cx="1735536" cy="1270001"/>
          </a:xfrm>
          <a:prstGeom prst="rightArrow">
            <a:avLst>
              <a:gd name="adj1" fmla="val 32000"/>
              <a:gd name="adj2" fmla="val 64000"/>
            </a:avLst>
          </a:prstGeom>
          <a:solidFill>
            <a:srgbClr val="00A2FF"/>
          </a:solidFill>
          <a:ln w="12700">
            <a:miter lim="400000"/>
          </a:ln>
        </p:spPr>
        <p:txBody>
          <a:bodyPr lIns="50800" tIns="50800" rIns="50800" bIns="50800" rtlCol="0" anchor="ctr"/>
          <a:lstStyle/>
          <a:p>
            <a:pPr rtl="0">
              <a:defRPr sz="2200">
                <a:solidFill>
                  <a:srgbClr val="FFFFFF"/>
                </a:solidFill>
                <a:latin typeface="ヒラギノ角ゴ ProN W3"/>
                <a:ea typeface="ヒラギノ角ゴ ProN W3"/>
                <a:cs typeface="ヒラギノ角ゴ ProN W3"/>
                <a:sym typeface="ヒラギノ角ゴ ProN W3"/>
              </a:defRPr>
            </a:pPr>
            <a:endParaRPr lang="ja-JP" altLang="en-US">
              <a:latin typeface="Calibri" panose="020F0502020204030204" pitchFamily="34" charset="0"/>
            </a:endParaRP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 name="図形"/>
          <p:cNvSpPr/>
          <p:nvPr/>
        </p:nvSpPr>
        <p:spPr>
          <a:xfrm rot="16200000">
            <a:off x="7065715" y="4518942"/>
            <a:ext cx="307059" cy="1636890"/>
          </a:xfrm>
          <a:custGeom>
            <a:avLst/>
            <a:gdLst/>
            <a:ahLst/>
            <a:cxnLst>
              <a:cxn ang="0">
                <a:pos x="wd2" y="hd2"/>
              </a:cxn>
              <a:cxn ang="5400000">
                <a:pos x="wd2" y="hd2"/>
              </a:cxn>
              <a:cxn ang="10800000">
                <a:pos x="wd2" y="hd2"/>
              </a:cxn>
              <a:cxn ang="16200000">
                <a:pos x="wd2" y="hd2"/>
              </a:cxn>
            </a:cxnLst>
            <a:rect l="0" t="0" r="r" b="b"/>
            <a:pathLst>
              <a:path w="21600" h="21600" extrusionOk="0">
                <a:moveTo>
                  <a:pt x="0" y="19574"/>
                </a:moveTo>
                <a:lnTo>
                  <a:pt x="5400" y="19574"/>
                </a:lnTo>
                <a:lnTo>
                  <a:pt x="5400" y="0"/>
                </a:lnTo>
                <a:lnTo>
                  <a:pt x="16200" y="0"/>
                </a:lnTo>
                <a:lnTo>
                  <a:pt x="16200" y="19574"/>
                </a:lnTo>
                <a:lnTo>
                  <a:pt x="21600" y="19574"/>
                </a:lnTo>
                <a:lnTo>
                  <a:pt x="10800" y="21600"/>
                </a:lnTo>
                <a:close/>
              </a:path>
            </a:pathLst>
          </a:custGeom>
          <a:gradFill>
            <a:gsLst>
              <a:gs pos="0">
                <a:srgbClr val="FF8F26"/>
              </a:gs>
              <a:gs pos="19999">
                <a:srgbClr val="FF8F2A"/>
              </a:gs>
              <a:gs pos="100000">
                <a:srgbClr val="CB6C1D"/>
              </a:gs>
            </a:gsLst>
            <a:lin ang="5400000"/>
          </a:gradFill>
          <a:ln w="12700">
            <a:solidFill>
              <a:srgbClr val="F69240"/>
            </a:solidFill>
          </a:ln>
          <a:effectLst>
            <a:outerShdw blurRad="88900" dist="25400" dir="5400000" rotWithShape="0">
              <a:srgbClr val="000000">
                <a:alpha val="34999"/>
              </a:srgbClr>
            </a:outerShdw>
          </a:effectLst>
        </p:spPr>
        <p:txBody>
          <a:bodyPr wrap="square" lIns="65023" tIns="65023" rIns="65023" bIns="65023" rtlCol="0" anchor="ctr">
            <a:noAutofit/>
          </a:bodyPr>
          <a:lstStyle/>
          <a:p>
            <a:pPr defTabSz="1300480" rtl="0">
              <a:defRPr sz="2400">
                <a:solidFill>
                  <a:srgbClr val="FFFFFF"/>
                </a:solidFill>
                <a:latin typeface="Calibri"/>
                <a:ea typeface="Calibri"/>
                <a:cs typeface="Calibri"/>
                <a:sym typeface="Calibri"/>
              </a:defRPr>
            </a:pPr>
            <a:endParaRPr lang="ja-JP" altLang="en-US">
              <a:latin typeface="Calibri" panose="020F0502020204030204" pitchFamily="34" charset="0"/>
              <a:cs typeface="Calibri" panose="020F0502020204030204" pitchFamily="34" charset="0"/>
            </a:endParaRPr>
          </a:p>
        </p:txBody>
      </p:sp>
      <p:sp>
        <p:nvSpPr>
          <p:cNvPr id="1058" name="図形"/>
          <p:cNvSpPr/>
          <p:nvPr/>
        </p:nvSpPr>
        <p:spPr>
          <a:xfrm rot="16200000">
            <a:off x="7061200" y="4105768"/>
            <a:ext cx="316089" cy="1636890"/>
          </a:xfrm>
          <a:custGeom>
            <a:avLst/>
            <a:gdLst/>
            <a:ahLst/>
            <a:cxnLst>
              <a:cxn ang="0">
                <a:pos x="wd2" y="hd2"/>
              </a:cxn>
              <a:cxn ang="5400000">
                <a:pos x="wd2" y="hd2"/>
              </a:cxn>
              <a:cxn ang="10800000">
                <a:pos x="wd2" y="hd2"/>
              </a:cxn>
              <a:cxn ang="16200000">
                <a:pos x="wd2" y="hd2"/>
              </a:cxn>
            </a:cxnLst>
            <a:rect l="0" t="0" r="r" b="b"/>
            <a:pathLst>
              <a:path w="21600" h="21600" extrusionOk="0">
                <a:moveTo>
                  <a:pt x="0" y="19514"/>
                </a:moveTo>
                <a:lnTo>
                  <a:pt x="5400" y="19514"/>
                </a:lnTo>
                <a:lnTo>
                  <a:pt x="5400" y="0"/>
                </a:lnTo>
                <a:lnTo>
                  <a:pt x="16200" y="0"/>
                </a:lnTo>
                <a:lnTo>
                  <a:pt x="16200" y="19514"/>
                </a:lnTo>
                <a:lnTo>
                  <a:pt x="21600" y="19514"/>
                </a:lnTo>
                <a:lnTo>
                  <a:pt x="10800" y="21600"/>
                </a:lnTo>
                <a:close/>
              </a:path>
            </a:pathLst>
          </a:custGeom>
          <a:gradFill>
            <a:gsLst>
              <a:gs pos="0">
                <a:srgbClr val="E4F9FF"/>
              </a:gs>
              <a:gs pos="64999">
                <a:srgbClr val="BBEFFF"/>
              </a:gs>
              <a:gs pos="100000">
                <a:srgbClr val="9EEAFF"/>
              </a:gs>
            </a:gsLst>
            <a:lin ang="5400000"/>
          </a:gradFill>
          <a:ln w="12700">
            <a:solidFill>
              <a:srgbClr val="46AAC5"/>
            </a:solidFill>
          </a:ln>
          <a:effectLst>
            <a:outerShdw blurRad="88900" dist="25400" dir="5400000" rotWithShape="0">
              <a:srgbClr val="000000">
                <a:alpha val="37998"/>
              </a:srgbClr>
            </a:outerShdw>
          </a:effectLst>
        </p:spPr>
        <p:txBody>
          <a:bodyPr wrap="square" lIns="65023" tIns="65023" rIns="65023" bIns="65023" rtlCol="0" anchor="ctr">
            <a:noAutofit/>
          </a:bodyPr>
          <a:lstStyle/>
          <a:p>
            <a:pPr defTabSz="1300480" rtl="0">
              <a:defRPr sz="2400">
                <a:solidFill>
                  <a:srgbClr val="000000"/>
                </a:solidFill>
                <a:latin typeface="Calibri"/>
                <a:ea typeface="Calibri"/>
                <a:cs typeface="Calibri"/>
                <a:sym typeface="Calibri"/>
              </a:defRPr>
            </a:pPr>
            <a:endParaRPr lang="ja-JP" altLang="en-US">
              <a:latin typeface="Calibri" panose="020F0502020204030204" pitchFamily="34" charset="0"/>
              <a:cs typeface="Calibri" panose="020F0502020204030204" pitchFamily="34" charset="0"/>
            </a:endParaRPr>
          </a:p>
        </p:txBody>
      </p:sp>
      <p:sp>
        <p:nvSpPr>
          <p:cNvPr id="1059" name="線"/>
          <p:cNvSpPr/>
          <p:nvPr/>
        </p:nvSpPr>
        <p:spPr>
          <a:xfrm>
            <a:off x="1381759" y="4357511"/>
            <a:ext cx="7475504" cy="1"/>
          </a:xfrm>
          <a:prstGeom prst="line">
            <a:avLst/>
          </a:prstGeom>
          <a:ln w="101600">
            <a:solidFill>
              <a:srgbClr val="4BACC6"/>
            </a:solidFill>
            <a:prstDash val="sysDot"/>
          </a:ln>
          <a:effectLst>
            <a:outerShdw blurRad="88900" dist="25400" dir="5400000" rotWithShape="0">
              <a:srgbClr val="000000">
                <a:alpha val="37998"/>
              </a:srgbClr>
            </a:outerShdw>
          </a:effectLst>
        </p:spPr>
        <p:txBody>
          <a:bodyPr wrap="square" lIns="65023" tIns="65023" rIns="65023" bIns="65023" rtlCol="0">
            <a:noAutofit/>
          </a:bodyPr>
          <a:lstStyle/>
          <a:p>
            <a:pPr algn="l" defTabSz="1300480" rtl="0">
              <a:defRPr sz="2400">
                <a:solidFill>
                  <a:srgbClr val="000000"/>
                </a:solidFill>
                <a:latin typeface="Calibri"/>
                <a:ea typeface="Calibri"/>
                <a:cs typeface="Calibri"/>
                <a:sym typeface="Calibri"/>
              </a:defRPr>
            </a:pPr>
            <a:endParaRPr lang="ja-JP" altLang="en-US">
              <a:latin typeface="Calibri" panose="020F0502020204030204" pitchFamily="34" charset="0"/>
              <a:cs typeface="Calibri" panose="020F0502020204030204" pitchFamily="34" charset="0"/>
            </a:endParaRPr>
          </a:p>
        </p:txBody>
      </p:sp>
      <p:sp>
        <p:nvSpPr>
          <p:cNvPr id="1060" name="図形"/>
          <p:cNvSpPr/>
          <p:nvPr/>
        </p:nvSpPr>
        <p:spPr>
          <a:xfrm rot="16200000">
            <a:off x="1718168" y="4497493"/>
            <a:ext cx="248357" cy="921174"/>
          </a:xfrm>
          <a:custGeom>
            <a:avLst/>
            <a:gdLst/>
            <a:ahLst/>
            <a:cxnLst>
              <a:cxn ang="0">
                <a:pos x="wd2" y="hd2"/>
              </a:cxn>
              <a:cxn ang="5400000">
                <a:pos x="wd2" y="hd2"/>
              </a:cxn>
              <a:cxn ang="10800000">
                <a:pos x="wd2" y="hd2"/>
              </a:cxn>
              <a:cxn ang="16200000">
                <a:pos x="wd2" y="hd2"/>
              </a:cxn>
            </a:cxnLst>
            <a:rect l="0" t="0" r="r" b="b"/>
            <a:pathLst>
              <a:path w="21600" h="21600" extrusionOk="0">
                <a:moveTo>
                  <a:pt x="0" y="18688"/>
                </a:moveTo>
                <a:lnTo>
                  <a:pt x="5400" y="18688"/>
                </a:lnTo>
                <a:lnTo>
                  <a:pt x="5400" y="0"/>
                </a:lnTo>
                <a:lnTo>
                  <a:pt x="16200" y="0"/>
                </a:lnTo>
                <a:lnTo>
                  <a:pt x="16200" y="18688"/>
                </a:lnTo>
                <a:lnTo>
                  <a:pt x="21600" y="18688"/>
                </a:lnTo>
                <a:lnTo>
                  <a:pt x="10800" y="21600"/>
                </a:lnTo>
                <a:close/>
              </a:path>
            </a:pathLst>
          </a:custGeom>
          <a:gradFill>
            <a:gsLst>
              <a:gs pos="0">
                <a:srgbClr val="E4F9FF"/>
              </a:gs>
              <a:gs pos="64999">
                <a:srgbClr val="BBEFFF"/>
              </a:gs>
              <a:gs pos="100000">
                <a:srgbClr val="9EEAFF"/>
              </a:gs>
            </a:gsLst>
            <a:lin ang="5400000"/>
          </a:gradFill>
          <a:ln w="12700">
            <a:solidFill>
              <a:srgbClr val="46AAC5"/>
            </a:solidFill>
          </a:ln>
          <a:effectLst>
            <a:outerShdw blurRad="88900" dist="25400" dir="5400000" rotWithShape="0">
              <a:srgbClr val="000000">
                <a:alpha val="37998"/>
              </a:srgbClr>
            </a:outerShdw>
          </a:effectLst>
        </p:spPr>
        <p:txBody>
          <a:bodyPr wrap="square" lIns="65023" tIns="65023" rIns="65023" bIns="65023" rtlCol="0" anchor="ctr">
            <a:noAutofit/>
          </a:bodyPr>
          <a:lstStyle/>
          <a:p>
            <a:pPr defTabSz="1300480" rtl="0">
              <a:defRPr sz="2400">
                <a:solidFill>
                  <a:srgbClr val="000000"/>
                </a:solidFill>
                <a:latin typeface="Calibri"/>
                <a:ea typeface="Calibri"/>
                <a:cs typeface="Calibri"/>
                <a:sym typeface="Calibri"/>
              </a:defRPr>
            </a:pPr>
            <a:endParaRPr lang="ja-JP" altLang="en-US">
              <a:latin typeface="Calibri" panose="020F0502020204030204" pitchFamily="34" charset="0"/>
              <a:cs typeface="Calibri" panose="020F0502020204030204" pitchFamily="34" charset="0"/>
            </a:endParaRPr>
          </a:p>
        </p:txBody>
      </p:sp>
      <p:sp>
        <p:nvSpPr>
          <p:cNvPr id="1061" name="AST⇔薬剤委員会：採用抗菌薬の見直し…"/>
          <p:cNvSpPr txBox="1"/>
          <p:nvPr/>
        </p:nvSpPr>
        <p:spPr>
          <a:xfrm>
            <a:off x="123344" y="164817"/>
            <a:ext cx="12649740" cy="1177756"/>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noAutofit/>
          </a:bodyPr>
          <a:lstStyle/>
          <a:p>
            <a:pPr algn="l" defTabSz="1300480" rtl="0">
              <a:defRPr sz="3400">
                <a:solidFill>
                  <a:srgbClr val="000000"/>
                </a:solidFill>
                <a:latin typeface="メイリオ"/>
                <a:ea typeface="メイリオ"/>
                <a:cs typeface="メイリオ"/>
                <a:sym typeface="メイリオ"/>
              </a:defRPr>
            </a:pPr>
            <a:r>
              <a:rPr lang="en-US" sz="3200" dirty="0">
                <a:latin typeface="Calibri" panose="020F0502020204030204" pitchFamily="34" charset="0"/>
                <a:cs typeface="Calibri" panose="020F0502020204030204" pitchFamily="34" charset="0"/>
              </a:rPr>
              <a:t>AST </a:t>
            </a:r>
            <a:r>
              <a:rPr lang="en-US" sz="3200" dirty="0">
                <a:latin typeface="Calibri" panose="020F0502020204030204" pitchFamily="34" charset="0"/>
                <a:cs typeface="Calibri" panose="020F0502020204030204" pitchFamily="34" charset="0"/>
                <a:sym typeface="Wingdings" panose="05000000000000000000" pitchFamily="2" charset="2"/>
              </a:rPr>
              <a:t> </a:t>
            </a:r>
            <a:r>
              <a:rPr lang="en-US" sz="3200" dirty="0">
                <a:latin typeface="Calibri" panose="020F0502020204030204" pitchFamily="34" charset="0"/>
                <a:cs typeface="Calibri" panose="020F0502020204030204" pitchFamily="34" charset="0"/>
              </a:rPr>
              <a:t>Pharmaceutical Committee: Review of adopted antimicrobial drugs</a:t>
            </a:r>
          </a:p>
          <a:p>
            <a:pPr algn="l" defTabSz="1300480" rtl="0">
              <a:defRPr sz="3400">
                <a:solidFill>
                  <a:srgbClr val="000000"/>
                </a:solidFill>
                <a:latin typeface="メイリオ"/>
                <a:ea typeface="メイリオ"/>
                <a:cs typeface="メイリオ"/>
                <a:sym typeface="メイリオ"/>
              </a:defRPr>
            </a:pPr>
            <a:r>
              <a:rPr lang="en-US" sz="3200" dirty="0">
                <a:latin typeface="Calibri" panose="020F0502020204030204" pitchFamily="34" charset="0"/>
                <a:cs typeface="Calibri" panose="020F0502020204030204" pitchFamily="34" charset="0"/>
              </a:rPr>
              <a:t>Flow chart for adoption/deletion and management of antimicrobial drugs</a:t>
            </a:r>
          </a:p>
        </p:txBody>
      </p:sp>
      <p:sp>
        <p:nvSpPr>
          <p:cNvPr id="1062" name="抗菌薬の定義：抗微生物薬全般を指し、抗ウイルス薬、抗原虫薬を含む （消毒薬は除く）…"/>
          <p:cNvSpPr txBox="1"/>
          <p:nvPr/>
        </p:nvSpPr>
        <p:spPr>
          <a:xfrm>
            <a:off x="356728" y="1306560"/>
            <a:ext cx="12625495" cy="1820463"/>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rtlCol="0">
            <a:noAutofit/>
          </a:bodyPr>
          <a:lstStyle/>
          <a:p>
            <a:pPr marL="4483100" indent="-4483100" algn="l" defTabSz="1300480" rtl="0">
              <a:lnSpc>
                <a:spcPct val="90000"/>
              </a:lnSpc>
              <a:defRPr sz="2200">
                <a:solidFill>
                  <a:srgbClr val="000000"/>
                </a:solidFill>
                <a:latin typeface="メイリオ"/>
                <a:ea typeface="メイリオ"/>
                <a:cs typeface="メイリオ"/>
                <a:sym typeface="メイリオ"/>
              </a:defRPr>
            </a:pPr>
            <a:r>
              <a:rPr lang="en-US" sz="2400" dirty="0">
                <a:latin typeface="Calibri" panose="020F0502020204030204" pitchFamily="34" charset="0"/>
                <a:cs typeface="Calibri" panose="020F0502020204030204" pitchFamily="34" charset="0"/>
              </a:rPr>
              <a:t>Definition of antimicrobial drugs: All kinds of antimicrobial drug including antiviral drugs and antiprotozoal drugs (excluding antiseptics)</a:t>
            </a:r>
            <a:endParaRPr lang="ja-JP" altLang="en-US" sz="2400" dirty="0">
              <a:solidFill>
                <a:srgbClr val="BFBFBF"/>
              </a:solidFill>
              <a:latin typeface="Calibri" panose="020F0502020204030204" pitchFamily="34" charset="0"/>
              <a:cs typeface="Calibri" panose="020F0502020204030204" pitchFamily="34" charset="0"/>
            </a:endParaRPr>
          </a:p>
          <a:p>
            <a:pPr algn="l" defTabSz="1300480" rtl="0">
              <a:lnSpc>
                <a:spcPct val="90000"/>
              </a:lnSpc>
              <a:spcBef>
                <a:spcPts val="600"/>
              </a:spcBef>
              <a:defRPr sz="1800">
                <a:solidFill>
                  <a:srgbClr val="000000"/>
                </a:solidFill>
                <a:latin typeface="メイリオ"/>
                <a:ea typeface="メイリオ"/>
                <a:cs typeface="メイリオ"/>
                <a:sym typeface="メイリオ"/>
              </a:defRPr>
            </a:pPr>
            <a:r>
              <a:rPr lang="en-US" dirty="0">
                <a:latin typeface="Calibri" panose="020F0502020204030204" pitchFamily="34" charset="0"/>
                <a:cs typeface="Calibri" panose="020F0502020204030204" pitchFamily="34" charset="0"/>
              </a:rPr>
              <a:t>When the applicant submits an application for adoption/deletion of an antimicrobial drug, it is desirable to inquire AST before submitting the application to the Pharmaceutical Committee Secretariat.</a:t>
            </a:r>
          </a:p>
          <a:p>
            <a:pPr algn="l" defTabSz="1300480" rtl="0">
              <a:lnSpc>
                <a:spcPct val="90000"/>
              </a:lnSpc>
              <a:defRPr sz="1800">
                <a:solidFill>
                  <a:srgbClr val="000000"/>
                </a:solidFill>
                <a:latin typeface="メイリオ"/>
                <a:ea typeface="メイリオ"/>
                <a:cs typeface="メイリオ"/>
                <a:sym typeface="メイリオ"/>
              </a:defRPr>
            </a:pPr>
            <a:r>
              <a:rPr lang="en-US" dirty="0">
                <a:latin typeface="Calibri" panose="020F0502020204030204" pitchFamily="34" charset="0"/>
                <a:cs typeface="Calibri" panose="020F0502020204030204" pitchFamily="34" charset="0"/>
              </a:rPr>
              <a:t>If the applicant submitted the application to the Pharmaceutical Committee Secretariat before inquiring AST, the application is reviewed by the Pharmaceutical Committee after inquiring AST</a:t>
            </a:r>
            <a:endParaRPr lang="ja-JP" altLang="en-US" dirty="0">
              <a:latin typeface="Calibri" panose="020F0502020204030204" pitchFamily="34" charset="0"/>
              <a:cs typeface="Calibri" panose="020F0502020204030204" pitchFamily="34" charset="0"/>
            </a:endParaRPr>
          </a:p>
        </p:txBody>
      </p:sp>
      <p:sp>
        <p:nvSpPr>
          <p:cNvPr id="1063" name="薬剤委員会"/>
          <p:cNvSpPr/>
          <p:nvPr/>
        </p:nvSpPr>
        <p:spPr>
          <a:xfrm>
            <a:off x="8037688" y="7848035"/>
            <a:ext cx="3011312" cy="500648"/>
          </a:xfrm>
          <a:prstGeom prst="rect">
            <a:avLst/>
          </a:prstGeom>
          <a:gradFill>
            <a:gsLst>
              <a:gs pos="0">
                <a:srgbClr val="F5FFE6"/>
              </a:gs>
              <a:gs pos="64999">
                <a:srgbClr val="E4FDC2"/>
              </a:gs>
              <a:gs pos="100000">
                <a:srgbClr val="DAFDA7"/>
              </a:gs>
            </a:gsLst>
            <a:lin ang="5400000"/>
          </a:gradFill>
          <a:ln w="12700">
            <a:solidFill>
              <a:srgbClr val="98B954"/>
            </a:solidFill>
          </a:ln>
          <a:effectLst>
            <a:outerShdw blurRad="88900" dist="25400" dir="5400000" rotWithShape="0">
              <a:srgbClr val="000000">
                <a:alpha val="37998"/>
              </a:srgbClr>
            </a:outerShdw>
          </a:effectLst>
          <a:extLst>
            <a:ext uri="{C572A759-6A51-4108-AA02-DFA0A04FC94B}">
              <ma14:wrappingTextBoxFlag xmlns:ma14="http://schemas.microsoft.com/office/mac/drawingml/2011/main" xmlns="" val="1"/>
            </a:ext>
          </a:extLst>
        </p:spPr>
        <p:txBody>
          <a:bodyPr wrap="square" lIns="65023" tIns="65023" rIns="65023" bIns="65023" rtlCol="0">
            <a:noAutofit/>
          </a:bodyPr>
          <a:lstStyle>
            <a:lvl1pPr algn="l" defTabSz="1300480">
              <a:defRPr sz="2400">
                <a:solidFill>
                  <a:srgbClr val="000000"/>
                </a:solidFill>
                <a:latin typeface="ＭＳ Ｐゴシック"/>
                <a:ea typeface="ＭＳ Ｐゴシック"/>
                <a:cs typeface="ＭＳ Ｐゴシック"/>
                <a:sym typeface="ＭＳ Ｐゴシック"/>
              </a:defRPr>
            </a:lvl1pPr>
          </a:lstStyle>
          <a:p>
            <a:pPr rtl="0">
              <a:defRPr>
                <a:latin typeface="Calibri"/>
                <a:ea typeface="Calibri"/>
                <a:cs typeface="Calibri"/>
                <a:sym typeface="Calibri"/>
              </a:defRPr>
            </a:pPr>
            <a:r>
              <a:rPr lang="en-US" sz="2000" dirty="0">
                <a:latin typeface="Calibri" panose="020F0502020204030204" pitchFamily="34" charset="0"/>
                <a:cs typeface="Calibri" panose="020F0502020204030204" pitchFamily="34" charset="0"/>
                <a:sym typeface="ＭＳ Ｐゴシック"/>
              </a:rPr>
              <a:t>Pharmaceutical Committee</a:t>
            </a:r>
          </a:p>
        </p:txBody>
      </p:sp>
      <p:sp>
        <p:nvSpPr>
          <p:cNvPr id="1064" name="薬剤委員会 事務局"/>
          <p:cNvSpPr/>
          <p:nvPr/>
        </p:nvSpPr>
        <p:spPr>
          <a:xfrm>
            <a:off x="8037688" y="4652511"/>
            <a:ext cx="4306712" cy="500648"/>
          </a:xfrm>
          <a:prstGeom prst="rect">
            <a:avLst/>
          </a:prstGeom>
          <a:gradFill>
            <a:gsLst>
              <a:gs pos="0">
                <a:srgbClr val="F5FFE6"/>
              </a:gs>
              <a:gs pos="64999">
                <a:srgbClr val="E4FDC2"/>
              </a:gs>
              <a:gs pos="100000">
                <a:srgbClr val="DAFDA7"/>
              </a:gs>
            </a:gsLst>
            <a:lin ang="5400000"/>
          </a:gradFill>
          <a:ln w="12700">
            <a:solidFill>
              <a:srgbClr val="98B954"/>
            </a:solidFill>
          </a:ln>
          <a:effectLst>
            <a:outerShdw blurRad="88900" dist="25400" dir="5400000" rotWithShape="0">
              <a:srgbClr val="000000">
                <a:alpha val="37998"/>
              </a:srgbClr>
            </a:outerShdw>
          </a:effectLst>
          <a:extLst>
            <a:ext uri="{C572A759-6A51-4108-AA02-DFA0A04FC94B}">
              <ma14:wrappingTextBoxFlag xmlns:ma14="http://schemas.microsoft.com/office/mac/drawingml/2011/main" xmlns="" val="1"/>
            </a:ext>
          </a:extLst>
        </p:spPr>
        <p:txBody>
          <a:bodyPr wrap="square" lIns="65023" tIns="65023" rIns="65023" bIns="65023" rtlCol="0">
            <a:noAutofit/>
          </a:bodyPr>
          <a:lstStyle>
            <a:lvl1pPr algn="l" defTabSz="1300480">
              <a:defRPr sz="2400">
                <a:solidFill>
                  <a:srgbClr val="000000"/>
                </a:solidFill>
                <a:latin typeface="ＭＳ Ｐゴシック"/>
                <a:ea typeface="ＭＳ Ｐゴシック"/>
                <a:cs typeface="ＭＳ Ｐゴシック"/>
                <a:sym typeface="ＭＳ Ｐゴシック"/>
              </a:defRPr>
            </a:lvl1pPr>
          </a:lstStyle>
          <a:p>
            <a:pPr rtl="0">
              <a:defRPr>
                <a:latin typeface="Calibri"/>
                <a:ea typeface="Calibri"/>
                <a:cs typeface="Calibri"/>
                <a:sym typeface="Calibri"/>
              </a:defRPr>
            </a:pPr>
            <a:r>
              <a:rPr lang="en-US" sz="2000" dirty="0">
                <a:latin typeface="Calibri" panose="020F0502020204030204" pitchFamily="34" charset="0"/>
                <a:cs typeface="Calibri" panose="020F0502020204030204" pitchFamily="34" charset="0"/>
                <a:sym typeface="ＭＳ Ｐゴシック"/>
              </a:rPr>
              <a:t>Pharmaceutical Committee Secretariat</a:t>
            </a:r>
          </a:p>
        </p:txBody>
      </p:sp>
      <p:sp>
        <p:nvSpPr>
          <p:cNvPr id="1065" name="開催：毎月第3週目の木曜日（8月除）…"/>
          <p:cNvSpPr/>
          <p:nvPr/>
        </p:nvSpPr>
        <p:spPr>
          <a:xfrm>
            <a:off x="8037688" y="8360551"/>
            <a:ext cx="4813584" cy="808424"/>
          </a:xfrm>
          <a:prstGeom prst="rect">
            <a:avLst/>
          </a:prstGeom>
          <a:solidFill>
            <a:srgbClr val="FFFFFF"/>
          </a:solidFill>
          <a:ln w="25400">
            <a:solidFill>
              <a:srgbClr val="9BBB59"/>
            </a:solidFill>
          </a:ln>
          <a:extLst>
            <a:ext uri="{C572A759-6A51-4108-AA02-DFA0A04FC94B}">
              <ma14:wrappingTextBoxFlag xmlns:ma14="http://schemas.microsoft.com/office/mac/drawingml/2011/main" xmlns="" val="1"/>
            </a:ext>
          </a:extLst>
        </p:spPr>
        <p:txBody>
          <a:bodyPr wrap="square" lIns="65023" tIns="36000" rIns="65023" bIns="36000" rtlCol="0">
            <a:noAutofit/>
          </a:bodyPr>
          <a:lstStyle/>
          <a:p>
            <a:pPr marL="901700" indent="-901700" algn="l" defTabSz="1300480" rtl="0">
              <a:lnSpc>
                <a:spcPct val="90000"/>
              </a:lnSpc>
              <a:defRPr sz="2200" b="1">
                <a:solidFill>
                  <a:srgbClr val="000000"/>
                </a:solidFill>
                <a:latin typeface="Calibri"/>
                <a:ea typeface="Calibri"/>
                <a:cs typeface="Calibri"/>
                <a:sym typeface="Calibri"/>
              </a:defRPr>
            </a:pPr>
            <a:r>
              <a:rPr lang="en-US" sz="1800" b="0" dirty="0">
                <a:latin typeface="Calibri" panose="020F0502020204030204" pitchFamily="34" charset="0"/>
                <a:ea typeface="ＭＳ Ｐゴシック"/>
                <a:cs typeface="Calibri" panose="020F0502020204030204" pitchFamily="34" charset="0"/>
                <a:sym typeface="ＭＳ Ｐゴシック"/>
              </a:rPr>
              <a:t>Timing: 	Thursday in the </a:t>
            </a:r>
            <a:r>
              <a:rPr lang="en-US" sz="1800" dirty="0">
                <a:latin typeface="Calibri" panose="020F0502020204030204" pitchFamily="34" charset="0"/>
                <a:cs typeface="Calibri" panose="020F0502020204030204" pitchFamily="34" charset="0"/>
              </a:rPr>
              <a:t>third</a:t>
            </a:r>
            <a:r>
              <a:rPr lang="en-US" sz="1800" b="0" dirty="0">
                <a:latin typeface="Calibri" panose="020F0502020204030204" pitchFamily="34" charset="0"/>
                <a:ea typeface="ＭＳ Ｐゴシック"/>
                <a:cs typeface="Calibri" panose="020F0502020204030204" pitchFamily="34" charset="0"/>
                <a:sym typeface="ＭＳ Ｐゴシック"/>
              </a:rPr>
              <a:t> week of every month (Except </a:t>
            </a:r>
            <a:r>
              <a:rPr lang="en-US" sz="1800" dirty="0">
                <a:latin typeface="Calibri" panose="020F0502020204030204" pitchFamily="34" charset="0"/>
                <a:cs typeface="Calibri" panose="020F0502020204030204" pitchFamily="34" charset="0"/>
              </a:rPr>
              <a:t>August</a:t>
            </a:r>
            <a:r>
              <a:rPr lang="en-US" sz="1800" b="0" dirty="0">
                <a:latin typeface="Calibri" panose="020F0502020204030204" pitchFamily="34" charset="0"/>
                <a:ea typeface="ＭＳ Ｐゴシック"/>
                <a:cs typeface="Calibri" panose="020F0502020204030204" pitchFamily="34" charset="0"/>
                <a:sym typeface="ＭＳ Ｐゴシック"/>
              </a:rPr>
              <a:t>)</a:t>
            </a:r>
          </a:p>
          <a:p>
            <a:pPr marL="901700" algn="l" defTabSz="1300480" rtl="0">
              <a:lnSpc>
                <a:spcPct val="90000"/>
              </a:lnSpc>
              <a:defRPr sz="2200" b="1">
                <a:solidFill>
                  <a:srgbClr val="000000"/>
                </a:solidFill>
                <a:latin typeface="Calibri"/>
                <a:ea typeface="Calibri"/>
                <a:cs typeface="Calibri"/>
                <a:sym typeface="Calibri"/>
              </a:defRPr>
            </a:pPr>
            <a:r>
              <a:rPr lang="en-US" sz="1800" b="0" dirty="0">
                <a:latin typeface="Calibri" panose="020F0502020204030204" pitchFamily="34" charset="0"/>
                <a:ea typeface="ＭＳ Ｐゴシック"/>
                <a:cs typeface="Calibri" panose="020F0502020204030204" pitchFamily="34" charset="0"/>
                <a:sym typeface="ＭＳ Ｐゴシック"/>
              </a:rPr>
              <a:t>Review, examination and final decision</a:t>
            </a:r>
          </a:p>
        </p:txBody>
      </p:sp>
      <p:sp>
        <p:nvSpPr>
          <p:cNvPr id="1066" name="抗菌薬適正使用支援チーム…"/>
          <p:cNvSpPr/>
          <p:nvPr/>
        </p:nvSpPr>
        <p:spPr>
          <a:xfrm>
            <a:off x="2302933" y="4682631"/>
            <a:ext cx="3872712" cy="869980"/>
          </a:xfrm>
          <a:prstGeom prst="rect">
            <a:avLst/>
          </a:prstGeom>
          <a:gradFill>
            <a:gsLst>
              <a:gs pos="0">
                <a:srgbClr val="FFEBDB"/>
              </a:gs>
              <a:gs pos="64999">
                <a:srgbClr val="FFD0AA"/>
              </a:gs>
              <a:gs pos="100000">
                <a:srgbClr val="FFBE86"/>
              </a:gs>
            </a:gsLst>
            <a:lin ang="5400000"/>
          </a:gradFill>
          <a:ln w="12700">
            <a:solidFill>
              <a:srgbClr val="F69240"/>
            </a:solidFill>
          </a:ln>
          <a:effectLst>
            <a:outerShdw blurRad="88900" dist="25400" dir="5400000" rotWithShape="0">
              <a:srgbClr val="000000">
                <a:alpha val="37998"/>
              </a:srgbClr>
            </a:outerShdw>
          </a:effectLst>
          <a:extLst>
            <a:ext uri="{C572A759-6A51-4108-AA02-DFA0A04FC94B}">
              <ma14:wrappingTextBoxFlag xmlns:ma14="http://schemas.microsoft.com/office/mac/drawingml/2011/main" xmlns="" val="1"/>
            </a:ext>
          </a:extLst>
        </p:spPr>
        <p:txBody>
          <a:bodyPr wrap="square" lIns="65023" tIns="65023" rIns="65023" bIns="65023" rtlCol="0">
            <a:noAutofit/>
          </a:bodyPr>
          <a:lstStyle/>
          <a:p>
            <a:pPr algn="l" defTabSz="1300480" rtl="0">
              <a:defRPr sz="2400">
                <a:solidFill>
                  <a:srgbClr val="000000"/>
                </a:solidFill>
                <a:latin typeface="Calibri"/>
                <a:ea typeface="Calibri"/>
                <a:cs typeface="Calibri"/>
                <a:sym typeface="Calibri"/>
              </a:defRPr>
            </a:pPr>
            <a:r>
              <a:rPr lang="en-US" sz="2200" dirty="0">
                <a:latin typeface="Calibri" panose="020F0502020204030204" pitchFamily="34" charset="0"/>
                <a:ea typeface="ＭＳ Ｐゴシック"/>
                <a:cs typeface="Calibri" panose="020F0502020204030204" pitchFamily="34" charset="0"/>
                <a:sym typeface="ＭＳ Ｐゴシック"/>
              </a:rPr>
              <a:t>Antimicrobial Stewardship Team</a:t>
            </a:r>
          </a:p>
          <a:p>
            <a:pPr algn="l" defTabSz="1300480" rtl="0">
              <a:defRPr sz="2400">
                <a:solidFill>
                  <a:srgbClr val="000000"/>
                </a:solidFill>
                <a:latin typeface="Calibri"/>
                <a:ea typeface="Calibri"/>
                <a:cs typeface="Calibri"/>
                <a:sym typeface="Calibri"/>
              </a:defRPr>
            </a:pPr>
            <a:r>
              <a:rPr lang="en-US" sz="2200" dirty="0">
                <a:latin typeface="Calibri" panose="020F0502020204030204" pitchFamily="34" charset="0"/>
                <a:ea typeface="ＭＳ Ｐゴシック"/>
                <a:cs typeface="Calibri" panose="020F0502020204030204" pitchFamily="34" charset="0"/>
                <a:sym typeface="ＭＳ Ｐゴシック"/>
              </a:rPr>
              <a:t>(</a:t>
            </a:r>
            <a:r>
              <a:rPr lang="en-US" sz="2200" dirty="0">
                <a:latin typeface="Calibri" panose="020F0502020204030204" pitchFamily="34" charset="0"/>
                <a:cs typeface="Calibri" panose="020F0502020204030204" pitchFamily="34" charset="0"/>
              </a:rPr>
              <a:t>AST)</a:t>
            </a:r>
            <a:endParaRPr lang="en-US" sz="2200" dirty="0">
              <a:latin typeface="Calibri" panose="020F0502020204030204" pitchFamily="34" charset="0"/>
              <a:ea typeface="ＭＳ Ｐゴシック"/>
              <a:cs typeface="Calibri" panose="020F0502020204030204" pitchFamily="34" charset="0"/>
              <a:sym typeface="ＭＳ Ｐゴシック"/>
            </a:endParaRPr>
          </a:p>
        </p:txBody>
      </p:sp>
      <p:sp>
        <p:nvSpPr>
          <p:cNvPr id="1067" name="ICT/AST合同ミーティング…"/>
          <p:cNvSpPr/>
          <p:nvPr/>
        </p:nvSpPr>
        <p:spPr>
          <a:xfrm>
            <a:off x="2307448" y="5599288"/>
            <a:ext cx="4147539" cy="869980"/>
          </a:xfrm>
          <a:prstGeom prst="rect">
            <a:avLst/>
          </a:prstGeom>
          <a:gradFill>
            <a:gsLst>
              <a:gs pos="0">
                <a:srgbClr val="FFEBDB"/>
              </a:gs>
              <a:gs pos="64999">
                <a:srgbClr val="FFD0AA"/>
              </a:gs>
              <a:gs pos="100000">
                <a:srgbClr val="FFBE86"/>
              </a:gs>
            </a:gsLst>
            <a:lin ang="5400000"/>
          </a:gradFill>
          <a:ln w="12700">
            <a:solidFill>
              <a:srgbClr val="F69240"/>
            </a:solidFill>
          </a:ln>
          <a:effectLst>
            <a:outerShdw blurRad="88900" dist="25400" dir="5400000" rotWithShape="0">
              <a:srgbClr val="000000">
                <a:alpha val="37998"/>
              </a:srgbClr>
            </a:outerShdw>
          </a:effectLst>
          <a:extLst>
            <a:ext uri="{C572A759-6A51-4108-AA02-DFA0A04FC94B}">
              <ma14:wrappingTextBoxFlag xmlns:ma14="http://schemas.microsoft.com/office/mac/drawingml/2011/main" xmlns="" val="1"/>
            </a:ext>
          </a:extLst>
        </p:spPr>
        <p:txBody>
          <a:bodyPr wrap="square" lIns="65023" tIns="65023" rIns="65023" bIns="65023" rtlCol="0">
            <a:noAutofit/>
          </a:bodyPr>
          <a:lstStyle/>
          <a:p>
            <a:pPr algn="l" defTabSz="1300480" rtl="0">
              <a:defRPr sz="2400">
                <a:solidFill>
                  <a:srgbClr val="000000"/>
                </a:solidFill>
                <a:latin typeface="Calibri"/>
                <a:ea typeface="Calibri"/>
                <a:cs typeface="Calibri"/>
                <a:sym typeface="Calibri"/>
              </a:defRPr>
            </a:pPr>
            <a:r>
              <a:rPr lang="en-US" sz="2200" dirty="0">
                <a:latin typeface="Calibri" panose="020F0502020204030204" pitchFamily="34" charset="0"/>
                <a:cs typeface="Calibri" panose="020F0502020204030204" pitchFamily="34" charset="0"/>
              </a:rPr>
              <a:t>ICT/AST</a:t>
            </a:r>
            <a:r>
              <a:rPr lang="en-US" sz="2200" dirty="0">
                <a:latin typeface="Calibri" panose="020F0502020204030204" pitchFamily="34" charset="0"/>
                <a:ea typeface="ＭＳ Ｐゴシック"/>
                <a:cs typeface="Calibri" panose="020F0502020204030204" pitchFamily="34" charset="0"/>
                <a:sym typeface="ＭＳ Ｐゴシック"/>
              </a:rPr>
              <a:t> Joint Meeting </a:t>
            </a:r>
          </a:p>
          <a:p>
            <a:pPr algn="l" defTabSz="1300480" rtl="0">
              <a:defRPr sz="2400">
                <a:solidFill>
                  <a:srgbClr val="000000"/>
                </a:solidFill>
                <a:latin typeface="Calibri"/>
                <a:ea typeface="Calibri"/>
                <a:cs typeface="Calibri"/>
                <a:sym typeface="Calibri"/>
              </a:defRPr>
            </a:pPr>
            <a:r>
              <a:rPr lang="en-US" sz="2200" dirty="0">
                <a:latin typeface="Calibri" panose="020F0502020204030204" pitchFamily="34" charset="0"/>
                <a:ea typeface="ＭＳ Ｐゴシック"/>
                <a:cs typeface="Calibri" panose="020F0502020204030204" pitchFamily="34" charset="0"/>
                <a:sym typeface="ＭＳ Ｐゴシック"/>
              </a:rPr>
              <a:t>(Committee)</a:t>
            </a:r>
          </a:p>
        </p:txBody>
      </p:sp>
      <p:sp>
        <p:nvSpPr>
          <p:cNvPr id="1068" name="開催：毎週火曜日…"/>
          <p:cNvSpPr/>
          <p:nvPr/>
        </p:nvSpPr>
        <p:spPr>
          <a:xfrm>
            <a:off x="2302933" y="6518204"/>
            <a:ext cx="4145281" cy="808424"/>
          </a:xfrm>
          <a:prstGeom prst="rect">
            <a:avLst/>
          </a:prstGeom>
          <a:solidFill>
            <a:srgbClr val="FFFFFF"/>
          </a:solidFill>
          <a:ln w="25400">
            <a:solidFill>
              <a:srgbClr val="F79646"/>
            </a:solidFill>
          </a:ln>
          <a:extLst>
            <a:ext uri="{C572A759-6A51-4108-AA02-DFA0A04FC94B}">
              <ma14:wrappingTextBoxFlag xmlns:ma14="http://schemas.microsoft.com/office/mac/drawingml/2011/main" xmlns="" val="1"/>
            </a:ext>
          </a:extLst>
        </p:spPr>
        <p:txBody>
          <a:bodyPr wrap="square" lIns="65023" tIns="65023" rIns="65023" bIns="65023" rtlCol="0">
            <a:noAutofit/>
          </a:bodyPr>
          <a:lstStyle/>
          <a:p>
            <a:pPr algn="l" defTabSz="1300480" rtl="0">
              <a:tabLst>
                <a:tab pos="990600" algn="l"/>
              </a:tabLst>
              <a:defRPr sz="2200" b="1">
                <a:solidFill>
                  <a:srgbClr val="000000"/>
                </a:solidFill>
                <a:latin typeface="Calibri"/>
                <a:ea typeface="Calibri"/>
                <a:cs typeface="Calibri"/>
                <a:sym typeface="Calibri"/>
              </a:defRPr>
            </a:pPr>
            <a:r>
              <a:rPr lang="en-US" b="0" dirty="0">
                <a:latin typeface="Calibri" panose="020F0502020204030204" pitchFamily="34" charset="0"/>
                <a:ea typeface="ＭＳ Ｐゴシック"/>
                <a:cs typeface="Calibri" panose="020F0502020204030204" pitchFamily="34" charset="0"/>
                <a:sym typeface="ＭＳ Ｐゴシック"/>
              </a:rPr>
              <a:t>Timing:	Every Tuesday</a:t>
            </a:r>
          </a:p>
          <a:p>
            <a:pPr algn="l" defTabSz="1300480" rtl="0">
              <a:tabLst>
                <a:tab pos="990600" algn="l"/>
              </a:tabLst>
              <a:defRPr sz="2200" b="1">
                <a:solidFill>
                  <a:srgbClr val="000000"/>
                </a:solidFill>
                <a:latin typeface="Calibri"/>
                <a:ea typeface="Calibri"/>
                <a:cs typeface="Calibri"/>
                <a:sym typeface="Calibri"/>
              </a:defRPr>
            </a:pPr>
            <a:r>
              <a:rPr lang="en-US" b="0" dirty="0">
                <a:latin typeface="Calibri" panose="020F0502020204030204" pitchFamily="34" charset="0"/>
                <a:ea typeface="ＭＳ Ｐゴシック"/>
                <a:cs typeface="Calibri" panose="020F0502020204030204" pitchFamily="34" charset="0"/>
                <a:sym typeface="ＭＳ Ｐゴシック"/>
              </a:rPr>
              <a:t>	Review, approval</a:t>
            </a:r>
          </a:p>
        </p:txBody>
      </p:sp>
      <p:sp>
        <p:nvSpPr>
          <p:cNvPr id="1069" name="図形"/>
          <p:cNvSpPr/>
          <p:nvPr/>
        </p:nvSpPr>
        <p:spPr>
          <a:xfrm>
            <a:off x="1176302" y="3955626"/>
            <a:ext cx="307058" cy="4506526"/>
          </a:xfrm>
          <a:custGeom>
            <a:avLst/>
            <a:gdLst/>
            <a:ahLst/>
            <a:cxnLst>
              <a:cxn ang="0">
                <a:pos x="wd2" y="hd2"/>
              </a:cxn>
              <a:cxn ang="5400000">
                <a:pos x="wd2" y="hd2"/>
              </a:cxn>
              <a:cxn ang="10800000">
                <a:pos x="wd2" y="hd2"/>
              </a:cxn>
              <a:cxn ang="16200000">
                <a:pos x="wd2" y="hd2"/>
              </a:cxn>
            </a:cxnLst>
            <a:rect l="0" t="0" r="r" b="b"/>
            <a:pathLst>
              <a:path w="21600" h="21600" extrusionOk="0">
                <a:moveTo>
                  <a:pt x="0" y="20864"/>
                </a:moveTo>
                <a:lnTo>
                  <a:pt x="5400" y="20864"/>
                </a:lnTo>
                <a:lnTo>
                  <a:pt x="5400" y="0"/>
                </a:lnTo>
                <a:lnTo>
                  <a:pt x="16200" y="0"/>
                </a:lnTo>
                <a:lnTo>
                  <a:pt x="16200" y="20864"/>
                </a:lnTo>
                <a:lnTo>
                  <a:pt x="21600" y="20864"/>
                </a:lnTo>
                <a:lnTo>
                  <a:pt x="10800" y="21600"/>
                </a:lnTo>
                <a:close/>
              </a:path>
            </a:pathLst>
          </a:custGeom>
          <a:gradFill>
            <a:gsLst>
              <a:gs pos="0">
                <a:srgbClr val="E4F9FF"/>
              </a:gs>
              <a:gs pos="64999">
                <a:srgbClr val="BBEFFF"/>
              </a:gs>
              <a:gs pos="100000">
                <a:srgbClr val="9EEAFF"/>
              </a:gs>
            </a:gsLst>
            <a:lin ang="5400000"/>
          </a:gradFill>
          <a:ln w="12700">
            <a:solidFill>
              <a:srgbClr val="46AAC5"/>
            </a:solidFill>
          </a:ln>
          <a:effectLst>
            <a:outerShdw blurRad="88900" dist="25400" dir="5400000" rotWithShape="0">
              <a:srgbClr val="000000">
                <a:alpha val="37998"/>
              </a:srgbClr>
            </a:outerShdw>
          </a:effectLst>
        </p:spPr>
        <p:txBody>
          <a:bodyPr wrap="square" lIns="65023" tIns="65023" rIns="65023" bIns="65023" rtlCol="0" anchor="ctr">
            <a:noAutofit/>
          </a:bodyPr>
          <a:lstStyle/>
          <a:p>
            <a:pPr defTabSz="1300480" rtl="0">
              <a:defRPr sz="2400">
                <a:solidFill>
                  <a:srgbClr val="000000"/>
                </a:solidFill>
                <a:latin typeface="Calibri"/>
                <a:ea typeface="Calibri"/>
                <a:cs typeface="Calibri"/>
                <a:sym typeface="Calibri"/>
              </a:defRPr>
            </a:pPr>
            <a:endParaRPr lang="ja-JP" altLang="en-US">
              <a:latin typeface="Calibri" panose="020F0502020204030204" pitchFamily="34" charset="0"/>
              <a:cs typeface="Calibri" panose="020F0502020204030204" pitchFamily="34" charset="0"/>
            </a:endParaRPr>
          </a:p>
        </p:txBody>
      </p:sp>
      <p:sp>
        <p:nvSpPr>
          <p:cNvPr id="1070" name="図形"/>
          <p:cNvSpPr/>
          <p:nvPr/>
        </p:nvSpPr>
        <p:spPr>
          <a:xfrm>
            <a:off x="8654062" y="5696373"/>
            <a:ext cx="307059" cy="2151663"/>
          </a:xfrm>
          <a:custGeom>
            <a:avLst/>
            <a:gdLst/>
            <a:ahLst/>
            <a:cxnLst>
              <a:cxn ang="0">
                <a:pos x="wd2" y="hd2"/>
              </a:cxn>
              <a:cxn ang="5400000">
                <a:pos x="wd2" y="hd2"/>
              </a:cxn>
              <a:cxn ang="10800000">
                <a:pos x="wd2" y="hd2"/>
              </a:cxn>
              <a:cxn ang="16200000">
                <a:pos x="wd2" y="hd2"/>
              </a:cxn>
            </a:cxnLst>
            <a:rect l="0" t="0" r="r" b="b"/>
            <a:pathLst>
              <a:path w="21600" h="21600" extrusionOk="0">
                <a:moveTo>
                  <a:pt x="0" y="20059"/>
                </a:moveTo>
                <a:lnTo>
                  <a:pt x="5400" y="20059"/>
                </a:lnTo>
                <a:lnTo>
                  <a:pt x="5400" y="0"/>
                </a:lnTo>
                <a:lnTo>
                  <a:pt x="16200" y="0"/>
                </a:lnTo>
                <a:lnTo>
                  <a:pt x="16200" y="20059"/>
                </a:lnTo>
                <a:lnTo>
                  <a:pt x="21600" y="20059"/>
                </a:lnTo>
                <a:lnTo>
                  <a:pt x="10800" y="21600"/>
                </a:lnTo>
                <a:close/>
              </a:path>
            </a:pathLst>
          </a:custGeom>
          <a:gradFill>
            <a:gsLst>
              <a:gs pos="0">
                <a:srgbClr val="9CC746"/>
              </a:gs>
              <a:gs pos="19999">
                <a:srgbClr val="9BC348"/>
              </a:gs>
              <a:gs pos="100000">
                <a:srgbClr val="769535"/>
              </a:gs>
            </a:gsLst>
            <a:lin ang="5400000"/>
          </a:gradFill>
          <a:ln w="12700">
            <a:solidFill>
              <a:srgbClr val="98B954"/>
            </a:solidFill>
          </a:ln>
          <a:effectLst>
            <a:outerShdw blurRad="88900" dist="25400" dir="5400000" rotWithShape="0">
              <a:srgbClr val="000000">
                <a:alpha val="34999"/>
              </a:srgbClr>
            </a:outerShdw>
          </a:effectLst>
        </p:spPr>
        <p:txBody>
          <a:bodyPr wrap="square" lIns="65023" tIns="65023" rIns="65023" bIns="65023" rtlCol="0" anchor="ctr">
            <a:noAutofit/>
          </a:bodyPr>
          <a:lstStyle/>
          <a:p>
            <a:pPr defTabSz="1300480" rtl="0">
              <a:defRPr sz="2400">
                <a:solidFill>
                  <a:srgbClr val="FFFFFF"/>
                </a:solidFill>
                <a:latin typeface="Calibri"/>
                <a:ea typeface="Calibri"/>
                <a:cs typeface="Calibri"/>
                <a:sym typeface="Calibri"/>
              </a:defRPr>
            </a:pPr>
            <a:endParaRPr lang="ja-JP" altLang="en-US">
              <a:latin typeface="Calibri" panose="020F0502020204030204" pitchFamily="34" charset="0"/>
              <a:cs typeface="Calibri" panose="020F0502020204030204" pitchFamily="34" charset="0"/>
            </a:endParaRPr>
          </a:p>
        </p:txBody>
      </p:sp>
      <p:grpSp>
        <p:nvGrpSpPr>
          <p:cNvPr id="1073" name="グループ"/>
          <p:cNvGrpSpPr/>
          <p:nvPr/>
        </p:nvGrpSpPr>
        <p:grpSpPr>
          <a:xfrm>
            <a:off x="1894275" y="3537937"/>
            <a:ext cx="5016784" cy="510260"/>
            <a:chOff x="0" y="0"/>
            <a:chExt cx="5016783" cy="510258"/>
          </a:xfrm>
        </p:grpSpPr>
        <p:sp>
          <p:nvSpPr>
            <p:cNvPr id="1071" name="四角形"/>
            <p:cNvSpPr/>
            <p:nvPr/>
          </p:nvSpPr>
          <p:spPr>
            <a:xfrm>
              <a:off x="0" y="0"/>
              <a:ext cx="5016783" cy="510258"/>
            </a:xfrm>
            <a:prstGeom prst="rect">
              <a:avLst/>
            </a:prstGeom>
            <a:solidFill>
              <a:srgbClr val="FFFFFF"/>
            </a:solidFill>
            <a:ln w="25400" cap="flat">
              <a:solidFill>
                <a:srgbClr val="4BACC6"/>
              </a:solidFill>
              <a:prstDash val="solid"/>
              <a:round/>
            </a:ln>
            <a:effectLst/>
          </p:spPr>
          <p:txBody>
            <a:bodyPr wrap="square" lIns="65023" tIns="65023" rIns="65023" bIns="65023" numCol="1" rtlCol="0" anchor="ctr">
              <a:noAutofit/>
            </a:bodyPr>
            <a:lstStyle/>
            <a:p>
              <a:pPr algn="l" defTabSz="1300480" rtl="0">
                <a:defRPr sz="2400">
                  <a:solidFill>
                    <a:srgbClr val="000000"/>
                  </a:solidFill>
                  <a:latin typeface="Calibri"/>
                  <a:ea typeface="Calibri"/>
                  <a:cs typeface="Calibri"/>
                  <a:sym typeface="Calibri"/>
                </a:defRPr>
              </a:pPr>
              <a:endParaRPr lang="ja-JP" altLang="en-US" sz="1600">
                <a:latin typeface="Calibri" panose="020F0502020204030204" pitchFamily="34" charset="0"/>
                <a:cs typeface="Calibri" panose="020F0502020204030204" pitchFamily="34" charset="0"/>
              </a:endParaRPr>
            </a:p>
          </p:txBody>
        </p:sp>
        <p:sp>
          <p:nvSpPr>
            <p:cNvPr id="1072" name="抗菌薬の採用申請、削除申請"/>
            <p:cNvSpPr txBox="1"/>
            <p:nvPr/>
          </p:nvSpPr>
          <p:spPr>
            <a:xfrm>
              <a:off x="0" y="4806"/>
              <a:ext cx="5016783" cy="50064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65023" tIns="65023" rIns="65023" bIns="65023" numCol="1" rtlCol="0" anchor="ctr">
              <a:noAutofit/>
            </a:bodyPr>
            <a:lstStyle>
              <a:lvl1pPr algn="l" defTabSz="1300480">
                <a:defRPr sz="2400">
                  <a:solidFill>
                    <a:srgbClr val="000000"/>
                  </a:solidFill>
                  <a:latin typeface="ＭＳ Ｐゴシック"/>
                  <a:ea typeface="ＭＳ Ｐゴシック"/>
                  <a:cs typeface="ＭＳ Ｐゴシック"/>
                  <a:sym typeface="ＭＳ Ｐゴシック"/>
                </a:defRPr>
              </a:lvl1pPr>
            </a:lstStyle>
            <a:p>
              <a:pPr algn="ctr" rtl="0">
                <a:lnSpc>
                  <a:spcPct val="90000"/>
                </a:lnSpc>
                <a:defRPr>
                  <a:latin typeface="Calibri"/>
                  <a:ea typeface="Calibri"/>
                  <a:cs typeface="Calibri"/>
                  <a:sym typeface="Calibri"/>
                </a:defRPr>
              </a:pPr>
              <a:r>
                <a:rPr lang="en-US" sz="1800" dirty="0">
                  <a:latin typeface="Calibri" panose="020F0502020204030204" pitchFamily="34" charset="0"/>
                  <a:cs typeface="Calibri" panose="020F0502020204030204" pitchFamily="34" charset="0"/>
                  <a:sym typeface="ＭＳ Ｐゴシック"/>
                </a:rPr>
                <a:t>Application for adoption and deletion of antimicrobial drugs</a:t>
              </a:r>
            </a:p>
          </p:txBody>
        </p:sp>
      </p:grpSp>
      <p:sp>
        <p:nvSpPr>
          <p:cNvPr id="1074" name="図形"/>
          <p:cNvSpPr/>
          <p:nvPr/>
        </p:nvSpPr>
        <p:spPr>
          <a:xfrm rot="5400000" flipH="1">
            <a:off x="4657795" y="4876800"/>
            <a:ext cx="205459" cy="6554330"/>
          </a:xfrm>
          <a:custGeom>
            <a:avLst/>
            <a:gdLst/>
            <a:ahLst/>
            <a:cxnLst>
              <a:cxn ang="0">
                <a:pos x="wd2" y="hd2"/>
              </a:cxn>
              <a:cxn ang="5400000">
                <a:pos x="wd2" y="hd2"/>
              </a:cxn>
              <a:cxn ang="10800000">
                <a:pos x="wd2" y="hd2"/>
              </a:cxn>
              <a:cxn ang="16200000">
                <a:pos x="wd2" y="hd2"/>
              </a:cxn>
            </a:cxnLst>
            <a:rect l="0" t="0" r="r" b="b"/>
            <a:pathLst>
              <a:path w="21600" h="21600" extrusionOk="0">
                <a:moveTo>
                  <a:pt x="0" y="21261"/>
                </a:moveTo>
                <a:lnTo>
                  <a:pt x="5400" y="21261"/>
                </a:lnTo>
                <a:lnTo>
                  <a:pt x="5400" y="0"/>
                </a:lnTo>
                <a:lnTo>
                  <a:pt x="16200" y="0"/>
                </a:lnTo>
                <a:lnTo>
                  <a:pt x="16200" y="21261"/>
                </a:lnTo>
                <a:lnTo>
                  <a:pt x="21600" y="21261"/>
                </a:lnTo>
                <a:lnTo>
                  <a:pt x="10800" y="21600"/>
                </a:lnTo>
                <a:close/>
              </a:path>
            </a:pathLst>
          </a:custGeom>
          <a:gradFill>
            <a:gsLst>
              <a:gs pos="0">
                <a:srgbClr val="9CC746"/>
              </a:gs>
              <a:gs pos="19999">
                <a:srgbClr val="9BC348"/>
              </a:gs>
              <a:gs pos="100000">
                <a:srgbClr val="769535"/>
              </a:gs>
            </a:gsLst>
            <a:lin ang="5400000"/>
          </a:gradFill>
          <a:ln w="12700">
            <a:solidFill>
              <a:srgbClr val="98B954"/>
            </a:solidFill>
          </a:ln>
          <a:effectLst>
            <a:outerShdw blurRad="88900" dist="25400" dir="5400000" rotWithShape="0">
              <a:srgbClr val="000000">
                <a:alpha val="34999"/>
              </a:srgbClr>
            </a:outerShdw>
          </a:effectLst>
        </p:spPr>
        <p:txBody>
          <a:bodyPr wrap="square" lIns="65023" tIns="65023" rIns="65023" bIns="65023" rtlCol="0" anchor="ctr">
            <a:noAutofit/>
          </a:bodyPr>
          <a:lstStyle/>
          <a:p>
            <a:pPr defTabSz="1300480" rtl="0">
              <a:defRPr sz="2400">
                <a:solidFill>
                  <a:srgbClr val="FFFFFF"/>
                </a:solidFill>
                <a:latin typeface="Calibri"/>
                <a:ea typeface="Calibri"/>
                <a:cs typeface="Calibri"/>
                <a:sym typeface="Calibri"/>
              </a:defRPr>
            </a:pPr>
            <a:endParaRPr lang="ja-JP" altLang="en-US">
              <a:latin typeface="Calibri" panose="020F0502020204030204" pitchFamily="34" charset="0"/>
              <a:cs typeface="Calibri" panose="020F0502020204030204" pitchFamily="34" charset="0"/>
            </a:endParaRPr>
          </a:p>
        </p:txBody>
      </p:sp>
      <p:grpSp>
        <p:nvGrpSpPr>
          <p:cNvPr id="1077" name="グループ"/>
          <p:cNvGrpSpPr/>
          <p:nvPr/>
        </p:nvGrpSpPr>
        <p:grpSpPr>
          <a:xfrm>
            <a:off x="869244" y="8437484"/>
            <a:ext cx="5326099" cy="866649"/>
            <a:chOff x="0" y="29068"/>
            <a:chExt cx="5326097" cy="866647"/>
          </a:xfrm>
        </p:grpSpPr>
        <p:sp>
          <p:nvSpPr>
            <p:cNvPr id="1075" name="四角形"/>
            <p:cNvSpPr/>
            <p:nvPr/>
          </p:nvSpPr>
          <p:spPr>
            <a:xfrm>
              <a:off x="0" y="53735"/>
              <a:ext cx="5326098" cy="817316"/>
            </a:xfrm>
            <a:prstGeom prst="rect">
              <a:avLst/>
            </a:prstGeom>
            <a:solidFill>
              <a:srgbClr val="FFFFFF"/>
            </a:solidFill>
            <a:ln w="25400" cap="flat">
              <a:solidFill>
                <a:srgbClr val="4BACC6"/>
              </a:solidFill>
              <a:prstDash val="solid"/>
              <a:round/>
            </a:ln>
            <a:effectLst/>
          </p:spPr>
          <p:txBody>
            <a:bodyPr wrap="square" lIns="65023" tIns="65023" rIns="65023" bIns="65023" numCol="1" rtlCol="0" anchor="ctr">
              <a:noAutofit/>
            </a:bodyPr>
            <a:lstStyle/>
            <a:p>
              <a:pPr algn="l" defTabSz="1300480" rtl="0">
                <a:defRPr sz="2400">
                  <a:solidFill>
                    <a:srgbClr val="000000"/>
                  </a:solidFill>
                  <a:latin typeface="Calibri"/>
                  <a:ea typeface="Calibri"/>
                  <a:cs typeface="Calibri"/>
                  <a:sym typeface="Calibri"/>
                </a:defRPr>
              </a:pPr>
              <a:endParaRPr lang="ja-JP" altLang="en-US">
                <a:latin typeface="Calibri" panose="020F0502020204030204" pitchFamily="34" charset="0"/>
                <a:cs typeface="Calibri" panose="020F0502020204030204" pitchFamily="34" charset="0"/>
              </a:endParaRPr>
            </a:p>
          </p:txBody>
        </p:sp>
        <p:sp>
          <p:nvSpPr>
            <p:cNvPr id="1076" name="採用→処方可能…"/>
            <p:cNvSpPr txBox="1"/>
            <p:nvPr/>
          </p:nvSpPr>
          <p:spPr>
            <a:xfrm>
              <a:off x="0" y="29068"/>
              <a:ext cx="5326098" cy="8666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65023" tIns="65023" rIns="65023" bIns="65023" numCol="1" rtlCol="0" anchor="ctr">
              <a:noAutofit/>
            </a:bodyPr>
            <a:lstStyle/>
            <a:p>
              <a:pPr marL="1435100" indent="-1435100" algn="l" defTabSz="1300480" rtl="0">
                <a:lnSpc>
                  <a:spcPct val="90000"/>
                </a:lnSpc>
                <a:tabLst>
                  <a:tab pos="1079500" algn="l"/>
                </a:tabLst>
                <a:defRPr sz="2400">
                  <a:solidFill>
                    <a:srgbClr val="000000"/>
                  </a:solidFill>
                  <a:latin typeface="Calibri"/>
                  <a:ea typeface="Calibri"/>
                  <a:cs typeface="Calibri"/>
                  <a:sym typeface="Calibri"/>
                </a:defRPr>
              </a:pPr>
              <a:r>
                <a:rPr lang="en-US" sz="2000" dirty="0">
                  <a:latin typeface="Calibri" panose="020F0502020204030204" pitchFamily="34" charset="0"/>
                  <a:ea typeface="ＭＳ Ｐゴシック"/>
                  <a:cs typeface="Calibri" panose="020F0502020204030204" pitchFamily="34" charset="0"/>
                  <a:sym typeface="ＭＳ Ｐゴシック"/>
                </a:rPr>
                <a:t>Adoption	→	Prescription is permissible</a:t>
              </a:r>
            </a:p>
            <a:p>
              <a:pPr marL="1435100" indent="-1435100" algn="l" defTabSz="1300480">
                <a:lnSpc>
                  <a:spcPct val="90000"/>
                </a:lnSpc>
                <a:tabLst>
                  <a:tab pos="1079500" algn="l"/>
                </a:tabLst>
                <a:defRPr sz="2400">
                  <a:solidFill>
                    <a:srgbClr val="000000"/>
                  </a:solidFill>
                  <a:latin typeface="Calibri"/>
                  <a:ea typeface="Calibri"/>
                  <a:cs typeface="Calibri"/>
                  <a:sym typeface="Calibri"/>
                </a:defRPr>
              </a:pPr>
              <a:r>
                <a:rPr lang="en-US" sz="2000" dirty="0">
                  <a:latin typeface="Calibri" panose="020F0502020204030204" pitchFamily="34" charset="0"/>
                  <a:ea typeface="ＭＳ Ｐゴシック"/>
                  <a:cs typeface="Calibri" panose="020F0502020204030204" pitchFamily="34" charset="0"/>
                  <a:sym typeface="ＭＳ Ｐゴシック"/>
                </a:rPr>
                <a:t>Deletion</a:t>
              </a:r>
              <a:r>
                <a:rPr lang="en-US" altLang="ja-JP" sz="2000" dirty="0">
                  <a:latin typeface="Calibri" panose="020F0502020204030204" pitchFamily="34" charset="0"/>
                  <a:ea typeface="ＭＳ Ｐゴシック"/>
                  <a:cs typeface="Calibri" panose="020F0502020204030204" pitchFamily="34" charset="0"/>
                  <a:sym typeface="ＭＳ Ｐゴシック"/>
                </a:rPr>
                <a:t>	→	</a:t>
              </a:r>
              <a:r>
                <a:rPr lang="en-US" sz="2000" dirty="0">
                  <a:latin typeface="Calibri" panose="020F0502020204030204" pitchFamily="34" charset="0"/>
                  <a:ea typeface="ＭＳ Ｐゴシック"/>
                  <a:cs typeface="Calibri" panose="020F0502020204030204" pitchFamily="34" charset="0"/>
                  <a:sym typeface="ＭＳ Ｐゴシック"/>
                </a:rPr>
                <a:t>Prescription is prohibited after using up the in-hospital inventory</a:t>
              </a:r>
            </a:p>
          </p:txBody>
        </p:sp>
      </p:grpSp>
      <p:sp>
        <p:nvSpPr>
          <p:cNvPr id="1078" name="線"/>
          <p:cNvSpPr/>
          <p:nvPr/>
        </p:nvSpPr>
        <p:spPr>
          <a:xfrm>
            <a:off x="8857262" y="4465884"/>
            <a:ext cx="1" cy="205459"/>
          </a:xfrm>
          <a:prstGeom prst="line">
            <a:avLst/>
          </a:prstGeom>
          <a:ln w="76200">
            <a:solidFill>
              <a:srgbClr val="46AAC5"/>
            </a:solidFill>
            <a:tailEnd type="triangle"/>
          </a:ln>
        </p:spPr>
        <p:txBody>
          <a:bodyPr wrap="square" lIns="65023" tIns="65023" rIns="65023" bIns="65023" rtlCol="0">
            <a:noAutofit/>
          </a:bodyPr>
          <a:lstStyle/>
          <a:p>
            <a:pPr algn="l" defTabSz="1300480" rtl="0">
              <a:defRPr sz="2400">
                <a:solidFill>
                  <a:srgbClr val="000000"/>
                </a:solidFill>
                <a:latin typeface="Calibri"/>
                <a:ea typeface="Calibri"/>
                <a:cs typeface="Calibri"/>
                <a:sym typeface="Calibri"/>
              </a:defRPr>
            </a:pPr>
            <a:endParaRPr lang="ja-JP" altLang="en-US">
              <a:latin typeface="Calibri" panose="020F0502020204030204" pitchFamily="34" charset="0"/>
              <a:cs typeface="Calibri" panose="020F0502020204030204" pitchFamily="34" charset="0"/>
            </a:endParaRPr>
          </a:p>
        </p:txBody>
      </p:sp>
      <p:sp>
        <p:nvSpPr>
          <p:cNvPr id="1079" name="図形"/>
          <p:cNvSpPr/>
          <p:nvPr/>
        </p:nvSpPr>
        <p:spPr>
          <a:xfrm rot="5400000" flipH="1">
            <a:off x="1688817" y="4870026"/>
            <a:ext cx="307059" cy="921175"/>
          </a:xfrm>
          <a:custGeom>
            <a:avLst/>
            <a:gdLst/>
            <a:ahLst/>
            <a:cxnLst>
              <a:cxn ang="0">
                <a:pos x="wd2" y="hd2"/>
              </a:cxn>
              <a:cxn ang="5400000">
                <a:pos x="wd2" y="hd2"/>
              </a:cxn>
              <a:cxn ang="10800000">
                <a:pos x="wd2" y="hd2"/>
              </a:cxn>
              <a:cxn ang="16200000">
                <a:pos x="wd2" y="hd2"/>
              </a:cxn>
            </a:cxnLst>
            <a:rect l="0" t="0" r="r" b="b"/>
            <a:pathLst>
              <a:path w="21600" h="21600" extrusionOk="0">
                <a:moveTo>
                  <a:pt x="0" y="18000"/>
                </a:moveTo>
                <a:lnTo>
                  <a:pt x="5400" y="18000"/>
                </a:lnTo>
                <a:lnTo>
                  <a:pt x="5400" y="0"/>
                </a:lnTo>
                <a:lnTo>
                  <a:pt x="16200" y="0"/>
                </a:lnTo>
                <a:lnTo>
                  <a:pt x="16200" y="18000"/>
                </a:lnTo>
                <a:lnTo>
                  <a:pt x="21600" y="18000"/>
                </a:lnTo>
                <a:lnTo>
                  <a:pt x="10800" y="21600"/>
                </a:lnTo>
                <a:close/>
              </a:path>
            </a:pathLst>
          </a:custGeom>
          <a:gradFill>
            <a:gsLst>
              <a:gs pos="0">
                <a:srgbClr val="FF8F26"/>
              </a:gs>
              <a:gs pos="19999">
                <a:srgbClr val="FF8F2A"/>
              </a:gs>
              <a:gs pos="100000">
                <a:srgbClr val="CB6C1D"/>
              </a:gs>
            </a:gsLst>
            <a:lin ang="5400000"/>
          </a:gradFill>
          <a:ln w="12700">
            <a:solidFill>
              <a:srgbClr val="F69240"/>
            </a:solidFill>
          </a:ln>
          <a:effectLst>
            <a:outerShdw blurRad="88900" dist="25400" dir="5400000" rotWithShape="0">
              <a:srgbClr val="000000">
                <a:alpha val="34999"/>
              </a:srgbClr>
            </a:outerShdw>
          </a:effectLst>
        </p:spPr>
        <p:txBody>
          <a:bodyPr wrap="square" lIns="65023" tIns="65023" rIns="65023" bIns="65023" rtlCol="0" anchor="ctr">
            <a:noAutofit/>
          </a:bodyPr>
          <a:lstStyle/>
          <a:p>
            <a:pPr defTabSz="1300480" rtl="0">
              <a:defRPr sz="2400">
                <a:solidFill>
                  <a:srgbClr val="FFFFFF"/>
                </a:solidFill>
                <a:latin typeface="Calibri"/>
                <a:ea typeface="Calibri"/>
                <a:cs typeface="Calibri"/>
                <a:sym typeface="Calibri"/>
              </a:defRPr>
            </a:pPr>
            <a:endParaRPr lang="ja-JP" altLang="en-US">
              <a:latin typeface="Calibri" panose="020F0502020204030204" pitchFamily="34" charset="0"/>
              <a:cs typeface="Calibri" panose="020F0502020204030204" pitchFamily="34" charset="0"/>
            </a:endParaRPr>
          </a:p>
        </p:txBody>
      </p:sp>
      <p:sp>
        <p:nvSpPr>
          <p:cNvPr id="1080" name="翌月：決裁・院内通知後"/>
          <p:cNvSpPr txBox="1"/>
          <p:nvPr/>
        </p:nvSpPr>
        <p:spPr>
          <a:xfrm>
            <a:off x="1483359" y="7744177"/>
            <a:ext cx="4447541" cy="346760"/>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noAutofit/>
          </a:bodyPr>
          <a:lstStyle>
            <a:lvl1pPr algn="l" defTabSz="1300480">
              <a:defRPr sz="1400">
                <a:solidFill>
                  <a:srgbClr val="000000"/>
                </a:solidFill>
                <a:latin typeface="ＭＳ Ｐゴシック"/>
                <a:ea typeface="ＭＳ Ｐゴシック"/>
                <a:cs typeface="ＭＳ Ｐゴシック"/>
                <a:sym typeface="ＭＳ Ｐゴシック"/>
              </a:defRPr>
            </a:lvl1pPr>
          </a:lstStyle>
          <a:p>
            <a:pPr rtl="0">
              <a:defRPr>
                <a:latin typeface="Calibri"/>
                <a:ea typeface="Calibri"/>
                <a:cs typeface="Calibri"/>
                <a:sym typeface="Calibri"/>
              </a:defRPr>
            </a:pPr>
            <a:r>
              <a:rPr lang="en-US" dirty="0">
                <a:latin typeface="Calibri" panose="020F0502020204030204" pitchFamily="34" charset="0"/>
                <a:cs typeface="Calibri" panose="020F0502020204030204" pitchFamily="34" charset="0"/>
                <a:sym typeface="ＭＳ Ｐゴシック"/>
              </a:rPr>
              <a:t>Next month: After approval/in-hospital notification</a:t>
            </a:r>
          </a:p>
        </p:txBody>
      </p:sp>
      <p:sp>
        <p:nvSpPr>
          <p:cNvPr id="1081" name="審議準備"/>
          <p:cNvSpPr txBox="1"/>
          <p:nvPr/>
        </p:nvSpPr>
        <p:spPr>
          <a:xfrm>
            <a:off x="8857262" y="6574648"/>
            <a:ext cx="1277338" cy="588152"/>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noAutofit/>
          </a:bodyPr>
          <a:lstStyle>
            <a:lvl1pPr algn="l" defTabSz="1300480">
              <a:defRPr sz="1400">
                <a:solidFill>
                  <a:srgbClr val="000000"/>
                </a:solidFill>
                <a:latin typeface="ＭＳ Ｐゴシック"/>
                <a:ea typeface="ＭＳ Ｐゴシック"/>
                <a:cs typeface="ＭＳ Ｐゴシック"/>
                <a:sym typeface="ＭＳ Ｐゴシック"/>
              </a:defRPr>
            </a:lvl1pPr>
          </a:lstStyle>
          <a:p>
            <a:pPr rtl="0">
              <a:defRPr>
                <a:latin typeface="Calibri"/>
                <a:ea typeface="Calibri"/>
                <a:cs typeface="Calibri"/>
                <a:sym typeface="Calibri"/>
              </a:defRPr>
            </a:pPr>
            <a:r>
              <a:rPr lang="en-US" dirty="0">
                <a:latin typeface="Calibri" panose="020F0502020204030204" pitchFamily="34" charset="0"/>
                <a:cs typeface="Calibri" panose="020F0502020204030204" pitchFamily="34" charset="0"/>
                <a:sym typeface="ＭＳ Ｐゴシック"/>
              </a:rPr>
              <a:t>Preparation for review</a:t>
            </a:r>
          </a:p>
        </p:txBody>
      </p:sp>
      <p:sp>
        <p:nvSpPr>
          <p:cNvPr id="1082" name="確認"/>
          <p:cNvSpPr txBox="1"/>
          <p:nvPr/>
        </p:nvSpPr>
        <p:spPr>
          <a:xfrm>
            <a:off x="7071361" y="5901831"/>
            <a:ext cx="1020515" cy="346760"/>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noAutofit/>
          </a:bodyPr>
          <a:lstStyle>
            <a:lvl1pPr algn="l" defTabSz="1300480">
              <a:defRPr sz="1400">
                <a:solidFill>
                  <a:srgbClr val="000000"/>
                </a:solidFill>
                <a:latin typeface="ＭＳ Ｐゴシック"/>
                <a:ea typeface="ＭＳ Ｐゴシック"/>
                <a:cs typeface="ＭＳ Ｐゴシック"/>
                <a:sym typeface="ＭＳ Ｐゴシック"/>
              </a:defRPr>
            </a:lvl1pPr>
          </a:lstStyle>
          <a:p>
            <a:pPr algn="ctr" rtl="0">
              <a:defRPr>
                <a:latin typeface="Calibri"/>
                <a:ea typeface="Calibri"/>
                <a:cs typeface="Calibri"/>
                <a:sym typeface="Calibri"/>
              </a:defRPr>
            </a:pPr>
            <a:r>
              <a:rPr lang="en-US" dirty="0">
                <a:latin typeface="Calibri" panose="020F0502020204030204" pitchFamily="34" charset="0"/>
                <a:cs typeface="Calibri" panose="020F0502020204030204" pitchFamily="34" charset="0"/>
                <a:sym typeface="ＭＳ Ｐゴシック"/>
              </a:rPr>
              <a:t>Inquiry</a:t>
            </a:r>
          </a:p>
        </p:txBody>
      </p:sp>
      <p:sp>
        <p:nvSpPr>
          <p:cNvPr id="1083" name="提案・承認"/>
          <p:cNvSpPr txBox="1"/>
          <p:nvPr/>
        </p:nvSpPr>
        <p:spPr>
          <a:xfrm>
            <a:off x="6491111" y="5448017"/>
            <a:ext cx="1515817" cy="346760"/>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noAutofit/>
          </a:bodyPr>
          <a:lstStyle>
            <a:lvl1pPr algn="l" defTabSz="1300480">
              <a:defRPr sz="1400">
                <a:solidFill>
                  <a:srgbClr val="000000"/>
                </a:solidFill>
                <a:latin typeface="ＭＳ Ｐゴシック"/>
                <a:ea typeface="ＭＳ Ｐゴシック"/>
                <a:cs typeface="ＭＳ Ｐゴシック"/>
                <a:sym typeface="ＭＳ Ｐゴシック"/>
              </a:defRPr>
            </a:lvl1pPr>
          </a:lstStyle>
          <a:p>
            <a:pPr rtl="0">
              <a:defRPr>
                <a:latin typeface="Calibri"/>
                <a:ea typeface="Calibri"/>
                <a:cs typeface="Calibri"/>
                <a:sym typeface="Calibri"/>
              </a:defRPr>
            </a:pPr>
            <a:r>
              <a:rPr lang="en-US" dirty="0">
                <a:latin typeface="Calibri" panose="020F0502020204030204" pitchFamily="34" charset="0"/>
                <a:cs typeface="Calibri" panose="020F0502020204030204" pitchFamily="34" charset="0"/>
                <a:sym typeface="ＭＳ Ｐゴシック"/>
              </a:rPr>
              <a:t>Proposal/approval</a:t>
            </a:r>
          </a:p>
        </p:txBody>
      </p:sp>
      <p:sp>
        <p:nvSpPr>
          <p:cNvPr id="1084" name="回答"/>
          <p:cNvSpPr txBox="1"/>
          <p:nvPr/>
        </p:nvSpPr>
        <p:spPr>
          <a:xfrm>
            <a:off x="1412520" y="5448017"/>
            <a:ext cx="921174" cy="346760"/>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noAutofit/>
          </a:bodyPr>
          <a:lstStyle>
            <a:lvl1pPr algn="l" defTabSz="1300480">
              <a:defRPr sz="1400">
                <a:solidFill>
                  <a:srgbClr val="000000"/>
                </a:solidFill>
                <a:latin typeface="ＭＳ Ｐゴシック"/>
                <a:ea typeface="ＭＳ Ｐゴシック"/>
                <a:cs typeface="ＭＳ Ｐゴシック"/>
                <a:sym typeface="ＭＳ Ｐゴシック"/>
              </a:defRPr>
            </a:lvl1pPr>
          </a:lstStyle>
          <a:p>
            <a:pPr rtl="0">
              <a:defRPr>
                <a:latin typeface="Calibri"/>
                <a:ea typeface="Calibri"/>
                <a:cs typeface="Calibri"/>
                <a:sym typeface="Calibri"/>
              </a:defRPr>
            </a:pPr>
            <a:r>
              <a:rPr lang="en-US" dirty="0">
                <a:latin typeface="Calibri" panose="020F0502020204030204" pitchFamily="34" charset="0"/>
                <a:cs typeface="Calibri" panose="020F0502020204030204" pitchFamily="34" charset="0"/>
                <a:sym typeface="ＭＳ Ｐゴシック"/>
              </a:rPr>
              <a:t>Response</a:t>
            </a:r>
          </a:p>
        </p:txBody>
      </p:sp>
      <p:sp>
        <p:nvSpPr>
          <p:cNvPr id="1085" name="確認"/>
          <p:cNvSpPr txBox="1"/>
          <p:nvPr/>
        </p:nvSpPr>
        <p:spPr>
          <a:xfrm>
            <a:off x="1454067" y="4560711"/>
            <a:ext cx="746477" cy="346760"/>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noAutofit/>
          </a:bodyPr>
          <a:lstStyle>
            <a:lvl1pPr algn="l" defTabSz="1300480">
              <a:defRPr sz="1400">
                <a:solidFill>
                  <a:srgbClr val="000000"/>
                </a:solidFill>
                <a:latin typeface="ＭＳ Ｐゴシック"/>
                <a:ea typeface="ＭＳ Ｐゴシック"/>
                <a:cs typeface="ＭＳ Ｐゴシック"/>
                <a:sym typeface="ＭＳ Ｐゴシック"/>
              </a:defRPr>
            </a:lvl1pPr>
          </a:lstStyle>
          <a:p>
            <a:pPr rtl="0">
              <a:defRPr>
                <a:latin typeface="Calibri"/>
                <a:ea typeface="Calibri"/>
                <a:cs typeface="Calibri"/>
                <a:sym typeface="Calibri"/>
              </a:defRPr>
            </a:pPr>
            <a:r>
              <a:rPr lang="en-US" dirty="0">
                <a:latin typeface="Calibri" panose="020F0502020204030204" pitchFamily="34" charset="0"/>
                <a:cs typeface="Calibri" panose="020F0502020204030204" pitchFamily="34" charset="0"/>
                <a:sym typeface="ＭＳ Ｐゴシック"/>
              </a:rPr>
              <a:t>Inquiry</a:t>
            </a:r>
          </a:p>
        </p:txBody>
      </p:sp>
      <p:sp>
        <p:nvSpPr>
          <p:cNvPr id="1086" name="申請"/>
          <p:cNvSpPr txBox="1"/>
          <p:nvPr/>
        </p:nvSpPr>
        <p:spPr>
          <a:xfrm>
            <a:off x="7629031" y="3955626"/>
            <a:ext cx="1025031" cy="346760"/>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noAutofit/>
          </a:bodyPr>
          <a:lstStyle>
            <a:lvl1pPr algn="l" defTabSz="1300480">
              <a:defRPr sz="1400">
                <a:solidFill>
                  <a:srgbClr val="000000"/>
                </a:solidFill>
                <a:latin typeface="ＭＳ Ｐゴシック"/>
                <a:ea typeface="ＭＳ Ｐゴシック"/>
                <a:cs typeface="ＭＳ Ｐゴシック"/>
                <a:sym typeface="ＭＳ Ｐゴシック"/>
              </a:defRPr>
            </a:lvl1pPr>
          </a:lstStyle>
          <a:p>
            <a:pPr rtl="0">
              <a:defRPr>
                <a:latin typeface="Calibri"/>
                <a:ea typeface="Calibri"/>
                <a:cs typeface="Calibri"/>
                <a:sym typeface="Calibri"/>
              </a:defRPr>
            </a:pPr>
            <a:r>
              <a:rPr lang="en-US" dirty="0">
                <a:latin typeface="Calibri" panose="020F0502020204030204" pitchFamily="34" charset="0"/>
                <a:cs typeface="Calibri" panose="020F0502020204030204" pitchFamily="34" charset="0"/>
                <a:sym typeface="ＭＳ Ｐゴシック"/>
              </a:rPr>
              <a:t>Application</a:t>
            </a:r>
          </a:p>
        </p:txBody>
      </p:sp>
      <p:sp>
        <p:nvSpPr>
          <p:cNvPr id="1087" name="申請者が申請"/>
          <p:cNvSpPr txBox="1"/>
          <p:nvPr/>
        </p:nvSpPr>
        <p:spPr>
          <a:xfrm>
            <a:off x="6363012" y="4346652"/>
            <a:ext cx="1658844" cy="528029"/>
          </a:xfrm>
          <a:prstGeom prst="rect">
            <a:avLst/>
          </a:prstGeom>
          <a:ln w="12700">
            <a:miter lim="400000"/>
          </a:ln>
          <a:extLst>
            <a:ext uri="{C572A759-6A51-4108-AA02-DFA0A04FC94B}">
              <ma14:wrappingTextBoxFlag xmlns:ma14="http://schemas.microsoft.com/office/mac/drawingml/2011/main" xmlns="" val="1"/>
            </a:ext>
          </a:extLst>
        </p:spPr>
        <p:txBody>
          <a:bodyPr wrap="square" lIns="65023" tIns="65023" rIns="65023" bIns="65023" rtlCol="0">
            <a:noAutofit/>
          </a:bodyPr>
          <a:lstStyle>
            <a:lvl1pPr algn="l" defTabSz="1300480">
              <a:defRPr sz="1400">
                <a:solidFill>
                  <a:srgbClr val="000000"/>
                </a:solidFill>
                <a:latin typeface="ＭＳ Ｐゴシック"/>
                <a:ea typeface="ＭＳ Ｐゴシック"/>
                <a:cs typeface="ＭＳ Ｐゴシック"/>
                <a:sym typeface="ＭＳ Ｐゴシック"/>
              </a:defRPr>
            </a:lvl1pPr>
          </a:lstStyle>
          <a:p>
            <a:pPr algn="ctr" rtl="0">
              <a:defRPr>
                <a:latin typeface="Calibri"/>
                <a:ea typeface="Calibri"/>
                <a:cs typeface="Calibri"/>
                <a:sym typeface="Calibri"/>
              </a:defRPr>
            </a:pPr>
            <a:r>
              <a:rPr lang="en-US" dirty="0">
                <a:latin typeface="Calibri" panose="020F0502020204030204" pitchFamily="34" charset="0"/>
                <a:cs typeface="Calibri" panose="020F0502020204030204" pitchFamily="34" charset="0"/>
                <a:sym typeface="ＭＳ Ｐゴシック"/>
              </a:rPr>
              <a:t>Applicant makes application</a:t>
            </a:r>
          </a:p>
        </p:txBody>
      </p:sp>
      <p:sp>
        <p:nvSpPr>
          <p:cNvPr id="1088" name="申請者"/>
          <p:cNvSpPr/>
          <p:nvPr/>
        </p:nvSpPr>
        <p:spPr>
          <a:xfrm>
            <a:off x="666044" y="3537937"/>
            <a:ext cx="1054646" cy="500648"/>
          </a:xfrm>
          <a:prstGeom prst="rect">
            <a:avLst/>
          </a:prstGeom>
          <a:gradFill>
            <a:gsLst>
              <a:gs pos="0">
                <a:srgbClr val="E4F9FF"/>
              </a:gs>
              <a:gs pos="64999">
                <a:srgbClr val="BBEFFF"/>
              </a:gs>
              <a:gs pos="100000">
                <a:srgbClr val="9EEAFF"/>
              </a:gs>
            </a:gsLst>
            <a:lin ang="5400000"/>
          </a:gradFill>
          <a:ln w="12700">
            <a:solidFill>
              <a:srgbClr val="46AAC5"/>
            </a:solidFill>
          </a:ln>
          <a:effectLst>
            <a:outerShdw blurRad="88900" dist="25400" dir="5400000" rotWithShape="0">
              <a:srgbClr val="000000">
                <a:alpha val="37998"/>
              </a:srgbClr>
            </a:outerShdw>
          </a:effectLst>
          <a:extLst>
            <a:ext uri="{C572A759-6A51-4108-AA02-DFA0A04FC94B}">
              <ma14:wrappingTextBoxFlag xmlns:ma14="http://schemas.microsoft.com/office/mac/drawingml/2011/main" xmlns="" val="1"/>
            </a:ext>
          </a:extLst>
        </p:spPr>
        <p:txBody>
          <a:bodyPr wrap="square" lIns="65023" tIns="65023" rIns="65023" bIns="65023" rtlCol="0">
            <a:noAutofit/>
          </a:bodyPr>
          <a:lstStyle>
            <a:lvl1pPr algn="l" defTabSz="1300480">
              <a:defRPr sz="2400">
                <a:solidFill>
                  <a:srgbClr val="000000"/>
                </a:solidFill>
                <a:latin typeface="ＭＳ Ｐゴシック"/>
                <a:ea typeface="ＭＳ Ｐゴシック"/>
                <a:cs typeface="ＭＳ Ｐゴシック"/>
                <a:sym typeface="ＭＳ Ｐゴシック"/>
              </a:defRPr>
            </a:lvl1pPr>
          </a:lstStyle>
          <a:p>
            <a:pPr algn="ctr" rtl="0">
              <a:defRPr>
                <a:latin typeface="Calibri"/>
                <a:ea typeface="Calibri"/>
                <a:cs typeface="Calibri"/>
                <a:sym typeface="Calibri"/>
              </a:defRPr>
            </a:pPr>
            <a:r>
              <a:rPr lang="en-US" sz="1800" dirty="0">
                <a:latin typeface="Calibri" panose="020F0502020204030204" pitchFamily="34" charset="0"/>
                <a:cs typeface="Calibri" panose="020F0502020204030204" pitchFamily="34" charset="0"/>
                <a:sym typeface="ＭＳ Ｐゴシック"/>
              </a:rPr>
              <a:t>Applicant</a:t>
            </a:r>
          </a:p>
        </p:txBody>
      </p:sp>
      <p:sp>
        <p:nvSpPr>
          <p:cNvPr id="1089" name="申請締切：毎月…"/>
          <p:cNvSpPr/>
          <p:nvPr/>
        </p:nvSpPr>
        <p:spPr>
          <a:xfrm>
            <a:off x="8037688" y="5190631"/>
            <a:ext cx="4813584" cy="808424"/>
          </a:xfrm>
          <a:prstGeom prst="rect">
            <a:avLst/>
          </a:prstGeom>
          <a:solidFill>
            <a:srgbClr val="FFFFFF"/>
          </a:solidFill>
          <a:ln w="25400">
            <a:solidFill>
              <a:srgbClr val="9BBB59"/>
            </a:solidFill>
          </a:ln>
          <a:extLst>
            <a:ext uri="{C572A759-6A51-4108-AA02-DFA0A04FC94B}">
              <ma14:wrappingTextBoxFlag xmlns:ma14="http://schemas.microsoft.com/office/mac/drawingml/2011/main" xmlns="" val="1"/>
            </a:ext>
          </a:extLst>
        </p:spPr>
        <p:txBody>
          <a:bodyPr wrap="square" lIns="65023" tIns="65023" rIns="65023" bIns="65023" rtlCol="0">
            <a:noAutofit/>
          </a:bodyPr>
          <a:lstStyle/>
          <a:p>
            <a:pPr algn="l" defTabSz="1300480" rtl="0">
              <a:defRPr sz="2200" b="1">
                <a:solidFill>
                  <a:srgbClr val="000000"/>
                </a:solidFill>
                <a:latin typeface="Calibri"/>
                <a:ea typeface="Calibri"/>
                <a:cs typeface="Calibri"/>
                <a:sym typeface="Calibri"/>
              </a:defRPr>
            </a:pPr>
            <a:r>
              <a:rPr lang="en-US" sz="2000" b="0" dirty="0">
                <a:latin typeface="Calibri" panose="020F0502020204030204" pitchFamily="34" charset="0"/>
                <a:ea typeface="ＭＳ Ｐゴシック"/>
                <a:cs typeface="Calibri" panose="020F0502020204030204" pitchFamily="34" charset="0"/>
                <a:sym typeface="ＭＳ Ｐゴシック"/>
              </a:rPr>
              <a:t>Deadline for application: Wednesday in the first week of every month as a general rule</a:t>
            </a:r>
          </a:p>
        </p:txBody>
      </p:sp>
      <p:sp>
        <p:nvSpPr>
          <p:cNvPr id="1090" name="※採用・使用等は薬剤委員会の細則に準ずる"/>
          <p:cNvSpPr txBox="1"/>
          <p:nvPr/>
        </p:nvSpPr>
        <p:spPr>
          <a:xfrm>
            <a:off x="8916121" y="3892003"/>
            <a:ext cx="3985387" cy="64633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rtlCol="0">
            <a:spAutoFit/>
          </a:bodyPr>
          <a:lstStyle/>
          <a:p>
            <a:pPr marL="177800" indent="-177800" algn="l" defTabSz="1300480" rtl="0">
              <a:defRPr sz="1600">
                <a:solidFill>
                  <a:srgbClr val="000000"/>
                </a:solidFill>
                <a:latin typeface="メイリオ"/>
                <a:ea typeface="メイリオ"/>
                <a:cs typeface="メイリオ"/>
                <a:sym typeface="メイリオ"/>
              </a:defRPr>
            </a:pPr>
            <a:r>
              <a:rPr lang="en-US" sz="1400" dirty="0">
                <a:latin typeface="Calibri" panose="020F0502020204030204" pitchFamily="34" charset="0"/>
                <a:cs typeface="Calibri" panose="020F0502020204030204" pitchFamily="34" charset="0"/>
              </a:rPr>
              <a:t>*	Adoption/use, etc. shall be in compliance with the detailed rules stipulated by the Pharmaceutical Committee</a:t>
            </a:r>
          </a:p>
        </p:txBody>
      </p:sp>
      <p:sp>
        <p:nvSpPr>
          <p:cNvPr id="1091" name="線"/>
          <p:cNvSpPr/>
          <p:nvPr/>
        </p:nvSpPr>
        <p:spPr>
          <a:xfrm>
            <a:off x="6707857" y="6310488"/>
            <a:ext cx="2047806" cy="1"/>
          </a:xfrm>
          <a:prstGeom prst="line">
            <a:avLst/>
          </a:prstGeom>
          <a:ln w="101600">
            <a:solidFill>
              <a:srgbClr val="98B954"/>
            </a:solidFill>
            <a:prstDash val="sysDot"/>
          </a:ln>
        </p:spPr>
        <p:txBody>
          <a:bodyPr wrap="square" lIns="65023" tIns="65023" rIns="65023" bIns="65023" rtlCol="0">
            <a:noAutofit/>
          </a:bodyPr>
          <a:lstStyle/>
          <a:p>
            <a:pPr algn="l" defTabSz="1300480" rtl="0">
              <a:defRPr sz="2400">
                <a:solidFill>
                  <a:srgbClr val="000000"/>
                </a:solidFill>
                <a:latin typeface="Calibri"/>
                <a:ea typeface="Calibri"/>
                <a:cs typeface="Calibri"/>
                <a:sym typeface="Calibri"/>
              </a:defRPr>
            </a:pPr>
            <a:endParaRPr lang="ja-JP" altLang="en-US">
              <a:latin typeface="Calibri" panose="020F0502020204030204" pitchFamily="34" charset="0"/>
              <a:cs typeface="Calibri" panose="020F0502020204030204" pitchFamily="34" charset="0"/>
            </a:endParaRPr>
          </a:p>
        </p:txBody>
      </p:sp>
      <p:sp>
        <p:nvSpPr>
          <p:cNvPr id="1092" name="線"/>
          <p:cNvSpPr/>
          <p:nvPr/>
        </p:nvSpPr>
        <p:spPr>
          <a:xfrm flipH="1">
            <a:off x="6491111" y="6310488"/>
            <a:ext cx="419947" cy="13548"/>
          </a:xfrm>
          <a:prstGeom prst="line">
            <a:avLst/>
          </a:prstGeom>
          <a:ln w="101600">
            <a:solidFill>
              <a:srgbClr val="98B954"/>
            </a:solidFill>
            <a:tailEnd type="triangle"/>
          </a:ln>
        </p:spPr>
        <p:txBody>
          <a:bodyPr wrap="square" lIns="65023" tIns="65023" rIns="65023" bIns="65023" rtlCol="0">
            <a:noAutofit/>
          </a:bodyPr>
          <a:lstStyle/>
          <a:p>
            <a:pPr algn="l" defTabSz="1300480" rtl="0">
              <a:defRPr sz="2400">
                <a:solidFill>
                  <a:srgbClr val="000000"/>
                </a:solidFill>
                <a:latin typeface="Calibri"/>
                <a:ea typeface="Calibri"/>
                <a:cs typeface="Calibri"/>
                <a:sym typeface="Calibri"/>
              </a:defRPr>
            </a:pPr>
            <a:endParaRPr lang="ja-JP" altLang="en-US">
              <a:latin typeface="Calibri" panose="020F0502020204030204" pitchFamily="34" charset="0"/>
              <a:cs typeface="Calibri" panose="020F0502020204030204" pitchFamily="34" charset="0"/>
            </a:endParaRPr>
          </a:p>
        </p:txBody>
      </p:sp>
      <p:sp>
        <p:nvSpPr>
          <p:cNvPr id="1093" name="20180703 ICC"/>
          <p:cNvSpPr txBox="1"/>
          <p:nvPr/>
        </p:nvSpPr>
        <p:spPr>
          <a:xfrm>
            <a:off x="9676835" y="27146"/>
            <a:ext cx="3327966" cy="315982"/>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rtlCol="0" anchor="ctr">
            <a:spAutoFit/>
          </a:bodyPr>
          <a:lstStyle/>
          <a:p>
            <a:pPr algn="r" defTabSz="1300480" rtl="0">
              <a:defRPr sz="1200">
                <a:solidFill>
                  <a:srgbClr val="000000"/>
                </a:solidFill>
                <a:latin typeface="メイリオ"/>
                <a:ea typeface="メイリオ"/>
                <a:cs typeface="メイリオ"/>
                <a:sym typeface="メイリオ"/>
              </a:defRPr>
            </a:pPr>
            <a:r>
              <a:rPr lang="en-US" dirty="0">
                <a:latin typeface="Calibri" panose="020F0502020204030204" pitchFamily="34" charset="0"/>
                <a:cs typeface="Calibri" panose="020F0502020204030204" pitchFamily="34" charset="0"/>
              </a:rPr>
              <a:t>20180703</a:t>
            </a:r>
            <a:r>
              <a:rPr lang="ja-JP" altLang="en-US"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ICC</a:t>
            </a:r>
          </a:p>
        </p:txBody>
      </p:sp>
      <p:sp>
        <p:nvSpPr>
          <p:cNvPr id="39" name="※採用・使用等は薬剤委員会の細則に準ずる"/>
          <p:cNvSpPr txBox="1"/>
          <p:nvPr/>
        </p:nvSpPr>
        <p:spPr>
          <a:xfrm>
            <a:off x="8916121" y="2968339"/>
            <a:ext cx="3985387" cy="86177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rtlCol="0">
            <a:spAutoFit/>
          </a:bodyPr>
          <a:lstStyle/>
          <a:p>
            <a:pPr marL="177800" indent="-177800" algn="l" defTabSz="1300480">
              <a:defRPr sz="1600">
                <a:solidFill>
                  <a:srgbClr val="000000"/>
                </a:solidFill>
                <a:latin typeface="メイリオ"/>
                <a:ea typeface="メイリオ"/>
                <a:cs typeface="メイリオ"/>
                <a:sym typeface="メイリオ"/>
              </a:defRPr>
            </a:pPr>
            <a:r>
              <a:rPr lang="en-US" sz="1400" dirty="0">
                <a:latin typeface="Calibri" panose="020F0502020204030204" pitchFamily="34" charset="0"/>
                <a:cs typeface="Calibri" panose="020F0502020204030204" pitchFamily="34" charset="0"/>
              </a:rPr>
              <a:t>*	Application documents shall be in compliance with the requirements for</a:t>
            </a:r>
            <a:br>
              <a:rPr lang="en-US" sz="1400" dirty="0">
                <a:latin typeface="Calibri" panose="020F0502020204030204" pitchFamily="34" charset="0"/>
                <a:cs typeface="Calibri" panose="020F0502020204030204" pitchFamily="34" charset="0"/>
              </a:rPr>
            </a:br>
            <a:r>
              <a:rPr lang="en-US" sz="1400" dirty="0">
                <a:latin typeface="Calibri" panose="020F0502020204030204" pitchFamily="34" charset="0"/>
                <a:cs typeface="Calibri" panose="020F0502020204030204" pitchFamily="34" charset="0"/>
              </a:rPr>
              <a:t> each application document stipulated by the Pharmaceutical Committee</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9" name="感受性のカスケード報告"/>
          <p:cNvSpPr txBox="1">
            <a:spLocks noGrp="1"/>
          </p:cNvSpPr>
          <p:nvPr>
            <p:ph type="title"/>
          </p:nvPr>
        </p:nvSpPr>
        <p:spPr>
          <a:prstGeom prst="rect">
            <a:avLst/>
          </a:prstGeom>
        </p:spPr>
        <p:txBody>
          <a:bodyPr rtlCol="0"/>
          <a:lstStyle/>
          <a:p>
            <a:pPr rtl="0"/>
            <a:r>
              <a:rPr lang="en-US" dirty="0">
                <a:latin typeface="Calibri" panose="020F0502020204030204" pitchFamily="34" charset="0"/>
              </a:rPr>
              <a:t>Cascade reporting of sensitivity</a:t>
            </a:r>
          </a:p>
        </p:txBody>
      </p:sp>
      <p:graphicFrame>
        <p:nvGraphicFramePr>
          <p:cNvPr id="1100" name="表"/>
          <p:cNvGraphicFramePr/>
          <p:nvPr/>
        </p:nvGraphicFramePr>
        <p:xfrm>
          <a:off x="248509" y="2574428"/>
          <a:ext cx="4176580" cy="8412480"/>
        </p:xfrm>
        <a:graphic>
          <a:graphicData uri="http://schemas.openxmlformats.org/drawingml/2006/table">
            <a:tbl>
              <a:tblPr firstRow="1" firstCol="1">
                <a:tableStyleId>{8F44A2F1-9E1F-4B54-A3A2-5F16C0AD49E2}</a:tableStyleId>
              </a:tblPr>
              <a:tblGrid>
                <a:gridCol w="2088290">
                  <a:extLst>
                    <a:ext uri="{9D8B030D-6E8A-4147-A177-3AD203B41FA5}">
                      <a16:colId xmlns:a16="http://schemas.microsoft.com/office/drawing/2014/main" val="20000"/>
                    </a:ext>
                  </a:extLst>
                </a:gridCol>
                <a:gridCol w="2088290">
                  <a:extLst>
                    <a:ext uri="{9D8B030D-6E8A-4147-A177-3AD203B41FA5}">
                      <a16:colId xmlns:a16="http://schemas.microsoft.com/office/drawing/2014/main" val="20001"/>
                    </a:ext>
                  </a:extLst>
                </a:gridCol>
              </a:tblGrid>
              <a:tr h="396930">
                <a:tc gridSpan="2">
                  <a:txBody>
                    <a:bodyPr/>
                    <a:lstStyle/>
                    <a:p>
                      <a:pPr algn="ctr" defTabSz="914400" rtl="0">
                        <a:tabLst>
                          <a:tab pos="914400" algn="l"/>
                        </a:tabLst>
                        <a:defRPr sz="1800">
                          <a:solidFill>
                            <a:srgbClr val="000000"/>
                          </a:solidFill>
                        </a:defRPr>
                      </a:pPr>
                      <a:r>
                        <a:rPr lang="en-US" sz="2400" i="1" dirty="0">
                          <a:solidFill>
                            <a:srgbClr val="F6F4EF"/>
                          </a:solidFill>
                          <a:effectLst>
                            <a:outerShdw blurRad="25400" dist="12700" dir="5400000" rotWithShape="0">
                              <a:srgbClr val="000000">
                                <a:alpha val="50000"/>
                              </a:srgbClr>
                            </a:outerShdw>
                          </a:effectLst>
                        </a:rPr>
                        <a:t>Staphylococcus aureus</a:t>
                      </a:r>
                    </a:p>
                  </a:txBody>
                  <a:tcPr marL="50800" marR="50800" marT="50800" marB="50800" anchor="ctr" horzOverflow="overflow">
                    <a:lnL w="12700">
                      <a:miter lim="400000"/>
                    </a:lnL>
                    <a:lnR w="12700">
                      <a:miter lim="400000"/>
                    </a:lnR>
                  </a:tcPr>
                </a:tc>
                <a:tc hMerge="1">
                  <a:txBody>
                    <a:bodyPr/>
                    <a:lstStyle/>
                    <a:p>
                      <a:pPr rtl="0"/>
                      <a:endParaRPr lang="ja-JP"/>
                    </a:p>
                  </a:txBody>
                  <a:tcPr/>
                </a:tc>
                <a:extLst>
                  <a:ext uri="{0D108BD9-81ED-4DB2-BD59-A6C34878D82A}">
                    <a16:rowId xmlns:a16="http://schemas.microsoft.com/office/drawing/2014/main" val="10000"/>
                  </a:ext>
                </a:extLst>
              </a:tr>
              <a:tr h="39693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PCG</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1"/>
                  </a:ext>
                </a:extLst>
              </a:tr>
              <a:tr h="39693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MPIPC</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2"/>
                  </a:ext>
                </a:extLst>
              </a:tr>
              <a:tr h="39693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ABPC</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dirty="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3"/>
                  </a:ext>
                </a:extLst>
              </a:tr>
              <a:tr h="39693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CEZ</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4"/>
                  </a:ext>
                </a:extLst>
              </a:tr>
              <a:tr h="39693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CFX</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5"/>
                  </a:ext>
                </a:extLst>
              </a:tr>
              <a:tr h="396930">
                <a:tc>
                  <a:txBody>
                    <a:bodyPr/>
                    <a:lstStyle/>
                    <a:p>
                      <a:pPr algn="ctr" defTabSz="914400" rtl="0">
                        <a:tabLst>
                          <a:tab pos="914400" algn="l"/>
                        </a:tabLst>
                        <a:defRPr sz="1800">
                          <a:solidFill>
                            <a:srgbClr val="000000"/>
                          </a:solidFill>
                        </a:defRPr>
                      </a:pPr>
                      <a:r>
                        <a:rPr lang="en-US" sz="2400">
                          <a:solidFill>
                            <a:srgbClr val="F6F4EF"/>
                          </a:solidFill>
                          <a:effectLst>
                            <a:outerShdw blurRad="25400" dist="12700" dir="5400000" rotWithShape="0">
                              <a:srgbClr val="000000">
                                <a:alpha val="50000"/>
                              </a:srgbClr>
                            </a:outerShdw>
                          </a:effectLst>
                        </a:rPr>
                        <a:t>ABK</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6"/>
                  </a:ext>
                </a:extLst>
              </a:tr>
              <a:tr h="396930">
                <a:tc>
                  <a:txBody>
                    <a:bodyPr/>
                    <a:lstStyle/>
                    <a:p>
                      <a:pPr algn="ctr" defTabSz="914400" rtl="0">
                        <a:tabLst>
                          <a:tab pos="914400" algn="l"/>
                        </a:tabLst>
                        <a:defRPr sz="1800">
                          <a:solidFill>
                            <a:srgbClr val="000000"/>
                          </a:solidFill>
                        </a:defRPr>
                      </a:pPr>
                      <a:r>
                        <a:rPr lang="en-US" sz="2400">
                          <a:solidFill>
                            <a:srgbClr val="F6F4EF"/>
                          </a:solidFill>
                          <a:effectLst>
                            <a:outerShdw blurRad="25400" dist="12700" dir="5400000" rotWithShape="0">
                              <a:srgbClr val="000000">
                                <a:alpha val="50000"/>
                              </a:srgbClr>
                            </a:outerShdw>
                          </a:effectLst>
                        </a:rPr>
                        <a:t>GM</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7"/>
                  </a:ext>
                </a:extLst>
              </a:tr>
              <a:tr h="396930">
                <a:tc>
                  <a:txBody>
                    <a:bodyPr/>
                    <a:lstStyle/>
                    <a:p>
                      <a:pPr algn="ctr" defTabSz="914400" rtl="0">
                        <a:tabLst>
                          <a:tab pos="914400" algn="l"/>
                        </a:tabLst>
                        <a:defRPr sz="1800">
                          <a:solidFill>
                            <a:srgbClr val="000000"/>
                          </a:solidFill>
                        </a:defRPr>
                      </a:pPr>
                      <a:r>
                        <a:rPr lang="en-US" sz="2400">
                          <a:solidFill>
                            <a:srgbClr val="F6F4EF"/>
                          </a:solidFill>
                          <a:effectLst>
                            <a:outerShdw blurRad="25400" dist="12700" dir="5400000" rotWithShape="0">
                              <a:srgbClr val="000000">
                                <a:alpha val="50000"/>
                              </a:srgbClr>
                            </a:outerShdw>
                          </a:effectLst>
                        </a:rPr>
                        <a:t>EM</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8"/>
                  </a:ext>
                </a:extLst>
              </a:tr>
              <a:tr h="39693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CLDM</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9"/>
                  </a:ext>
                </a:extLst>
              </a:tr>
              <a:tr h="396930">
                <a:tc>
                  <a:txBody>
                    <a:bodyPr/>
                    <a:lstStyle/>
                    <a:p>
                      <a:pPr algn="ctr" defTabSz="914400" rtl="0">
                        <a:tabLst>
                          <a:tab pos="914400" algn="l"/>
                        </a:tabLst>
                        <a:defRPr sz="1800">
                          <a:solidFill>
                            <a:srgbClr val="000000"/>
                          </a:solidFill>
                        </a:defRPr>
                      </a:pPr>
                      <a:r>
                        <a:rPr lang="en-US" sz="2400">
                          <a:solidFill>
                            <a:srgbClr val="F6F4EF"/>
                          </a:solidFill>
                          <a:effectLst>
                            <a:outerShdw blurRad="25400" dist="12700" dir="5400000" rotWithShape="0">
                              <a:srgbClr val="000000">
                                <a:alpha val="50000"/>
                              </a:srgbClr>
                            </a:outerShdw>
                          </a:effectLst>
                        </a:rPr>
                        <a:t>MINO</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10"/>
                  </a:ext>
                </a:extLst>
              </a:tr>
              <a:tr h="39693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VCM</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11"/>
                  </a:ext>
                </a:extLst>
              </a:tr>
              <a:tr h="39693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TEIC</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12"/>
                  </a:ext>
                </a:extLst>
              </a:tr>
              <a:tr h="396930">
                <a:tc>
                  <a:txBody>
                    <a:bodyPr/>
                    <a:lstStyle/>
                    <a:p>
                      <a:pPr algn="ctr" defTabSz="914400" rtl="0">
                        <a:tabLst>
                          <a:tab pos="914400" algn="l"/>
                        </a:tabLst>
                        <a:defRPr sz="1800">
                          <a:solidFill>
                            <a:srgbClr val="000000"/>
                          </a:solidFill>
                        </a:defRPr>
                      </a:pPr>
                      <a:r>
                        <a:rPr lang="en-US" sz="2400">
                          <a:solidFill>
                            <a:srgbClr val="F6F4EF"/>
                          </a:solidFill>
                          <a:effectLst>
                            <a:outerShdw blurRad="25400" dist="12700" dir="5400000" rotWithShape="0">
                              <a:srgbClr val="000000">
                                <a:alpha val="50000"/>
                              </a:srgbClr>
                            </a:outerShdw>
                          </a:effectLst>
                        </a:rPr>
                        <a:t>LZD</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13"/>
                  </a:ext>
                </a:extLst>
              </a:tr>
              <a:tr h="39693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CPFX</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14"/>
                  </a:ext>
                </a:extLst>
              </a:tr>
              <a:tr h="396930">
                <a:tc>
                  <a:txBody>
                    <a:bodyPr/>
                    <a:lstStyle/>
                    <a:p>
                      <a:pPr algn="ctr" defTabSz="914400" rtl="0">
                        <a:tabLst>
                          <a:tab pos="914400" algn="l"/>
                        </a:tabLst>
                        <a:defRPr sz="1800">
                          <a:solidFill>
                            <a:srgbClr val="000000"/>
                          </a:solidFill>
                        </a:defRPr>
                      </a:pPr>
                      <a:r>
                        <a:rPr lang="en-US" sz="2400">
                          <a:solidFill>
                            <a:srgbClr val="F6F4EF"/>
                          </a:solidFill>
                          <a:effectLst>
                            <a:outerShdw blurRad="25400" dist="12700" dir="5400000" rotWithShape="0">
                              <a:srgbClr val="000000">
                                <a:alpha val="50000"/>
                              </a:srgbClr>
                            </a:outerShdw>
                          </a:effectLst>
                        </a:rPr>
                        <a:t>ST</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15"/>
                  </a:ext>
                </a:extLst>
              </a:tr>
              <a:tr h="396930">
                <a:tc>
                  <a:txBody>
                    <a:bodyPr/>
                    <a:lstStyle/>
                    <a:p>
                      <a:pPr algn="ctr" defTabSz="914400" rtl="0">
                        <a:tabLst>
                          <a:tab pos="914400" algn="l"/>
                        </a:tabLst>
                        <a:defRPr sz="1800">
                          <a:solidFill>
                            <a:srgbClr val="000000"/>
                          </a:solidFill>
                        </a:defRPr>
                      </a:pPr>
                      <a:r>
                        <a:rPr lang="en-US" sz="2400">
                          <a:solidFill>
                            <a:srgbClr val="F6F4EF"/>
                          </a:solidFill>
                          <a:effectLst>
                            <a:outerShdw blurRad="25400" dist="12700" dir="5400000" rotWithShape="0">
                              <a:srgbClr val="000000">
                                <a:alpha val="50000"/>
                              </a:srgbClr>
                            </a:outerShdw>
                          </a:effectLst>
                        </a:rPr>
                        <a:t>MUP</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16"/>
                  </a:ext>
                </a:extLst>
              </a:tr>
              <a:tr h="396930">
                <a:tc>
                  <a:txBody>
                    <a:bodyPr/>
                    <a:lstStyle/>
                    <a:p>
                      <a:pPr algn="ctr" defTabSz="914400" rtl="0">
                        <a:tabLst>
                          <a:tab pos="914400" algn="l"/>
                        </a:tabLst>
                        <a:defRPr sz="1800">
                          <a:solidFill>
                            <a:srgbClr val="000000"/>
                          </a:solidFill>
                        </a:defRPr>
                      </a:pPr>
                      <a:r>
                        <a:rPr lang="en-US" sz="2400">
                          <a:solidFill>
                            <a:srgbClr val="F6F4EF"/>
                          </a:solidFill>
                          <a:effectLst>
                            <a:outerShdw blurRad="25400" dist="12700" dir="5400000" rotWithShape="0">
                              <a:srgbClr val="000000">
                                <a:alpha val="50000"/>
                              </a:srgbClr>
                            </a:outerShdw>
                          </a:effectLst>
                        </a:rPr>
                        <a:t>DAP</a:t>
                      </a:r>
                    </a:p>
                  </a:txBody>
                  <a:tcPr marL="50800" marR="50800" marT="50800" marB="50800" anchor="ctr" horzOverflow="overflow">
                    <a:lnB w="12700">
                      <a:miter lim="400000"/>
                    </a:lnB>
                  </a:tcPr>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lnB w="12700">
                      <a:miter lim="400000"/>
                    </a:lnB>
                  </a:tcPr>
                </a:tc>
                <a:extLst>
                  <a:ext uri="{0D108BD9-81ED-4DB2-BD59-A6C34878D82A}">
                    <a16:rowId xmlns:a16="http://schemas.microsoft.com/office/drawing/2014/main" val="10017"/>
                  </a:ext>
                </a:extLst>
              </a:tr>
            </a:tbl>
          </a:graphicData>
        </a:graphic>
      </p:graphicFrame>
      <p:graphicFrame>
        <p:nvGraphicFramePr>
          <p:cNvPr id="1101" name="表"/>
          <p:cNvGraphicFramePr/>
          <p:nvPr/>
        </p:nvGraphicFramePr>
        <p:xfrm>
          <a:off x="4608843" y="2574428"/>
          <a:ext cx="4176580" cy="7144739"/>
        </p:xfrm>
        <a:graphic>
          <a:graphicData uri="http://schemas.openxmlformats.org/drawingml/2006/table">
            <a:tbl>
              <a:tblPr firstRow="1" firstCol="1">
                <a:tableStyleId>{8F44A2F1-9E1F-4B54-A3A2-5F16C0AD49E2}</a:tableStyleId>
              </a:tblPr>
              <a:tblGrid>
                <a:gridCol w="2088290">
                  <a:extLst>
                    <a:ext uri="{9D8B030D-6E8A-4147-A177-3AD203B41FA5}">
                      <a16:colId xmlns:a16="http://schemas.microsoft.com/office/drawing/2014/main" val="20000"/>
                    </a:ext>
                  </a:extLst>
                </a:gridCol>
                <a:gridCol w="2088290">
                  <a:extLst>
                    <a:ext uri="{9D8B030D-6E8A-4147-A177-3AD203B41FA5}">
                      <a16:colId xmlns:a16="http://schemas.microsoft.com/office/drawing/2014/main" val="20001"/>
                    </a:ext>
                  </a:extLst>
                </a:gridCol>
              </a:tblGrid>
              <a:tr h="1020677">
                <a:tc gridSpan="2">
                  <a:txBody>
                    <a:bodyPr/>
                    <a:lstStyle/>
                    <a:p>
                      <a:pPr algn="ctr" defTabSz="914400" rtl="0">
                        <a:tabLst>
                          <a:tab pos="914400" algn="l"/>
                        </a:tabLst>
                        <a:defRPr sz="1800">
                          <a:solidFill>
                            <a:srgbClr val="000000"/>
                          </a:solidFill>
                        </a:defRPr>
                      </a:pPr>
                      <a:r>
                        <a:rPr lang="en-US" sz="2400" i="1" dirty="0">
                          <a:solidFill>
                            <a:srgbClr val="F6F4EF"/>
                          </a:solidFill>
                          <a:effectLst>
                            <a:outerShdw blurRad="25400" dist="12700" dir="5400000" rotWithShape="0">
                              <a:srgbClr val="000000">
                                <a:alpha val="50000"/>
                              </a:srgbClr>
                            </a:outerShdw>
                          </a:effectLst>
                        </a:rPr>
                        <a:t>Staphylococcus aureus(MSSA)</a:t>
                      </a:r>
                    </a:p>
                  </a:txBody>
                  <a:tcPr marL="50800" marR="50800" marT="50800" marB="50800" anchor="ctr" horzOverflow="overflow">
                    <a:lnL w="12700">
                      <a:miter lim="400000"/>
                    </a:lnL>
                    <a:lnR w="12700">
                      <a:miter lim="400000"/>
                    </a:lnR>
                  </a:tcPr>
                </a:tc>
                <a:tc hMerge="1">
                  <a:txBody>
                    <a:bodyPr/>
                    <a:lstStyle/>
                    <a:p>
                      <a:pPr rtl="0"/>
                      <a:endParaRPr lang="ja-JP"/>
                    </a:p>
                  </a:txBody>
                  <a:tcPr/>
                </a:tc>
                <a:extLst>
                  <a:ext uri="{0D108BD9-81ED-4DB2-BD59-A6C34878D82A}">
                    <a16:rowId xmlns:a16="http://schemas.microsoft.com/office/drawing/2014/main" val="10000"/>
                  </a:ext>
                </a:extLst>
              </a:tr>
              <a:tr h="1020677">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CEZ</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1"/>
                  </a:ext>
                </a:extLst>
              </a:tr>
              <a:tr h="1020677">
                <a:tc>
                  <a:txBody>
                    <a:bodyPr/>
                    <a:lstStyle/>
                    <a:p>
                      <a:pPr algn="ctr" defTabSz="914400" rtl="0">
                        <a:tabLst>
                          <a:tab pos="914400" algn="l"/>
                        </a:tabLst>
                        <a:defRPr sz="1800">
                          <a:solidFill>
                            <a:srgbClr val="000000"/>
                          </a:solidFill>
                        </a:defRPr>
                      </a:pPr>
                      <a:r>
                        <a:rPr lang="en-US" sz="2400">
                          <a:solidFill>
                            <a:srgbClr val="F6F4EF"/>
                          </a:solidFill>
                          <a:effectLst>
                            <a:outerShdw blurRad="25400" dist="12700" dir="5400000" rotWithShape="0">
                              <a:srgbClr val="000000">
                                <a:alpha val="50000"/>
                              </a:srgbClr>
                            </a:outerShdw>
                          </a:effectLst>
                        </a:rPr>
                        <a:t>GM</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2"/>
                  </a:ext>
                </a:extLst>
              </a:tr>
              <a:tr h="1020677">
                <a:tc>
                  <a:txBody>
                    <a:bodyPr/>
                    <a:lstStyle/>
                    <a:p>
                      <a:pPr algn="ctr" defTabSz="914400" rtl="0">
                        <a:tabLst>
                          <a:tab pos="914400" algn="l"/>
                        </a:tabLst>
                        <a:defRPr sz="1800">
                          <a:solidFill>
                            <a:srgbClr val="000000"/>
                          </a:solidFill>
                        </a:defRPr>
                      </a:pPr>
                      <a:r>
                        <a:rPr lang="en-US" sz="2400">
                          <a:solidFill>
                            <a:srgbClr val="F6F4EF"/>
                          </a:solidFill>
                          <a:effectLst>
                            <a:outerShdw blurRad="25400" dist="12700" dir="5400000" rotWithShape="0">
                              <a:srgbClr val="000000">
                                <a:alpha val="50000"/>
                              </a:srgbClr>
                            </a:outerShdw>
                          </a:effectLst>
                        </a:rPr>
                        <a:t>EM</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3"/>
                  </a:ext>
                </a:extLst>
              </a:tr>
              <a:tr h="1020677">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CLDM</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4"/>
                  </a:ext>
                </a:extLst>
              </a:tr>
              <a:tr h="1020677">
                <a:tc>
                  <a:txBody>
                    <a:bodyPr/>
                    <a:lstStyle/>
                    <a:p>
                      <a:pPr algn="ctr" defTabSz="914400" rtl="0">
                        <a:tabLst>
                          <a:tab pos="914400" algn="l"/>
                        </a:tabLst>
                        <a:defRPr sz="1800">
                          <a:solidFill>
                            <a:srgbClr val="000000"/>
                          </a:solidFill>
                        </a:defRPr>
                      </a:pPr>
                      <a:r>
                        <a:rPr lang="en-US" sz="2400">
                          <a:solidFill>
                            <a:srgbClr val="F6F4EF"/>
                          </a:solidFill>
                          <a:effectLst>
                            <a:outerShdw blurRad="25400" dist="12700" dir="5400000" rotWithShape="0">
                              <a:srgbClr val="000000">
                                <a:alpha val="50000"/>
                              </a:srgbClr>
                            </a:outerShdw>
                          </a:effectLst>
                        </a:rPr>
                        <a:t>MINO</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5"/>
                  </a:ext>
                </a:extLst>
              </a:tr>
              <a:tr h="1020677">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VCM</a:t>
                      </a:r>
                    </a:p>
                  </a:txBody>
                  <a:tcPr marL="50800" marR="50800" marT="50800" marB="50800" anchor="ctr" horzOverflow="overflow">
                    <a:lnB w="12700">
                      <a:miter lim="400000"/>
                    </a:lnB>
                  </a:tcPr>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lnB w="12700">
                      <a:miter lim="400000"/>
                    </a:lnB>
                  </a:tcPr>
                </a:tc>
                <a:extLst>
                  <a:ext uri="{0D108BD9-81ED-4DB2-BD59-A6C34878D82A}">
                    <a16:rowId xmlns:a16="http://schemas.microsoft.com/office/drawing/2014/main" val="10006"/>
                  </a:ext>
                </a:extLst>
              </a:tr>
            </a:tbl>
          </a:graphicData>
        </a:graphic>
      </p:graphicFrame>
      <p:graphicFrame>
        <p:nvGraphicFramePr>
          <p:cNvPr id="1102" name="表"/>
          <p:cNvGraphicFramePr/>
          <p:nvPr/>
        </p:nvGraphicFramePr>
        <p:xfrm>
          <a:off x="8816776" y="2574428"/>
          <a:ext cx="4176580" cy="7144740"/>
        </p:xfrm>
        <a:graphic>
          <a:graphicData uri="http://schemas.openxmlformats.org/drawingml/2006/table">
            <a:tbl>
              <a:tblPr firstRow="1" firstCol="1">
                <a:tableStyleId>{8F44A2F1-9E1F-4B54-A3A2-5F16C0AD49E2}</a:tableStyleId>
              </a:tblPr>
              <a:tblGrid>
                <a:gridCol w="2088290">
                  <a:extLst>
                    <a:ext uri="{9D8B030D-6E8A-4147-A177-3AD203B41FA5}">
                      <a16:colId xmlns:a16="http://schemas.microsoft.com/office/drawing/2014/main" val="20000"/>
                    </a:ext>
                  </a:extLst>
                </a:gridCol>
                <a:gridCol w="2088290">
                  <a:extLst>
                    <a:ext uri="{9D8B030D-6E8A-4147-A177-3AD203B41FA5}">
                      <a16:colId xmlns:a16="http://schemas.microsoft.com/office/drawing/2014/main" val="20001"/>
                    </a:ext>
                  </a:extLst>
                </a:gridCol>
              </a:tblGrid>
              <a:tr h="793860">
                <a:tc gridSpan="2">
                  <a:txBody>
                    <a:bodyPr/>
                    <a:lstStyle/>
                    <a:p>
                      <a:pPr algn="ctr" defTabSz="914400" rtl="0">
                        <a:tabLst>
                          <a:tab pos="914400" algn="l"/>
                        </a:tabLst>
                        <a:defRPr sz="1800">
                          <a:solidFill>
                            <a:srgbClr val="000000"/>
                          </a:solidFill>
                        </a:defRPr>
                      </a:pPr>
                      <a:r>
                        <a:rPr lang="en-US" sz="2400" i="1" dirty="0">
                          <a:solidFill>
                            <a:srgbClr val="F6F4EF"/>
                          </a:solidFill>
                          <a:effectLst>
                            <a:outerShdw blurRad="25400" dist="12700" dir="5400000" rotWithShape="0">
                              <a:srgbClr val="000000">
                                <a:alpha val="50000"/>
                              </a:srgbClr>
                            </a:outerShdw>
                          </a:effectLst>
                        </a:rPr>
                        <a:t>Staphylococcus aureus(MRSA)</a:t>
                      </a:r>
                    </a:p>
                  </a:txBody>
                  <a:tcPr marL="50800" marR="50800" marT="50800" marB="50800" anchor="ctr" horzOverflow="overflow">
                    <a:lnL w="12700">
                      <a:miter lim="400000"/>
                    </a:lnL>
                    <a:lnR w="12700">
                      <a:miter lim="400000"/>
                    </a:lnR>
                  </a:tcPr>
                </a:tc>
                <a:tc hMerge="1">
                  <a:txBody>
                    <a:bodyPr/>
                    <a:lstStyle/>
                    <a:p>
                      <a:pPr rtl="0"/>
                      <a:endParaRPr lang="ja-JP"/>
                    </a:p>
                  </a:txBody>
                  <a:tcPr/>
                </a:tc>
                <a:extLst>
                  <a:ext uri="{0D108BD9-81ED-4DB2-BD59-A6C34878D82A}">
                    <a16:rowId xmlns:a16="http://schemas.microsoft.com/office/drawing/2014/main" val="10000"/>
                  </a:ext>
                </a:extLst>
              </a:tr>
              <a:tr h="79386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PCG</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R</a:t>
                      </a:r>
                    </a:p>
                  </a:txBody>
                  <a:tcPr marL="50800" marR="50800" marT="50800" marB="50800" anchor="ctr" horzOverflow="overflow">
                    <a:lnR w="12700">
                      <a:miter lim="400000"/>
                    </a:lnR>
                  </a:tcPr>
                </a:tc>
                <a:extLst>
                  <a:ext uri="{0D108BD9-81ED-4DB2-BD59-A6C34878D82A}">
                    <a16:rowId xmlns:a16="http://schemas.microsoft.com/office/drawing/2014/main" val="10001"/>
                  </a:ext>
                </a:extLst>
              </a:tr>
              <a:tr h="79386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ABPC</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R</a:t>
                      </a:r>
                    </a:p>
                  </a:txBody>
                  <a:tcPr marL="50800" marR="50800" marT="50800" marB="50800" anchor="ctr" horzOverflow="overflow">
                    <a:lnR w="12700">
                      <a:miter lim="400000"/>
                    </a:lnR>
                  </a:tcPr>
                </a:tc>
                <a:extLst>
                  <a:ext uri="{0D108BD9-81ED-4DB2-BD59-A6C34878D82A}">
                    <a16:rowId xmlns:a16="http://schemas.microsoft.com/office/drawing/2014/main" val="10002"/>
                  </a:ext>
                </a:extLst>
              </a:tr>
              <a:tr h="79386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CEZ</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R</a:t>
                      </a:r>
                    </a:p>
                  </a:txBody>
                  <a:tcPr marL="50800" marR="50800" marT="50800" marB="50800" anchor="ctr" horzOverflow="overflow">
                    <a:lnR w="12700">
                      <a:miter lim="400000"/>
                    </a:lnR>
                  </a:tcPr>
                </a:tc>
                <a:extLst>
                  <a:ext uri="{0D108BD9-81ED-4DB2-BD59-A6C34878D82A}">
                    <a16:rowId xmlns:a16="http://schemas.microsoft.com/office/drawing/2014/main" val="10003"/>
                  </a:ext>
                </a:extLst>
              </a:tr>
              <a:tr h="79386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CLDM</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R</a:t>
                      </a:r>
                    </a:p>
                  </a:txBody>
                  <a:tcPr marL="50800" marR="50800" marT="50800" marB="50800" anchor="ctr" horzOverflow="overflow">
                    <a:lnR w="12700">
                      <a:miter lim="400000"/>
                    </a:lnR>
                  </a:tcPr>
                </a:tc>
                <a:extLst>
                  <a:ext uri="{0D108BD9-81ED-4DB2-BD59-A6C34878D82A}">
                    <a16:rowId xmlns:a16="http://schemas.microsoft.com/office/drawing/2014/main" val="10004"/>
                  </a:ext>
                </a:extLst>
              </a:tr>
              <a:tr h="79386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VCM</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5"/>
                  </a:ext>
                </a:extLst>
              </a:tr>
              <a:tr h="793860">
                <a:tc>
                  <a:txBody>
                    <a:bodyPr/>
                    <a:lstStyle/>
                    <a:p>
                      <a:pPr algn="ctr" defTabSz="914400" rtl="0">
                        <a:tabLst>
                          <a:tab pos="914400" algn="l"/>
                        </a:tabLst>
                        <a:defRPr sz="1800">
                          <a:solidFill>
                            <a:srgbClr val="000000"/>
                          </a:solidFill>
                        </a:defRPr>
                      </a:pPr>
                      <a:r>
                        <a:rPr lang="en-US" sz="2400" dirty="0">
                          <a:solidFill>
                            <a:srgbClr val="F6F4EF"/>
                          </a:solidFill>
                          <a:effectLst>
                            <a:outerShdw blurRad="25400" dist="12700" dir="5400000" rotWithShape="0">
                              <a:srgbClr val="000000">
                                <a:alpha val="50000"/>
                              </a:srgbClr>
                            </a:outerShdw>
                          </a:effectLst>
                        </a:rPr>
                        <a:t>TEIC</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tcPr>
                </a:tc>
                <a:extLst>
                  <a:ext uri="{0D108BD9-81ED-4DB2-BD59-A6C34878D82A}">
                    <a16:rowId xmlns:a16="http://schemas.microsoft.com/office/drawing/2014/main" val="10006"/>
                  </a:ext>
                </a:extLst>
              </a:tr>
              <a:tr h="793860">
                <a:tc>
                  <a:txBody>
                    <a:bodyPr/>
                    <a:lstStyle/>
                    <a:p>
                      <a:pPr algn="ctr" defTabSz="914400" rtl="0">
                        <a:tabLst>
                          <a:tab pos="914400" algn="l"/>
                        </a:tabLst>
                        <a:defRPr sz="1800">
                          <a:solidFill>
                            <a:srgbClr val="000000"/>
                          </a:solidFill>
                        </a:defRPr>
                      </a:pPr>
                      <a:r>
                        <a:rPr lang="en-US" sz="2400">
                          <a:solidFill>
                            <a:srgbClr val="F6F4EF"/>
                          </a:solidFill>
                          <a:effectLst>
                            <a:outerShdw blurRad="25400" dist="12700" dir="5400000" rotWithShape="0">
                              <a:srgbClr val="000000">
                                <a:alpha val="50000"/>
                              </a:srgbClr>
                            </a:outerShdw>
                          </a:effectLst>
                        </a:rPr>
                        <a:t>MINO</a:t>
                      </a:r>
                    </a:p>
                  </a:txBody>
                  <a:tcPr marL="50800" marR="50800" marT="50800" marB="50800" anchor="ctr" horzOverflow="overflow"/>
                </a:tc>
                <a:tc>
                  <a:txBody>
                    <a:bodyPr/>
                    <a:lstStyle/>
                    <a:p>
                      <a:pPr algn="ctr" defTabSz="914400" rtl="0">
                        <a:tabLst>
                          <a:tab pos="914400" algn="l"/>
                        </a:tabLst>
                        <a:defRPr sz="1800">
                          <a:solidFill>
                            <a:srgbClr val="000000"/>
                          </a:solidFill>
                        </a:defRPr>
                      </a:pPr>
                      <a:r>
                        <a:rPr lang="en-US" sz="2400">
                          <a:solidFill>
                            <a:srgbClr val="314864"/>
                          </a:solidFill>
                        </a:rPr>
                        <a:t>R</a:t>
                      </a:r>
                    </a:p>
                  </a:txBody>
                  <a:tcPr marL="50800" marR="50800" marT="50800" marB="50800" anchor="ctr" horzOverflow="overflow">
                    <a:lnR w="12700">
                      <a:miter lim="400000"/>
                    </a:lnR>
                  </a:tcPr>
                </a:tc>
                <a:extLst>
                  <a:ext uri="{0D108BD9-81ED-4DB2-BD59-A6C34878D82A}">
                    <a16:rowId xmlns:a16="http://schemas.microsoft.com/office/drawing/2014/main" val="10007"/>
                  </a:ext>
                </a:extLst>
              </a:tr>
              <a:tr h="793860">
                <a:tc>
                  <a:txBody>
                    <a:bodyPr/>
                    <a:lstStyle/>
                    <a:p>
                      <a:pPr algn="ctr" defTabSz="914400" rtl="0">
                        <a:tabLst>
                          <a:tab pos="914400" algn="l"/>
                        </a:tabLst>
                        <a:defRPr sz="1800">
                          <a:solidFill>
                            <a:srgbClr val="000000"/>
                          </a:solidFill>
                        </a:defRPr>
                      </a:pPr>
                      <a:r>
                        <a:rPr lang="en-US" sz="2400">
                          <a:solidFill>
                            <a:srgbClr val="F6F4EF"/>
                          </a:solidFill>
                          <a:effectLst>
                            <a:outerShdw blurRad="25400" dist="12700" dir="5400000" rotWithShape="0">
                              <a:srgbClr val="000000">
                                <a:alpha val="50000"/>
                              </a:srgbClr>
                            </a:outerShdw>
                          </a:effectLst>
                        </a:rPr>
                        <a:t>ST</a:t>
                      </a:r>
                    </a:p>
                  </a:txBody>
                  <a:tcPr marL="50800" marR="50800" marT="50800" marB="50800" anchor="ctr" horzOverflow="overflow">
                    <a:lnB w="12700">
                      <a:miter lim="400000"/>
                    </a:lnB>
                  </a:tcPr>
                </a:tc>
                <a:tc>
                  <a:txBody>
                    <a:bodyPr/>
                    <a:lstStyle/>
                    <a:p>
                      <a:pPr algn="ctr" defTabSz="914400" rtl="0">
                        <a:tabLst>
                          <a:tab pos="914400" algn="l"/>
                        </a:tabLst>
                        <a:defRPr sz="1800">
                          <a:solidFill>
                            <a:srgbClr val="000000"/>
                          </a:solidFill>
                        </a:defRPr>
                      </a:pPr>
                      <a:r>
                        <a:rPr lang="en-US" sz="2400">
                          <a:solidFill>
                            <a:srgbClr val="314864"/>
                          </a:solidFill>
                        </a:rPr>
                        <a:t>S</a:t>
                      </a:r>
                    </a:p>
                  </a:txBody>
                  <a:tcPr marL="50800" marR="50800" marT="50800" marB="50800" anchor="ctr" horzOverflow="overflow">
                    <a:lnR w="12700">
                      <a:miter lim="400000"/>
                    </a:lnR>
                    <a:lnB w="12700">
                      <a:miter lim="400000"/>
                    </a:lnB>
                  </a:tcPr>
                </a:tc>
                <a:extLst>
                  <a:ext uri="{0D108BD9-81ED-4DB2-BD59-A6C34878D82A}">
                    <a16:rowId xmlns:a16="http://schemas.microsoft.com/office/drawing/2014/main" val="10008"/>
                  </a:ext>
                </a:extLst>
              </a:tr>
            </a:tbl>
          </a:graphicData>
        </a:graphic>
      </p:graphicFrame>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1101"/>
                                        </p:tgtEl>
                                        <p:attrNameLst>
                                          <p:attrName>style.visibility</p:attrName>
                                        </p:attrNameLst>
                                      </p:cBhvr>
                                      <p:to>
                                        <p:strVal val="visible"/>
                                      </p:to>
                                    </p:set>
                                    <p:animEffect transition="in" filter="dissolve">
                                      <p:cBhvr>
                                        <p:cTn id="7" dur="1000"/>
                                        <p:tgtEl>
                                          <p:spTgt spid="1101"/>
                                        </p:tgtEl>
                                      </p:cBhvr>
                                    </p:animEffect>
                                  </p:childTnLst>
                                </p:cTn>
                              </p:par>
                            </p:childTnLst>
                          </p:cTn>
                        </p:par>
                        <p:par>
                          <p:cTn id="8" fill="hold">
                            <p:stCondLst>
                              <p:cond delay="1000"/>
                            </p:stCondLst>
                            <p:childTnLst>
                              <p:par>
                                <p:cTn id="9" presetID="9" presetClass="entr" fill="hold" grpId="2" nodeType="afterEffect">
                                  <p:stCondLst>
                                    <p:cond delay="0"/>
                                  </p:stCondLst>
                                  <p:iterate>
                                    <p:tmAbs val="0"/>
                                  </p:iterate>
                                  <p:childTnLst>
                                    <p:set>
                                      <p:cBhvr>
                                        <p:cTn id="10" fill="hold"/>
                                        <p:tgtEl>
                                          <p:spTgt spid="1102"/>
                                        </p:tgtEl>
                                        <p:attrNameLst>
                                          <p:attrName>style.visibility</p:attrName>
                                        </p:attrNameLst>
                                      </p:cBhvr>
                                      <p:to>
                                        <p:strVal val="visible"/>
                                      </p:to>
                                    </p:set>
                                    <p:animEffect transition="in" filter="dissolve">
                                      <p:cBhvr>
                                        <p:cTn id="11" dur="1000"/>
                                        <p:tgtEl>
                                          <p:spTgt spid="1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1" grpId="1" animBg="1" advAuto="0"/>
      <p:bldP spid="1102" grpId="2"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7B277D-C119-3246-A886-5B13312C6C7A}"/>
              </a:ext>
            </a:extLst>
          </p:cNvPr>
          <p:cNvSpPr>
            <a:spLocks noGrp="1"/>
          </p:cNvSpPr>
          <p:nvPr>
            <p:ph type="title"/>
          </p:nvPr>
        </p:nvSpPr>
        <p:spPr/>
        <p:txBody>
          <a:bodyPr rtlCol="0"/>
          <a:lstStyle/>
          <a:p>
            <a:pPr rtl="0"/>
            <a:r>
              <a:rPr lang="en-US" dirty="0">
                <a:latin typeface="Calibri" panose="020F0502020204030204" pitchFamily="34" charset="0"/>
              </a:rPr>
              <a:t>Take Home Message</a:t>
            </a:r>
            <a:endParaRPr kumimoji="1" lang="ja-JP" altLang="en-US" dirty="0">
              <a:latin typeface="Calibri" panose="020F0502020204030204" pitchFamily="34" charset="0"/>
            </a:endParaRPr>
          </a:p>
        </p:txBody>
      </p:sp>
      <p:sp>
        <p:nvSpPr>
          <p:cNvPr id="3" name="テキスト プレースホルダー 2">
            <a:extLst>
              <a:ext uri="{FF2B5EF4-FFF2-40B4-BE49-F238E27FC236}">
                <a16:creationId xmlns:a16="http://schemas.microsoft.com/office/drawing/2014/main" id="{91C9F17F-617D-8446-A17C-931280AC96E3}"/>
              </a:ext>
            </a:extLst>
          </p:cNvPr>
          <p:cNvSpPr>
            <a:spLocks noGrp="1"/>
          </p:cNvSpPr>
          <p:nvPr>
            <p:ph type="body" idx="1"/>
          </p:nvPr>
        </p:nvSpPr>
        <p:spPr/>
        <p:txBody>
          <a:bodyPr rtlCol="0"/>
          <a:lstStyle/>
          <a:p>
            <a:pPr rtl="0"/>
            <a:r>
              <a:rPr lang="en-US" dirty="0">
                <a:latin typeface="Calibri" panose="020F0502020204030204" pitchFamily="34" charset="0"/>
              </a:rPr>
              <a:t>In Japan, an increasing number of medical institutions have established their AST nationwide since an additional premium has been paid for the Antimicrobial Stewardship Team.</a:t>
            </a:r>
          </a:p>
          <a:p>
            <a:pPr rtl="0"/>
            <a:r>
              <a:rPr lang="en-US" dirty="0">
                <a:latin typeface="Calibri" panose="020F0502020204030204" pitchFamily="34" charset="0"/>
              </a:rPr>
              <a:t>In general, the team is in charge of </a:t>
            </a:r>
            <a:r>
              <a:rPr lang="en-US" dirty="0" err="1">
                <a:latin typeface="Calibri" panose="020F0502020204030204" pitchFamily="34" charset="0"/>
              </a:rPr>
              <a:t>antibiogram</a:t>
            </a:r>
            <a:r>
              <a:rPr lang="en-US" dirty="0">
                <a:latin typeface="Calibri" panose="020F0502020204030204" pitchFamily="34" charset="0"/>
              </a:rPr>
              <a:t> preparation, monitoring of the dose of antimicrobial drugs, notification/permission system of antimicrobial drugs, and intervention for patients with positive blood culture.</a:t>
            </a:r>
          </a:p>
          <a:p>
            <a:pPr rtl="0"/>
            <a:r>
              <a:rPr lang="en-US" dirty="0">
                <a:latin typeface="Calibri" panose="020F0502020204030204" pitchFamily="34" charset="0"/>
              </a:rPr>
              <a:t>Intervention for broad-spectrum antimicrobial users is effective in reducing the amount of antimicrobial use.</a:t>
            </a:r>
          </a:p>
          <a:p>
            <a:pPr rtl="0"/>
            <a:r>
              <a:rPr lang="en-US" dirty="0">
                <a:latin typeface="Calibri" panose="020F0502020204030204" pitchFamily="34" charset="0"/>
              </a:rPr>
              <a:t>The key is to share jobs among physicians, pharmacists, laboratory technicians, and nurses according to their expertise.</a:t>
            </a:r>
          </a:p>
        </p:txBody>
      </p:sp>
    </p:spTree>
    <p:extLst>
      <p:ext uri="{BB962C8B-B14F-4D97-AF65-F5344CB8AC3E}">
        <p14:creationId xmlns:p14="http://schemas.microsoft.com/office/powerpoint/2010/main" val="2221411319"/>
      </p:ext>
    </p:extLst>
  </p:cSld>
  <p:clrMapOvr>
    <a:masterClrMapping/>
  </p:clrMapOvr>
  <p:transition spd="med"/>
</p:sld>
</file>

<file path=ppt/theme/theme1.xml><?xml version="1.0" encoding="utf-8"?>
<a:theme xmlns:a="http://schemas.openxmlformats.org/drawingml/2006/main" name="White">
  <a:themeElements>
    <a:clrScheme name="White">
      <a:dk1>
        <a:srgbClr val="324863"/>
      </a:dk1>
      <a:lt1>
        <a:srgbClr val="634D31"/>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Didot"/>
        <a:ea typeface="Didot"/>
        <a:cs typeface="Didot"/>
      </a:majorFont>
      <a:minorFont>
        <a:latin typeface="Palatino"/>
        <a:ea typeface="Palatino"/>
        <a:cs typeface="Palatino"/>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996B9"/>
        </a:solidFill>
        <a:ln w="254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8556C"/>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mn-lt"/>
            <a:ea typeface="+mn-ea"/>
            <a:cs typeface="+mn-cs"/>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Didot"/>
        <a:ea typeface="Didot"/>
        <a:cs typeface="Didot"/>
      </a:majorFont>
      <a:minorFont>
        <a:latin typeface="Palatino"/>
        <a:ea typeface="Palatino"/>
        <a:cs typeface="Palatino"/>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996B9"/>
        </a:solidFill>
        <a:ln w="254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8556C"/>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mn-lt"/>
            <a:ea typeface="+mn-ea"/>
            <a:cs typeface="+mn-cs"/>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235</TotalTime>
  <Words>3429</Words>
  <Application>Microsoft Office PowerPoint</Application>
  <PresentationFormat>ユーザー設定</PresentationFormat>
  <Paragraphs>658</Paragraphs>
  <Slides>34</Slides>
  <Notes>3</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34</vt:i4>
      </vt:variant>
    </vt:vector>
  </HeadingPairs>
  <TitlesOfParts>
    <vt:vector size="47" baseType="lpstr">
      <vt:lpstr>Didot</vt:lpstr>
      <vt:lpstr>Helvetica Neue Light</vt:lpstr>
      <vt:lpstr>Lucida Grande</vt:lpstr>
      <vt:lpstr>Palatino</vt:lpstr>
      <vt:lpstr>Zapf Dingbats</vt:lpstr>
      <vt:lpstr>ヒラギノ角ゴ ProN W3</vt:lpstr>
      <vt:lpstr>ヒラギノ角ゴ ProN W6</vt:lpstr>
      <vt:lpstr>Arial</vt:lpstr>
      <vt:lpstr>Calibri</vt:lpstr>
      <vt:lpstr>Calibri Light</vt:lpstr>
      <vt:lpstr>Times New Roman</vt:lpstr>
      <vt:lpstr>Wingdings</vt:lpstr>
      <vt:lpstr>White</vt:lpstr>
      <vt:lpstr>Activities of AST at NCGM</vt:lpstr>
      <vt:lpstr>Antimicrobial Stewardship Team</vt:lpstr>
      <vt:lpstr>AST at NCGM</vt:lpstr>
      <vt:lpstr>Basic activities</vt:lpstr>
      <vt:lpstr>Proper antimicrobial use through infectious disease consultation</vt:lpstr>
      <vt:lpstr>Intervention for blood culture-positive patients</vt:lpstr>
      <vt:lpstr>Monitoring of Staphylococcus aureus bacteremia/Candida bacteremia</vt:lpstr>
      <vt:lpstr>PowerPoint プレゼンテーション</vt:lpstr>
      <vt:lpstr>Investigation of the amount of antimicrobial use</vt:lpstr>
      <vt:lpstr>Changes over time in the number of patients using anti-MRSA drugs &lt;2016/04/01-&gt;</vt:lpstr>
      <vt:lpstr>Changes over time in the number of patients using carbapenem antimicrobial drugs &lt;2016/04/01-&gt;</vt:lpstr>
      <vt:lpstr>TAZ/PIPC (Tazopipe for IV Injection 4.5 g, 2.25 g) Changes over time in the number of patients &lt;04/01/2016- &gt;</vt:lpstr>
      <vt:lpstr>LVFX Injection (Cravit IV Drip Infusion Bag 500 mg) Changes over time in the number of patients &lt;04/01/2016- &gt;</vt:lpstr>
      <vt:lpstr>Changes over time in the number of patients using specific antifungal drugs &lt;2016/04/01-&gt;</vt:lpstr>
      <vt:lpstr>Carbapenem monitoring</vt:lpstr>
      <vt:lpstr>PowerPoint プレゼンテーション</vt:lpstr>
      <vt:lpstr>PowerPoint プレゼンテーション</vt:lpstr>
      <vt:lpstr>PowerPoint プレゼンテーション</vt:lpstr>
      <vt:lpstr>Carba Police</vt:lpstr>
      <vt:lpstr>Case: Woman in her 90s</vt:lpstr>
      <vt:lpstr>After intervention by Carba Police</vt:lpstr>
      <vt:lpstr>PowerPoint プレゼンテーション</vt:lpstr>
      <vt:lpstr>PowerPoint プレゼンテーション</vt:lpstr>
      <vt:lpstr>Number of CREs detected</vt:lpstr>
      <vt:lpstr>Direct MALDI +Verigene</vt:lpstr>
      <vt:lpstr>Case: Woman aged 82 years</vt:lpstr>
      <vt:lpstr>Antimicrobial drug notification system/Authorization system</vt:lpstr>
      <vt:lpstr>Submission rate of notification of the use of specified antimicrobial drugs/antifungal drugs 2017/3/13- 3/19</vt:lpstr>
      <vt:lpstr>PowerPoint プレゼンテーション</vt:lpstr>
      <vt:lpstr>PowerPoint プレゼンテーション</vt:lpstr>
      <vt:lpstr>PowerPoint プレゼンテーション</vt:lpstr>
      <vt:lpstr>PowerPoint プレゼンテーション</vt:lpstr>
      <vt:lpstr>Cascade reporting of sensitivity</vt:lpstr>
      <vt:lpstr>Take Home Message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抗菌薬を大事に使おう! ~AMRに立ち向かうために~</dc:title>
  <dc:creator>hitomi kurosu</dc:creator>
  <cp:lastModifiedBy>石金正裕</cp:lastModifiedBy>
  <cp:revision>42</cp:revision>
  <dcterms:modified xsi:type="dcterms:W3CDTF">2019-12-26T00:20:51Z</dcterms:modified>
</cp:coreProperties>
</file>