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9" r:id="rId3"/>
    <p:sldId id="305" r:id="rId4"/>
    <p:sldId id="310" r:id="rId5"/>
    <p:sldId id="311" r:id="rId6"/>
    <p:sldId id="301" r:id="rId7"/>
    <p:sldId id="306" r:id="rId8"/>
    <p:sldId id="302" r:id="rId9"/>
    <p:sldId id="307" r:id="rId10"/>
    <p:sldId id="309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斉藤 翔" initials="斉藤" lastIdx="1" clrIdx="0">
    <p:extLst>
      <p:ext uri="{19B8F6BF-5375-455C-9EA6-DF929625EA0E}">
        <p15:presenceInfo xmlns:p15="http://schemas.microsoft.com/office/powerpoint/2012/main" userId="dc915f48ad8fb0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AE0669-F6C2-4D07-84D5-27A4D19DA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BB3338-54A2-4630-A006-18E8FBBED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5786A8-2090-49BD-B5A7-BE6F9656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C1AE6-8103-4042-8AFA-9386202EE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81C3DF-47B3-4BB3-8893-63ECD1DA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16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A13796-B12D-48B5-9476-66A2D597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68A5E3-5F0A-4633-9010-D55CD0397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D7B53B-A92B-4CC6-959D-48B61A420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332C06-DCDF-4382-A3CC-633E1115F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7B6463-4E5A-4B8C-B3AC-4CB403EB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98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FED401-BD84-4F4A-8B34-5B96BB4E9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961C9E-7CD1-47BD-B635-B807F564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D5CA3C-21FB-4B44-8B93-399759DE1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4758BB-9BDD-4139-970E-832BDDE99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DE0F39-41B9-4035-A43A-C165FBA0C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36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F852A2-254F-427D-AE42-6420C9B6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DB3C9C-F848-411B-AF42-A2877DAF6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A69EE5-161A-4026-9EC8-D072F25D5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D86A22-B9FF-46F4-9EFD-F7FEFA76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C2A201-3E08-49D6-A30F-713EF39F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A10D10-4E12-473D-AA87-3310D3B53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74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0144AB-3193-4952-9BC0-6C0E63C0E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282608-6FF3-4AB8-BA6C-8422D8A83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5E0512-CCE0-440B-A144-4AF5DA97F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8B7328-5A2F-42FD-8254-DE1C989C5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61E2312-61A6-4374-A7C1-0587C328D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F9E38F5-6F89-45CF-8F96-704090FCD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FA8C6E3-C3E0-4979-95D2-36A14F84C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940F2C9-FF7B-41D5-87C5-23A58EE2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22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AA5A33-1634-4054-A13F-643586D6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710939-EA85-41ED-828B-D0189CBAC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8184D77-47CC-4234-B7D5-B2404323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51BF1D-FFAC-4780-A191-69367709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96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8C505F-BD2E-4E91-A5E9-CD07567F4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67323C8-E2B2-45CE-B62F-30DBEF3F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782C49-44B9-43DA-966D-6E456AC3C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58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4C2434-7095-417E-BC15-52E0C393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D5BF7D-D515-4AF6-BD03-E7BE6A698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4221C3-D9C8-4BD3-91CD-294E052C7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3AC3C3-EB7B-43CB-8662-F1EAF3A2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80F976-B8B3-41A7-99A1-400C3635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112C03-5CB9-4009-B95C-53407D4D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13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FB678D-AF38-4C81-9669-852E3E64C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154F31-A636-4106-A2C1-732BC377F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CDB933C-8AD9-4DAE-9ABD-7E2A8FF2E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14B179-2133-4E70-B1B9-94D8B8169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945C3B-30BF-4D55-82C8-261D6307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E23517-0F31-4444-A4F2-9D40E498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83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56D9AD-CAB5-46F5-95AA-107BFF30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92BA5F3-34BF-4490-A72A-57D6C6AA8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0EEBE6-10C0-4943-A69A-5F6B09DC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E61D4C-45E5-4DEB-AA96-460C4945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5EA72E-DE80-4185-A2D1-B22646BDD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4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6FD157-11AC-4FD9-824E-971E6BA5C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202F811-B54E-41CC-93F4-57BD2C238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B24C3C-A2F0-4ACD-B313-EBE0C2A4C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E5836D-22CB-430D-BE03-C2CE6766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252801-405E-4C7B-AC8E-BDDB3B00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91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3905011-ED48-41C2-B1E2-920926B1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53BAB5-38FD-4783-9042-76BB37755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EA8208-5471-40B6-8363-195D724B4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07B77-E2A2-49EE-8DEE-D6108FF7F043}" type="datetimeFigureOut">
              <a:rPr kumimoji="1" lang="ja-JP" altLang="en-US" smtClean="0"/>
              <a:t>2019/12/26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48A601-E460-45D9-A23C-0B155D317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EF53D8-4A3F-4743-B90A-4767C0C80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9D165-B56B-4826-8B88-06D6428B71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58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7F9760-817F-4282-B96A-65AE5936FEE1}"/>
              </a:ext>
            </a:extLst>
          </p:cNvPr>
          <p:cNvSpPr/>
          <p:nvPr/>
        </p:nvSpPr>
        <p:spPr>
          <a:xfrm>
            <a:off x="3310618" y="2054163"/>
            <a:ext cx="5570757" cy="1209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5400" b="0" i="0" dirty="0">
                <a:effectLst/>
                <a:latin typeface="Arial Black" panose="020B0A04020102020204" pitchFamily="34" charset="0"/>
                <a:ea typeface="メイリオ" panose="020B0604030504040204" pitchFamily="50" charset="-128"/>
              </a:rPr>
              <a:t>Hand hygiene </a:t>
            </a:r>
          </a:p>
        </p:txBody>
      </p:sp>
      <p:pic>
        <p:nvPicPr>
          <p:cNvPr id="5" name="NCGMのAST活動_リトリートカンファレンス.001.jpeg" descr="NCGMのAST活動_リトリートカンファレンス.001.jpeg">
            <a:extLst>
              <a:ext uri="{FF2B5EF4-FFF2-40B4-BE49-F238E27FC236}">
                <a16:creationId xmlns:a16="http://schemas.microsoft.com/office/drawing/2014/main" id="{2232C868-D47F-4C54-8993-475156D18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482" r="73570"/>
          <a:stretch/>
        </p:blipFill>
        <p:spPr>
          <a:xfrm>
            <a:off x="232228" y="4804229"/>
            <a:ext cx="2293257" cy="1920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NCGMのAST活動_リトリートカンファレンス.001.jpeg" descr="NCGMのAST活動_リトリートカンファレンス.001.jpeg">
            <a:extLst>
              <a:ext uri="{FF2B5EF4-FFF2-40B4-BE49-F238E27FC236}">
                <a16:creationId xmlns:a16="http://schemas.microsoft.com/office/drawing/2014/main" id="{AB35D536-0D88-4F6D-99C1-A6FB5E1035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764" t="68474"/>
          <a:stretch/>
        </p:blipFill>
        <p:spPr>
          <a:xfrm>
            <a:off x="9405257" y="4673601"/>
            <a:ext cx="2449891" cy="20515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National Center for Global Health and Medicine…">
            <a:extLst>
              <a:ext uri="{FF2B5EF4-FFF2-40B4-BE49-F238E27FC236}">
                <a16:creationId xmlns:a16="http://schemas.microsoft.com/office/drawing/2014/main" id="{C8D42CAD-E6DA-4233-BD29-DBD6FA768319}"/>
              </a:ext>
            </a:extLst>
          </p:cNvPr>
          <p:cNvSpPr txBox="1">
            <a:spLocks noGrp="1"/>
          </p:cNvSpPr>
          <p:nvPr/>
        </p:nvSpPr>
        <p:spPr>
          <a:xfrm>
            <a:off x="1159544" y="3878858"/>
            <a:ext cx="9872903" cy="7947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57353">
              <a:defRPr sz="3218"/>
            </a:pPr>
            <a:r>
              <a:rPr dirty="0"/>
              <a:t>National Center for Global Health and Medicine</a:t>
            </a:r>
            <a:endParaRPr lang="en-US" altLang="ja-JP" dirty="0"/>
          </a:p>
          <a:p>
            <a:pPr defTabSz="357353">
              <a:defRPr sz="3218"/>
            </a:pPr>
            <a:r>
              <a:rPr lang="en-US" altLang="ja-JP" dirty="0"/>
              <a:t>Disease Control and Prevention Center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151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E3573F-1C33-4133-887D-F6EEEB30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ja-JP" sz="5400" dirty="0">
                <a:latin typeface="Arial Black" panose="020B0A04020102020204" pitchFamily="34" charset="0"/>
              </a:rPr>
              <a:t>The purpose of </a:t>
            </a:r>
            <a:r>
              <a:rPr lang="en-US" altLang="ja-JP" sz="5400" dirty="0">
                <a:latin typeface="Arial Black" panose="020B0A04020102020204" pitchFamily="34" charset="0"/>
                <a:ea typeface="メイリオ" panose="020B0604030504040204" pitchFamily="50" charset="-128"/>
              </a:rPr>
              <a:t>Hand hygiene </a:t>
            </a:r>
            <a:endParaRPr kumimoji="1" lang="ja-JP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39EF370-92F4-4101-8809-268CADECD956}"/>
              </a:ext>
            </a:extLst>
          </p:cNvPr>
          <p:cNvSpPr/>
          <p:nvPr/>
        </p:nvSpPr>
        <p:spPr>
          <a:xfrm>
            <a:off x="1001486" y="2231364"/>
            <a:ext cx="10352314" cy="1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2800" dirty="0">
                <a:latin typeface="Arial Black" panose="020B0A04020102020204" pitchFamily="34" charset="0"/>
              </a:rPr>
              <a:t>・</a:t>
            </a:r>
            <a:r>
              <a:rPr kumimoji="0" lang="ja-JP" altLang="ja-JP" sz="2800" dirty="0">
                <a:latin typeface="Arial Black" panose="020B0A04020102020204" pitchFamily="34" charset="0"/>
                <a:ea typeface="inherit"/>
              </a:rPr>
              <a:t>Decrease in nosocomial infection prevalence</a:t>
            </a:r>
            <a:r>
              <a:rPr kumimoji="0" lang="ja-JP" altLang="ja-JP" sz="2800" dirty="0">
                <a:latin typeface="Arial Black" panose="020B0A040201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ja-JP" altLang="en-US" sz="2800" dirty="0">
                <a:latin typeface="Arial Black" panose="020B0A04020102020204" pitchFamily="34" charset="0"/>
              </a:rPr>
              <a:t>・</a:t>
            </a:r>
            <a:r>
              <a:rPr lang="en-US" altLang="ja-JP" sz="2800" dirty="0">
                <a:latin typeface="Arial Black" panose="020B0A04020102020204" pitchFamily="34" charset="0"/>
              </a:rPr>
              <a:t>Decrease in MRSA incidence</a:t>
            </a:r>
          </a:p>
          <a:p>
            <a:pPr>
              <a:lnSpc>
                <a:spcPct val="150000"/>
              </a:lnSpc>
            </a:pPr>
            <a:r>
              <a:rPr lang="ja-JP" altLang="en-US" sz="2800" b="0" i="0" dirty="0">
                <a:effectLst/>
                <a:latin typeface="Arial Black" panose="020B0A04020102020204" pitchFamily="34" charset="0"/>
              </a:rPr>
              <a:t>・</a:t>
            </a:r>
            <a:r>
              <a:rPr kumimoji="0" lang="ja-JP" altLang="ja-JP" sz="2800" dirty="0">
                <a:latin typeface="Arial Black" panose="020B0A04020102020204" pitchFamily="34" charset="0"/>
                <a:ea typeface="inherit"/>
              </a:rPr>
              <a:t>Cost reduction</a:t>
            </a:r>
            <a:r>
              <a:rPr kumimoji="0" lang="ja-JP" altLang="ja-JP" sz="2800" dirty="0">
                <a:latin typeface="Arial Black" panose="020B0A04020102020204" pitchFamily="34" charset="0"/>
              </a:rPr>
              <a:t> </a:t>
            </a:r>
            <a:endParaRPr lang="en-US" altLang="ja-JP" sz="2800" b="0" i="0" dirty="0">
              <a:solidFill>
                <a:srgbClr val="222222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9116615-2F49-4A13-8B34-2E6B7AAF3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D7D0D21-785B-4633-80E4-14B78FBD8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0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274E8C-CF8D-438E-9CA7-204E510B9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05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0" lang="ja-JP" altLang="ja-JP" sz="4000" dirty="0">
                <a:latin typeface="Arial Black" panose="020B0A04020102020204" pitchFamily="34" charset="0"/>
                <a:ea typeface="inherit"/>
              </a:rPr>
              <a:t>Decrease in nosocomial infection prevalence</a:t>
            </a:r>
            <a:endParaRPr kumimoji="1" lang="ja-JP" altLang="en-US" sz="4000" dirty="0">
              <a:latin typeface="Arial Black" panose="020B0A040201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4CA5DC4-7DF4-4EAE-B28F-07BE8CE2D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370" y="2246027"/>
            <a:ext cx="4191257" cy="4412168"/>
          </a:xfrm>
          <a:prstGeom prst="rect">
            <a:avLst/>
          </a:prstGeom>
        </p:spPr>
      </p:pic>
      <p:sp>
        <p:nvSpPr>
          <p:cNvPr id="4" name="矢印: 右 3">
            <a:extLst>
              <a:ext uri="{FF2B5EF4-FFF2-40B4-BE49-F238E27FC236}">
                <a16:creationId xmlns:a16="http://schemas.microsoft.com/office/drawing/2014/main" id="{80D1696E-6117-4F9C-8BC0-38609B94AF60}"/>
              </a:ext>
            </a:extLst>
          </p:cNvPr>
          <p:cNvSpPr/>
          <p:nvPr/>
        </p:nvSpPr>
        <p:spPr>
          <a:xfrm rot="1635998">
            <a:off x="4796287" y="4382217"/>
            <a:ext cx="2838090" cy="54346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EFB5ECE-6A20-4E29-AA13-3F690B14D10A}"/>
              </a:ext>
            </a:extLst>
          </p:cNvPr>
          <p:cNvSpPr/>
          <p:nvPr/>
        </p:nvSpPr>
        <p:spPr>
          <a:xfrm>
            <a:off x="8111231" y="6473529"/>
            <a:ext cx="4080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Lancet, 356(9238): 1307-1312, 2000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413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F21DC9-7BA9-4797-81A6-AF0FD56A9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261"/>
            <a:ext cx="10515600" cy="1325563"/>
          </a:xfrm>
        </p:spPr>
        <p:txBody>
          <a:bodyPr/>
          <a:lstStyle/>
          <a:p>
            <a:pPr algn="ctr"/>
            <a:r>
              <a:rPr lang="en-US" altLang="ja-JP" dirty="0">
                <a:latin typeface="Arial Black" panose="020B0A04020102020204" pitchFamily="34" charset="0"/>
              </a:rPr>
              <a:t>Decrease in MRSA incidence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0D1AFC4-F5C3-460A-9E7B-3124F494D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44" y="1451008"/>
            <a:ext cx="4110601" cy="50418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8C6E33C-E612-4890-A8AE-0011FCA9D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759" y="1451008"/>
            <a:ext cx="4150126" cy="385786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8BD7098-5EDB-4A50-A1CB-9EED6976DEC1}"/>
              </a:ext>
            </a:extLst>
          </p:cNvPr>
          <p:cNvSpPr/>
          <p:nvPr/>
        </p:nvSpPr>
        <p:spPr>
          <a:xfrm>
            <a:off x="8670843" y="6488668"/>
            <a:ext cx="3521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altLang="ja-JP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 J Aust, 183(10): 509-514, 2005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206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65FA71-24BE-4810-8080-B9C276865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ja-JP" altLang="ja-JP" dirty="0">
                <a:latin typeface="Arial Black" panose="020B0A04020102020204" pitchFamily="34" charset="0"/>
                <a:ea typeface="inherit"/>
              </a:rPr>
              <a:t>Cost reduction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2C69E25-C3CA-4090-880F-DEC374CCF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84" y="1948325"/>
            <a:ext cx="10884382" cy="262132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6CE2794-E313-4D02-9D71-39365477FC07}"/>
              </a:ext>
            </a:extLst>
          </p:cNvPr>
          <p:cNvSpPr/>
          <p:nvPr/>
        </p:nvSpPr>
        <p:spPr>
          <a:xfrm>
            <a:off x="8608968" y="6488668"/>
            <a:ext cx="3583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Hosp Infect. 2004 Jan;56(1):56-63.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167A56B-D701-4BDF-AC98-F641408ADA6F}"/>
              </a:ext>
            </a:extLst>
          </p:cNvPr>
          <p:cNvSpPr txBox="1"/>
          <p:nvPr/>
        </p:nvSpPr>
        <p:spPr>
          <a:xfrm>
            <a:off x="10327257" y="3291555"/>
            <a:ext cx="1026543" cy="2748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20E820-BCD5-48EB-ACC0-7E0B7B6E0765}"/>
              </a:ext>
            </a:extLst>
          </p:cNvPr>
          <p:cNvSpPr txBox="1"/>
          <p:nvPr/>
        </p:nvSpPr>
        <p:spPr>
          <a:xfrm>
            <a:off x="10327257" y="3793156"/>
            <a:ext cx="1026543" cy="2748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91DB30-576B-4443-8A75-2B8BA3E249DC}"/>
              </a:ext>
            </a:extLst>
          </p:cNvPr>
          <p:cNvSpPr txBox="1"/>
          <p:nvPr/>
        </p:nvSpPr>
        <p:spPr>
          <a:xfrm>
            <a:off x="8078491" y="4710096"/>
            <a:ext cx="3355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dirty="0"/>
              <a:t>-</a:t>
            </a:r>
            <a:r>
              <a:rPr kumimoji="1" lang="ja-JP" altLang="en-US" dirty="0"/>
              <a:t>￡</a:t>
            </a:r>
            <a:r>
              <a:rPr kumimoji="1" lang="en-US" altLang="ja-JP" dirty="0"/>
              <a:t>13,166</a:t>
            </a:r>
          </a:p>
          <a:p>
            <a:pPr algn="r"/>
            <a:r>
              <a:rPr lang="ja-JP" altLang="en-US" dirty="0"/>
              <a:t>≒</a:t>
            </a:r>
            <a:r>
              <a:rPr lang="en-US" altLang="ja-JP" dirty="0"/>
              <a:t>232,176,045 IDR/year</a:t>
            </a:r>
          </a:p>
        </p:txBody>
      </p:sp>
    </p:spTree>
    <p:extLst>
      <p:ext uri="{BB962C8B-B14F-4D97-AF65-F5344CB8AC3E}">
        <p14:creationId xmlns:p14="http://schemas.microsoft.com/office/powerpoint/2010/main" val="74484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731C822-7459-476A-87F3-E847F41D784D}"/>
              </a:ext>
            </a:extLst>
          </p:cNvPr>
          <p:cNvSpPr/>
          <p:nvPr/>
        </p:nvSpPr>
        <p:spPr>
          <a:xfrm>
            <a:off x="558171" y="383908"/>
            <a:ext cx="110756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4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 Black" panose="020B0A04020102020204" pitchFamily="34" charset="0"/>
                <a:ea typeface="inherit"/>
              </a:rPr>
              <a:t>How to 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 Black" panose="020B0A04020102020204" pitchFamily="34" charset="0"/>
                <a:ea typeface="inherit"/>
              </a:rPr>
              <a:t>develop monitoring and evaluation</a:t>
            </a:r>
            <a:endParaRPr kumimoji="0" lang="ja-JP" altLang="ja-JP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D512B7E-2392-4EA7-B4D6-E9F9A15085C6}"/>
              </a:ext>
            </a:extLst>
          </p:cNvPr>
          <p:cNvSpPr txBox="1"/>
          <p:nvPr/>
        </p:nvSpPr>
        <p:spPr>
          <a:xfrm>
            <a:off x="558171" y="2244858"/>
            <a:ext cx="11226172" cy="3336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600" dirty="0">
                <a:latin typeface="Arial Black" panose="020B0A04020102020204" pitchFamily="34" charset="0"/>
              </a:rPr>
              <a:t>・</a:t>
            </a:r>
            <a:r>
              <a:rPr kumimoji="0" lang="ja-JP" altLang="ja-JP" sz="36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Observation of staff hand hygiene method</a:t>
            </a:r>
            <a:r>
              <a:rPr kumimoji="0" lang="ja-JP" altLang="ja-JP" sz="3600" dirty="0">
                <a:latin typeface="Arial Black" panose="020B0A04020102020204" pitchFamily="34" charset="0"/>
              </a:rPr>
              <a:t> </a:t>
            </a:r>
            <a:endParaRPr lang="en-US" altLang="ja-JP" sz="3600" dirty="0">
              <a:latin typeface="Arial Black" panose="020B0A040201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3600" dirty="0">
                <a:latin typeface="Arial Black" panose="020B0A04020102020204" pitchFamily="34" charset="0"/>
              </a:rPr>
              <a:t>・</a:t>
            </a:r>
            <a:r>
              <a:rPr kumimoji="0" lang="ja-JP" altLang="ja-JP" sz="36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Increase hand hygiene alcohol</a:t>
            </a:r>
            <a:r>
              <a:rPr kumimoji="0" lang="en-US" altLang="ja-JP" sz="36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  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36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   </a:t>
            </a:r>
            <a:r>
              <a:rPr kumimoji="0" lang="ja-JP" altLang="ja-JP" sz="3600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installation place</a:t>
            </a:r>
            <a:r>
              <a:rPr kumimoji="0" lang="ja-JP" altLang="ja-JP" sz="3600" dirty="0">
                <a:latin typeface="Arial Black" panose="020B0A040201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ja-JP" altLang="en-US" sz="3600" dirty="0">
                <a:latin typeface="Arial Black" panose="020B0A04020102020204" pitchFamily="34" charset="0"/>
              </a:rPr>
              <a:t>・</a:t>
            </a:r>
            <a:r>
              <a:rPr lang="en-US" altLang="ja-JP" sz="3600" dirty="0">
                <a:latin typeface="Arial Black" panose="020B0A04020102020204" pitchFamily="34" charset="0"/>
              </a:rPr>
              <a:t>Alcohol consumption monitoring</a:t>
            </a:r>
            <a:endParaRPr kumimoji="1" lang="en-US" altLang="ja-JP" sz="3600" dirty="0">
              <a:latin typeface="Arial Black" panose="020B0A040201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B92D2A3-7867-42D2-B088-DCF36D273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35DEEBA-7DC0-4DED-BB0B-0726113D5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40229" y="106909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898832-2485-41F8-B012-371771B3E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F9C44A-8CCB-48C5-B429-6696FBD7D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34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392138-A4EC-4189-A4B6-2C428AE3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ja-JP" altLang="ja-JP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Observation of staff hand hygiene method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ææ´ããã§ãã«ã¼ãä½¿ããã¹ãããã¾ããæ´ãæ®ããããã¨éãåãã¾ãã">
            <a:extLst>
              <a:ext uri="{FF2B5EF4-FFF2-40B4-BE49-F238E27FC236}">
                <a16:creationId xmlns:a16="http://schemas.microsoft.com/office/drawing/2014/main" id="{25E01C0F-5C3E-4A45-9A27-DB4F8E565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203" y="2134052"/>
            <a:ext cx="7967594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F4B6ED-08B4-4C7D-85A5-833447691E5A}"/>
              </a:ext>
            </a:extLst>
          </p:cNvPr>
          <p:cNvSpPr txBox="1"/>
          <p:nvPr/>
        </p:nvSpPr>
        <p:spPr>
          <a:xfrm>
            <a:off x="2685143" y="2134052"/>
            <a:ext cx="28448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 Black" panose="020B0A04020102020204" pitchFamily="34" charset="0"/>
              </a:rPr>
              <a:t>Hand wash checker</a:t>
            </a:r>
            <a:endParaRPr kumimoji="1" lang="ja-JP" altLang="en-US" sz="2400" dirty="0">
              <a:latin typeface="Arial Black" panose="020B0A040201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B8829A3-FBC2-48D4-A2E4-BE4FE34625AD}"/>
              </a:ext>
            </a:extLst>
          </p:cNvPr>
          <p:cNvSpPr/>
          <p:nvPr/>
        </p:nvSpPr>
        <p:spPr>
          <a:xfrm>
            <a:off x="6552825" y="2474893"/>
            <a:ext cx="3236686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solidFill>
                  <a:srgbClr val="222222"/>
                </a:solidFill>
                <a:latin typeface="Arial Black" panose="020B0A04020102020204" pitchFamily="34" charset="0"/>
              </a:rPr>
              <a:t>The wash left glows blue</a:t>
            </a:r>
            <a:endParaRPr lang="ja-JP" alt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30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6A32AF-FB57-4E85-BA1D-1EC65701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8668"/>
            <a:ext cx="10515600" cy="1637846"/>
          </a:xfrm>
        </p:spPr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kumimoji="0" lang="ja-JP" altLang="ja-JP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Increase hand hygiene alcohol</a:t>
            </a:r>
            <a:r>
              <a:rPr kumimoji="0" lang="en-US" altLang="ja-JP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  </a:t>
            </a:r>
            <a:br>
              <a:rPr kumimoji="0" lang="en-US" altLang="ja-JP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</a:br>
            <a:r>
              <a:rPr kumimoji="0" lang="en-US" altLang="ja-JP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   </a:t>
            </a:r>
            <a:r>
              <a:rPr kumimoji="0" lang="ja-JP" altLang="ja-JP" dirty="0">
                <a:solidFill>
                  <a:srgbClr val="222222"/>
                </a:solidFill>
                <a:latin typeface="Arial Black" panose="020B0A04020102020204" pitchFamily="34" charset="0"/>
                <a:ea typeface="inherit"/>
              </a:rPr>
              <a:t>installation place</a:t>
            </a:r>
            <a:r>
              <a:rPr kumimoji="0" lang="ja-JP" altLang="ja-JP" dirty="0"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58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E998865-766F-48CE-BC52-5EFA15D679D6}"/>
              </a:ext>
            </a:extLst>
          </p:cNvPr>
          <p:cNvSpPr/>
          <p:nvPr/>
        </p:nvSpPr>
        <p:spPr>
          <a:xfrm>
            <a:off x="1461558" y="268200"/>
            <a:ext cx="9268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4000" dirty="0">
                <a:latin typeface="Arial Black" panose="020B0A04020102020204" pitchFamily="34" charset="0"/>
              </a:rPr>
              <a:t>Alcohol consumption monitoring</a:t>
            </a:r>
            <a:endParaRPr lang="ja-JP" altLang="en-US" sz="40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F1326C-39A1-41E3-BF3F-A4A681686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85" y="2024516"/>
            <a:ext cx="10697029" cy="348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2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4A6256-63E2-4076-9622-9D256B77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3D9431-8284-4C58-B94D-78862B9E5523}"/>
              </a:ext>
            </a:extLst>
          </p:cNvPr>
          <p:cNvSpPr txBox="1"/>
          <p:nvPr/>
        </p:nvSpPr>
        <p:spPr>
          <a:xfrm>
            <a:off x="3439064" y="3075057"/>
            <a:ext cx="5313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>
                <a:latin typeface="Arial Black" panose="020B0A04020102020204" pitchFamily="34" charset="0"/>
              </a:rPr>
              <a:t>Open discussion</a:t>
            </a:r>
            <a:endParaRPr kumimoji="1" lang="ja-JP" altLang="en-US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919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ワイド画面</PresentationFormat>
  <Paragraphs>26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游ゴシック</vt:lpstr>
      <vt:lpstr>游ゴシック Light</vt:lpstr>
      <vt:lpstr>Arial</vt:lpstr>
      <vt:lpstr>Arial Black</vt:lpstr>
      <vt:lpstr>Times New Roman</vt:lpstr>
      <vt:lpstr>Office テーマ</vt:lpstr>
      <vt:lpstr>PowerPoint プレゼンテーション</vt:lpstr>
      <vt:lpstr>The purpose of Hand hygiene </vt:lpstr>
      <vt:lpstr>Decrease in nosocomial infection prevalence</vt:lpstr>
      <vt:lpstr>Decrease in MRSA incidence</vt:lpstr>
      <vt:lpstr>Cost reduction</vt:lpstr>
      <vt:lpstr>PowerPoint プレゼンテーション</vt:lpstr>
      <vt:lpstr>Observation of staff hand hygiene method</vt:lpstr>
      <vt:lpstr>Increase hand hygiene alcohol      installation place 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斉藤 翔</dc:creator>
  <cp:lastModifiedBy>石金正裕</cp:lastModifiedBy>
  <cp:revision>29</cp:revision>
  <dcterms:created xsi:type="dcterms:W3CDTF">2019-07-06T05:52:18Z</dcterms:created>
  <dcterms:modified xsi:type="dcterms:W3CDTF">2019-12-26T00:20:14Z</dcterms:modified>
</cp:coreProperties>
</file>