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E3E451-C9EC-4E97-93D7-10FC86C8CB64}" v="6" dt="2019-06-30T08:21:57.2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yohara Hiroyuki" userId="3689579f4b91e28b" providerId="LiveId" clId="{E8E3E451-C9EC-4E97-93D7-10FC86C8CB64}"/>
    <pc:docChg chg="modSld">
      <pc:chgData name="Kiyohara Hiroyuki" userId="3689579f4b91e28b" providerId="LiveId" clId="{E8E3E451-C9EC-4E97-93D7-10FC86C8CB64}" dt="2019-06-30T08:22:11.011" v="12" actId="1076"/>
      <pc:docMkLst>
        <pc:docMk/>
      </pc:docMkLst>
      <pc:sldChg chg="modSp">
        <pc:chgData name="Kiyohara Hiroyuki" userId="3689579f4b91e28b" providerId="LiveId" clId="{E8E3E451-C9EC-4E97-93D7-10FC86C8CB64}" dt="2019-06-30T08:22:11.011" v="12" actId="1076"/>
        <pc:sldMkLst>
          <pc:docMk/>
          <pc:sldMk cId="402443526" sldId="256"/>
        </pc:sldMkLst>
        <pc:spChg chg="mod">
          <ac:chgData name="Kiyohara Hiroyuki" userId="3689579f4b91e28b" providerId="LiveId" clId="{E8E3E451-C9EC-4E97-93D7-10FC86C8CB64}" dt="2019-06-30T08:22:11.011" v="12" actId="1076"/>
          <ac:spMkLst>
            <pc:docMk/>
            <pc:sldMk cId="402443526" sldId="256"/>
            <ac:spMk id="24" creationId="{7C15E0F0-110F-4067-A102-AE81CBDBC676}"/>
          </ac:spMkLst>
        </pc:spChg>
      </pc:sldChg>
      <pc:sldChg chg="modSp">
        <pc:chgData name="Kiyohara Hiroyuki" userId="3689579f4b91e28b" providerId="LiveId" clId="{E8E3E451-C9EC-4E97-93D7-10FC86C8CB64}" dt="2019-06-30T08:21:57.225" v="11" actId="14100"/>
        <pc:sldMkLst>
          <pc:docMk/>
          <pc:sldMk cId="4257609876" sldId="257"/>
        </pc:sldMkLst>
        <pc:spChg chg="mod">
          <ac:chgData name="Kiyohara Hiroyuki" userId="3689579f4b91e28b" providerId="LiveId" clId="{E8E3E451-C9EC-4E97-93D7-10FC86C8CB64}" dt="2019-06-30T08:21:27.486" v="2" actId="14100"/>
          <ac:spMkLst>
            <pc:docMk/>
            <pc:sldMk cId="4257609876" sldId="257"/>
            <ac:spMk id="6" creationId="{EE93F965-041A-4E32-9BB2-DBBA122D298E}"/>
          </ac:spMkLst>
        </pc:spChg>
        <pc:spChg chg="mod">
          <ac:chgData name="Kiyohara Hiroyuki" userId="3689579f4b91e28b" providerId="LiveId" clId="{E8E3E451-C9EC-4E97-93D7-10FC86C8CB64}" dt="2019-06-30T08:21:57.225" v="11" actId="14100"/>
          <ac:spMkLst>
            <pc:docMk/>
            <pc:sldMk cId="4257609876" sldId="257"/>
            <ac:spMk id="7" creationId="{DD08795D-EDCC-4420-AED9-43E1B4172B76}"/>
          </ac:spMkLst>
        </pc:spChg>
        <pc:graphicFrameChg chg="mod">
          <ac:chgData name="Kiyohara Hiroyuki" userId="3689579f4b91e28b" providerId="LiveId" clId="{E8E3E451-C9EC-4E97-93D7-10FC86C8CB64}" dt="2019-06-30T08:21:33.933" v="4" actId="14100"/>
          <ac:graphicFrameMkLst>
            <pc:docMk/>
            <pc:sldMk cId="4257609876" sldId="257"/>
            <ac:graphicFrameMk id="4" creationId="{A2EEC252-1136-4C15-95D8-19427CEB0EB5}"/>
          </ac:graphicFrameMkLst>
        </pc:graphicFrameChg>
        <pc:picChg chg="mod">
          <ac:chgData name="Kiyohara Hiroyuki" userId="3689579f4b91e28b" providerId="LiveId" clId="{E8E3E451-C9EC-4E97-93D7-10FC86C8CB64}" dt="2019-06-30T08:21:47.384" v="7" actId="1076"/>
          <ac:picMkLst>
            <pc:docMk/>
            <pc:sldMk cId="4257609876" sldId="257"/>
            <ac:picMk id="5" creationId="{486BC16B-4CA3-40A5-82B9-DA92B35A9321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hPercent val="100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2969730105135615E-2"/>
          <c:y val="3.7673540695075294E-2"/>
          <c:w val="0.91158287801581295"/>
          <c:h val="0.7601970152327067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The likelihood of developing aspiration pneumonia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DDD-4EFE-9674-7EA17C57623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DDD-4EFE-9674-7EA17C57623D}"/>
              </c:ext>
            </c:extLst>
          </c:dPt>
          <c:cat>
            <c:strRef>
              <c:f>Sheet1!$B$1:$D$1</c:f>
              <c:strCache>
                <c:ptCount val="2"/>
                <c:pt idx="0">
                  <c:v>Intervention Group</c:v>
                </c:pt>
                <c:pt idx="1">
                  <c:v>Control Group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2"/>
                <c:pt idx="0">
                  <c:v>11</c:v>
                </c:pt>
                <c:pt idx="1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DD-4EFE-9674-7EA17C5762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3150696"/>
        <c:axId val="293156184"/>
        <c:axId val="0"/>
      </c:bar3DChart>
      <c:catAx>
        <c:axId val="293150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93156184"/>
        <c:crosses val="autoZero"/>
        <c:auto val="1"/>
        <c:lblAlgn val="ctr"/>
        <c:lblOffset val="100"/>
        <c:noMultiLvlLbl val="0"/>
      </c:catAx>
      <c:valAx>
        <c:axId val="29315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93150696"/>
        <c:crosses val="autoZero"/>
        <c:crossBetween val="between"/>
        <c:majorUnit val="10"/>
        <c:min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F26EB1-20EC-4568-90DC-1CE9B990C4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E3796CD-A0E6-4782-8FCE-1EA0AB734C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287EDA9-6DEE-4BC9-9253-A7921CF31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FB9A9-C41C-44A1-8C20-445662D41B66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4384CC8-B374-4540-A1AF-F4807A714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2D67220-8485-4A45-BB26-D7946BB54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53F3-01CC-4AF2-8AE5-0A704BD26B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0910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625303-F87D-4B85-8C51-99BB43948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99CF241-F969-4550-89C7-4B71D253A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40CAC00-4279-4C88-AF46-7459CA7E6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FB9A9-C41C-44A1-8C20-445662D41B66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6D9DAD-4218-439B-8155-6AE25FA6E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75EDE5-E8BD-46ED-8684-AE22450CF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53F3-01CC-4AF2-8AE5-0A704BD26B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1103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B5320F-A9BB-4E54-9255-146A329DD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B16D08B-D1A6-4134-8993-944D80E88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19CE739-A49B-46E5-99E9-E9ADA84C0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FB9A9-C41C-44A1-8C20-445662D41B66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6DC0395-1DE5-4C8F-82AC-80A810B1E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7482AB-22F6-4399-BB99-2C902F7DC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53F3-01CC-4AF2-8AE5-0A704BD26B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1357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FC3003-CC62-4782-A19B-823F552F8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D280496-64E7-4031-AF9A-7F64605512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7D7DC11-702F-41E8-8DED-5396D6E1B4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E2A4CC1-2BEF-4905-BC33-E6A3E970B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FB9A9-C41C-44A1-8C20-445662D41B66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E46B0AC-8782-46DC-8F6F-F6578BE53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27A8ED5-96D5-4BBC-9E62-352517FB1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53F3-01CC-4AF2-8AE5-0A704BD26B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9192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601D34-24C7-46AE-900D-B90657C4B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BEC1F11-F324-4D67-9C02-C21CF7F4E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6C3870C-5904-4110-91FC-C04D368CE6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4711044-F3C1-4F20-8A20-CAC1239281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74CCDB9-5C13-410A-BD04-782C963AEB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ED0B8FF-6047-4E43-8E8B-5921F2F28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FB9A9-C41C-44A1-8C20-445662D41B66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7FF2C11-3CD6-4F07-9E52-FC916115F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A6D84F9-C553-4A93-A9C8-27A4540A9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53F3-01CC-4AF2-8AE5-0A704BD26B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6530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E4C1C6-4CB4-4443-8EB7-F15D461C6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68C96A3-581C-4F56-9BB0-B4D56BE35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FB9A9-C41C-44A1-8C20-445662D41B66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58C86FF-C3FE-4CA2-A826-8DC8B9CC5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4E0F33D-EDD0-4C34-BF3E-A021E8170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53F3-01CC-4AF2-8AE5-0A704BD26B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8258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F4224F5-6536-497C-B05A-FF003540A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FB9A9-C41C-44A1-8C20-445662D41B66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BCA4AA1-4C80-4D57-8D2B-E7628F3FB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ECDF198-408C-44E8-8B95-9C58B0DF7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53F3-01CC-4AF2-8AE5-0A704BD26B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2841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11E88E-B926-4288-8279-A8E51C086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991186-5378-44FE-A705-C38787143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17188A5-4DBE-4D29-A33E-3F774A21A9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6452857-BE6E-4835-B66B-8167CD581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FB9A9-C41C-44A1-8C20-445662D41B66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8C758F4-A4D0-429B-B13C-F08210C95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5862958-0933-4D7E-A966-0D3A12CF4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53F3-01CC-4AF2-8AE5-0A704BD26B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8672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3049C9-61C6-4692-977C-165EBE3AF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1188389-622E-4DD5-B729-348740560A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6DC51C3-81DF-479A-9290-A50C79922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4B52B20-664A-45FA-9214-63F1C84AB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FB9A9-C41C-44A1-8C20-445662D41B66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F3B0FC6-B4A9-4155-A926-A0AC45A47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BAFD8D7-44FB-47DE-9D57-D8734AB9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53F3-01CC-4AF2-8AE5-0A704BD26B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4039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950B1D-A889-4AAB-A9C6-188E24F1D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506BB69-B02E-4255-94B3-347E35AA07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94C243-B973-4522-8925-549A08C2A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FB9A9-C41C-44A1-8C20-445662D41B66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FFEDE2B-1479-45C8-AF7E-BC835B263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567CFC3-9623-4B2D-8729-587D930A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53F3-01CC-4AF2-8AE5-0A704BD26B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7629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0EB0F54-9AEE-4BAF-92CB-66560DE19D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F77E879-1F73-42FC-9C10-7A3441671A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DA95852-A3EE-4FF2-9475-A80744BCA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FB9A9-C41C-44A1-8C20-445662D41B66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B45D4DD-2ED8-4D2A-BE30-EA184E35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D8CF918-36EA-4B31-9074-7980B14DF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53F3-01CC-4AF2-8AE5-0A704BD26B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3013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2507F10-E776-4A11-943F-5D943B111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7D7EE85-A525-45D2-8D6B-2425B96D9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B949AFA-E8D2-43E6-9463-2A99992173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FB9A9-C41C-44A1-8C20-445662D41B66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A27D0C-F630-4DE9-B538-0A8B90A747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0940C72-F89E-4410-B26A-0B5734C4E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253F3-01CC-4AF2-8AE5-0A704BD26B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955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Antimicrobial prophylaxis for prevention of surgical site infection…"/>
          <p:cNvSpPr txBox="1">
            <a:spLocks noGrp="1"/>
          </p:cNvSpPr>
          <p:nvPr>
            <p:ph type="ctrTitle"/>
          </p:nvPr>
        </p:nvSpPr>
        <p:spPr>
          <a:xfrm>
            <a:off x="1524000" y="2281637"/>
            <a:ext cx="9144000" cy="649486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238235">
              <a:defRPr sz="4640"/>
            </a:pPr>
            <a:r>
              <a:rPr lang="en-US" altLang="ja-JP" sz="4800" b="1" dirty="0">
                <a:latin typeface="Calibri" panose="020F0502020204030204" pitchFamily="34" charset="0"/>
                <a:cs typeface="Calibri" panose="020F0502020204030204" pitchFamily="34" charset="0"/>
              </a:rPr>
              <a:t>Oral</a:t>
            </a:r>
            <a:r>
              <a:rPr lang="ja-JP" alt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ja-JP" sz="4800" b="1" dirty="0">
                <a:latin typeface="Calibri" panose="020F0502020204030204" pitchFamily="34" charset="0"/>
                <a:cs typeface="Calibri" panose="020F0502020204030204" pitchFamily="34" charset="0"/>
              </a:rPr>
              <a:t>Care</a:t>
            </a:r>
            <a:endParaRPr sz="4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" name="National Center for Global Health and Medicine…"/>
          <p:cNvSpPr txBox="1">
            <a:spLocks noGrp="1"/>
          </p:cNvSpPr>
          <p:nvPr>
            <p:ph type="subTitle" sz="quarter" idx="1"/>
          </p:nvPr>
        </p:nvSpPr>
        <p:spPr>
          <a:xfrm>
            <a:off x="1318012" y="3687130"/>
            <a:ext cx="9872903" cy="794743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defTabSz="357353">
              <a:defRPr sz="3218"/>
            </a:pPr>
            <a:r>
              <a:rPr dirty="0"/>
              <a:t>National Center for Global Health and Medicine</a:t>
            </a:r>
            <a:endParaRPr lang="en-US" altLang="ja-JP" dirty="0"/>
          </a:p>
          <a:p>
            <a:pPr defTabSz="357353">
              <a:defRPr sz="3218"/>
            </a:pPr>
            <a:r>
              <a:rPr lang="en-US" altLang="ja-JP" dirty="0"/>
              <a:t>Disease Control and Prevention Center</a:t>
            </a:r>
            <a:endParaRPr dirty="0"/>
          </a:p>
        </p:txBody>
      </p:sp>
      <p:pic>
        <p:nvPicPr>
          <p:cNvPr id="121" name="disease_control_and_prevention_center_dcc.png" descr="disease_control_and_prevention_center_dc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3186" y="4765941"/>
            <a:ext cx="2428315" cy="19103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縦組.jpg" descr="縦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5773" y="4765941"/>
            <a:ext cx="1802438" cy="19103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324AAF80-458D-49FD-AFFB-24421DA6C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Oral</a:t>
            </a:r>
            <a:r>
              <a:rPr kumimoji="1" lang="ja-JP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Care</a:t>
            </a:r>
            <a:r>
              <a:rPr kumimoji="1" lang="ja-JP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Does</a:t>
            </a:r>
            <a:r>
              <a:rPr kumimoji="1" lang="ja-JP" alt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kumimoji="1" lang="ja-JP" alt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Mean</a:t>
            </a:r>
            <a:r>
              <a:rPr kumimoji="1" lang="ja-JP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Tooth</a:t>
            </a:r>
            <a:r>
              <a:rPr kumimoji="1" lang="ja-JP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Brushing.</a:t>
            </a:r>
            <a:endParaRPr kumimoji="1" lang="ja-JP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AB762DFA-8FCB-4E6C-BC61-7C7DB0FF1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55675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Oral Care is a means of improving the QOL of the patient by maintaining or restoring oral functions.</a:t>
            </a:r>
          </a:p>
        </p:txBody>
      </p:sp>
      <p:pic>
        <p:nvPicPr>
          <p:cNvPr id="13" name="コンテンツ プレースホルダ 3" descr="PICT0882.JPG">
            <a:extLst>
              <a:ext uri="{FF2B5EF4-FFF2-40B4-BE49-F238E27FC236}">
                <a16:creationId xmlns:a16="http://schemas.microsoft.com/office/drawing/2014/main" id="{782A97AB-75B2-413B-B5E6-827E41B6ED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" r="8828"/>
          <a:stretch/>
        </p:blipFill>
        <p:spPr bwMode="auto">
          <a:xfrm>
            <a:off x="7702188" y="2781300"/>
            <a:ext cx="4489812" cy="40767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コンテンツ プレースホルダー 4">
            <a:extLst>
              <a:ext uri="{FF2B5EF4-FFF2-40B4-BE49-F238E27FC236}">
                <a16:creationId xmlns:a16="http://schemas.microsoft.com/office/drawing/2014/main" id="{7C15E0F0-110F-4067-A102-AE81CBDBC676}"/>
              </a:ext>
            </a:extLst>
          </p:cNvPr>
          <p:cNvSpPr txBox="1">
            <a:spLocks/>
          </p:cNvSpPr>
          <p:nvPr/>
        </p:nvSpPr>
        <p:spPr>
          <a:xfrm>
            <a:off x="838201" y="2944812"/>
            <a:ext cx="6863988" cy="35766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Oral</a:t>
            </a:r>
            <a:r>
              <a:rPr lang="ja-JP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care</a:t>
            </a:r>
            <a:r>
              <a:rPr lang="ja-JP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is effective in preventing…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ja-JP" sz="2800" dirty="0">
                <a:latin typeface="Calibri" panose="020F0502020204030204" pitchFamily="34" charset="0"/>
                <a:cs typeface="Calibri" panose="020F0502020204030204" pitchFamily="34" charset="0"/>
              </a:rPr>
              <a:t>Aspiration pneumonia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ja-JP" sz="2800" dirty="0">
                <a:latin typeface="Calibri" panose="020F0502020204030204" pitchFamily="34" charset="0"/>
                <a:cs typeface="Calibri" panose="020F0502020204030204" pitchFamily="34" charset="0"/>
              </a:rPr>
              <a:t>Ventilator associated pneumonia (intubated patients)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ja-JP" sz="2800" dirty="0">
                <a:latin typeface="Calibri" panose="020F0502020204030204" pitchFamily="34" charset="0"/>
                <a:cs typeface="Calibri" panose="020F0502020204030204" pitchFamily="34" charset="0"/>
              </a:rPr>
              <a:t>Oral mucosa lesions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ja-JP" sz="2800" dirty="0">
                <a:latin typeface="Calibri" panose="020F0502020204030204" pitchFamily="34" charset="0"/>
                <a:cs typeface="Calibri" panose="020F0502020204030204" pitchFamily="34" charset="0"/>
              </a:rPr>
              <a:t>General complications resulted from oral infections</a:t>
            </a:r>
            <a:endParaRPr lang="ja-JP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43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BB454C-76AE-4EF8-82AB-0EDE87CA0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Oral Care and aspiration pneumonia</a:t>
            </a:r>
            <a:endParaRPr kumimoji="1" lang="ja-JP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Object 1027">
            <a:extLst>
              <a:ext uri="{FF2B5EF4-FFF2-40B4-BE49-F238E27FC236}">
                <a16:creationId xmlns:a16="http://schemas.microsoft.com/office/drawing/2014/main" id="{A2EEC252-1136-4C15-95D8-19427CEB0E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498193"/>
              </p:ext>
            </p:extLst>
          </p:nvPr>
        </p:nvGraphicFramePr>
        <p:xfrm>
          <a:off x="1371601" y="1927820"/>
          <a:ext cx="6897592" cy="3934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486BC16B-4CA3-40A5-82B9-DA92B35A9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6010" y="1566789"/>
            <a:ext cx="1328351" cy="154711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E93F965-041A-4E32-9BB2-DBBA122D298E}"/>
              </a:ext>
            </a:extLst>
          </p:cNvPr>
          <p:cNvSpPr txBox="1"/>
          <p:nvPr/>
        </p:nvSpPr>
        <p:spPr>
          <a:xfrm>
            <a:off x="7198328" y="2828835"/>
            <a:ext cx="4536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Oral care intervention proved to reduce the likelihood of developing aspiration pneumonia.</a:t>
            </a:r>
            <a:endParaRPr lang="ja-JP" altLang="en-US" sz="24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Text Box 1034">
            <a:extLst>
              <a:ext uri="{FF2B5EF4-FFF2-40B4-BE49-F238E27FC236}">
                <a16:creationId xmlns:a16="http://schemas.microsoft.com/office/drawing/2014/main" id="{DD08795D-EDCC-4420-AED9-43E1B4172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5429" y="5235584"/>
            <a:ext cx="127454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rgbClr val="660066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50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＊；</a:t>
            </a:r>
            <a:r>
              <a:rPr lang="en-US" altLang="ja-JP" sz="14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</a:t>
            </a:r>
            <a:r>
              <a:rPr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＜</a:t>
            </a:r>
            <a:r>
              <a:rPr lang="en-US" altLang="ja-JP" sz="14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0.05</a:t>
            </a:r>
          </a:p>
        </p:txBody>
      </p:sp>
      <p:sp>
        <p:nvSpPr>
          <p:cNvPr id="8" name="Text Box 1028">
            <a:extLst>
              <a:ext uri="{FF2B5EF4-FFF2-40B4-BE49-F238E27FC236}">
                <a16:creationId xmlns:a16="http://schemas.microsoft.com/office/drawing/2014/main" id="{F1B796C2-9292-4883-8191-3CEB6E19F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861933"/>
            <a:ext cx="10515600" cy="63094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rgbClr val="660066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50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ja-JP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Yoneyama</a:t>
            </a:r>
            <a:r>
              <a:rPr lang="en-US" altLang="ja-JP" sz="1400" dirty="0">
                <a:latin typeface="Calibri" panose="020F0502020204030204" pitchFamily="34" charset="0"/>
                <a:cs typeface="Calibri" panose="020F0502020204030204" pitchFamily="34" charset="0"/>
              </a:rPr>
              <a:t> et al., A Study of the Effects of Oral Health Care on the Prevention of Aspiration Pneumonia in the Compromised Elderly Patients</a:t>
            </a:r>
            <a:r>
              <a:rPr lang="ja-JP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．</a:t>
            </a:r>
            <a:endParaRPr lang="en-US" altLang="ja-JP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ja-JP" sz="1400" dirty="0">
                <a:latin typeface="Calibri" panose="020F0502020204030204" pitchFamily="34" charset="0"/>
                <a:cs typeface="Calibri" panose="020F0502020204030204" pitchFamily="34" charset="0"/>
              </a:rPr>
              <a:t>Journal of the Japanese Association for Dental Science</a:t>
            </a:r>
            <a:r>
              <a:rPr lang="ja-JP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，</a:t>
            </a:r>
            <a:r>
              <a:rPr lang="en-US" altLang="ja-JP" sz="1400" dirty="0"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ja-JP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：</a:t>
            </a:r>
            <a:r>
              <a:rPr lang="en-US" altLang="ja-JP" sz="1400" dirty="0">
                <a:latin typeface="Calibri" panose="020F0502020204030204" pitchFamily="34" charset="0"/>
                <a:cs typeface="Calibri" panose="020F0502020204030204" pitchFamily="34" charset="0"/>
              </a:rPr>
              <a:t>58-68</a:t>
            </a:r>
            <a:r>
              <a:rPr lang="ja-JP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，</a:t>
            </a:r>
            <a:r>
              <a:rPr lang="en-US" altLang="ja-JP" sz="1400" dirty="0">
                <a:latin typeface="Calibri" panose="020F0502020204030204" pitchFamily="34" charset="0"/>
                <a:cs typeface="Calibri" panose="020F0502020204030204" pitchFamily="34" charset="0"/>
              </a:rPr>
              <a:t>2001</a:t>
            </a:r>
            <a:r>
              <a:rPr lang="ja-JP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．</a:t>
            </a:r>
            <a:endParaRPr lang="ja-JP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E9F5546-1B8E-4DFC-A8D0-D57B2C7BC3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6564" y="4337821"/>
            <a:ext cx="1658256" cy="12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609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7B905F-7434-4253-A7F8-4C40CB315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Oral Cavity Environment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6BAB891-F797-42D3-AB57-91BC32706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Three Ideal factors for bacterial growth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Always around 37</a:t>
            </a:r>
            <a:r>
              <a:rPr lang="ja-JP" altLang="en-US" dirty="0">
                <a:latin typeface="Calibri" panose="020F0502020204030204" pitchFamily="34" charset="0"/>
                <a:cs typeface="Calibri" panose="020F0502020204030204" pitchFamily="34" charset="0"/>
              </a:rPr>
              <a:t>℃ </a:t>
            </a:r>
            <a:r>
              <a:rPr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Temperature</a:t>
            </a:r>
            <a:r>
              <a:rPr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Constantly bathed by saliva (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Moisture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spcAft>
                <a:spcPts val="120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Food intake (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Nutrition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Oral cavity serves as a suitable environment for the formation and growth of microbe.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5759D94-6077-4D8B-9AAB-8A634E78FB81}"/>
              </a:ext>
            </a:extLst>
          </p:cNvPr>
          <p:cNvSpPr txBox="1"/>
          <p:nvPr/>
        </p:nvSpPr>
        <p:spPr>
          <a:xfrm>
            <a:off x="838200" y="5653743"/>
            <a:ext cx="1051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Oral care is important to maintaining healthy oral cavity.</a:t>
            </a:r>
          </a:p>
        </p:txBody>
      </p:sp>
    </p:spTree>
    <p:extLst>
      <p:ext uri="{BB962C8B-B14F-4D97-AF65-F5344CB8AC3E}">
        <p14:creationId xmlns:p14="http://schemas.microsoft.com/office/powerpoint/2010/main" val="1499173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35715B8C-B8CF-4B59-8507-DEA843E83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Microorganisms in the oral cavity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A7427176-5B53-436F-BB76-DA550FDCF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Dental biofilm (plaque) contains 1~2.5 × </a:t>
            </a:r>
            <a:r>
              <a:rPr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altLang="ja-JP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r>
              <a:rPr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 microorganisms.</a:t>
            </a:r>
          </a:p>
          <a:p>
            <a:endParaRPr lang="en-US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Ex) Bacterial count per gram.</a:t>
            </a:r>
          </a:p>
          <a:p>
            <a:pPr marL="457200" lvl="1" indent="0"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Stomach: 1×10</a:t>
            </a:r>
            <a:r>
              <a:rPr lang="en-US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  <a:p>
            <a:pPr marL="457200" lvl="1" indent="0"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Large intestine: 1×10</a:t>
            </a:r>
            <a:r>
              <a:rPr lang="en-US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</a:p>
        </p:txBody>
      </p:sp>
      <p:sp>
        <p:nvSpPr>
          <p:cNvPr id="7" name="円/楕円 3">
            <a:extLst>
              <a:ext uri="{FF2B5EF4-FFF2-40B4-BE49-F238E27FC236}">
                <a16:creationId xmlns:a16="http://schemas.microsoft.com/office/drawing/2014/main" id="{502F30C0-0B2F-46AB-8F80-D3C2522D3C68}"/>
              </a:ext>
            </a:extLst>
          </p:cNvPr>
          <p:cNvSpPr/>
          <p:nvPr/>
        </p:nvSpPr>
        <p:spPr>
          <a:xfrm>
            <a:off x="5560907" y="2934335"/>
            <a:ext cx="6163253" cy="2889473"/>
          </a:xfrm>
          <a:prstGeom prst="ellipse">
            <a:avLst/>
          </a:prstGeom>
          <a:solidFill>
            <a:srgbClr val="FFFF00"/>
          </a:solidFill>
          <a:ln w="666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Oral Cavity is the most densely populated site with microorganism in human body.</a:t>
            </a:r>
          </a:p>
        </p:txBody>
      </p:sp>
    </p:spTree>
    <p:extLst>
      <p:ext uri="{BB962C8B-B14F-4D97-AF65-F5344CB8AC3E}">
        <p14:creationId xmlns:p14="http://schemas.microsoft.com/office/powerpoint/2010/main" val="3828942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C664FD-FEC7-441B-86B8-F1F9D3A5F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Plaque Biofilm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35F593-2711-4FED-8401-7B8B9C60B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Plaque does not mean food particles but a mass of bacteria.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800" dirty="0"/>
              <a:t>Biofilm indicates a slimy layer of microorganisms, and is commonly observed in our daily life such as at a kitchen sink.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277015A-E446-4B8A-9A3D-107AA3253E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017" y="3619037"/>
            <a:ext cx="4501304" cy="299618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75F91AA-53EE-41C4-815D-F1236253E688}"/>
              </a:ext>
            </a:extLst>
          </p:cNvPr>
          <p:cNvSpPr txBox="1"/>
          <p:nvPr/>
        </p:nvSpPr>
        <p:spPr>
          <a:xfrm>
            <a:off x="2120054" y="6050290"/>
            <a:ext cx="1334020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dirty="0"/>
              <a:t>Plaque</a:t>
            </a:r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98AD8C78-4381-4A87-A8D7-9B7810374B9D}"/>
              </a:ext>
            </a:extLst>
          </p:cNvPr>
          <p:cNvSpPr/>
          <p:nvPr/>
        </p:nvSpPr>
        <p:spPr>
          <a:xfrm>
            <a:off x="6096000" y="3233409"/>
            <a:ext cx="5257800" cy="3340101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Plaque control can only be achieved by mechanical removal.</a:t>
            </a:r>
          </a:p>
          <a:p>
            <a:pPr algn="ctr"/>
            <a:r>
              <a:rPr lang="ja-JP" alt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⇒</a:t>
            </a:r>
            <a:r>
              <a:rPr lang="en-US" altLang="ja-JP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Oral Care should be provided.</a:t>
            </a:r>
          </a:p>
        </p:txBody>
      </p:sp>
    </p:spTree>
    <p:extLst>
      <p:ext uri="{BB962C8B-B14F-4D97-AF65-F5344CB8AC3E}">
        <p14:creationId xmlns:p14="http://schemas.microsoft.com/office/powerpoint/2010/main" val="1183355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281</Words>
  <Application>Microsoft Office PowerPoint</Application>
  <PresentationFormat>ワイド画面</PresentationFormat>
  <Paragraphs>36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4" baseType="lpstr">
      <vt:lpstr>ＭＳ Ｐゴシック</vt:lpstr>
      <vt:lpstr>メイリオ</vt:lpstr>
      <vt:lpstr>游ゴシック</vt:lpstr>
      <vt:lpstr>游ゴシック Light</vt:lpstr>
      <vt:lpstr>Arial</vt:lpstr>
      <vt:lpstr>Calibri</vt:lpstr>
      <vt:lpstr>Wingdings</vt:lpstr>
      <vt:lpstr>Office テーマ</vt:lpstr>
      <vt:lpstr>Oral Care</vt:lpstr>
      <vt:lpstr>Oral Care Does Not Mean Tooth Brushing.</vt:lpstr>
      <vt:lpstr>Oral Care and aspiration pneumonia</vt:lpstr>
      <vt:lpstr>Oral Cavity Environment</vt:lpstr>
      <vt:lpstr>Microorganisms in the oral cavity</vt:lpstr>
      <vt:lpstr>Plaque Biofilm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Kiyohara Hiroyuki</dc:creator>
  <cp:lastModifiedBy>石金正裕</cp:lastModifiedBy>
  <cp:revision>22</cp:revision>
  <dcterms:created xsi:type="dcterms:W3CDTF">2019-06-30T07:24:23Z</dcterms:created>
  <dcterms:modified xsi:type="dcterms:W3CDTF">2019-12-26T00:20:06Z</dcterms:modified>
</cp:coreProperties>
</file>