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172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&amp;サブ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1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228600" algn="ctr">
              <a:spcBef>
                <a:spcPts val="0"/>
              </a:spcBef>
              <a:buSzTx/>
              <a:buNone/>
              <a:defRPr sz="3700"/>
            </a:lvl2pPr>
            <a:lvl3pPr marL="0" indent="457200" algn="ctr">
              <a:spcBef>
                <a:spcPts val="0"/>
              </a:spcBef>
              <a:buSzTx/>
              <a:buNone/>
              <a:defRPr sz="3700"/>
            </a:lvl3pPr>
            <a:lvl4pPr marL="0" indent="685800" algn="ctr">
              <a:spcBef>
                <a:spcPts val="0"/>
              </a:spcBef>
              <a:buSzTx/>
              <a:buNone/>
              <a:defRPr sz="3700"/>
            </a:lvl4pPr>
            <a:lvl5pPr marL="0" indent="91440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横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イメージ"/>
          <p:cNvSpPr>
            <a:spLocks noGrp="1"/>
          </p:cNvSpPr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2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228600" algn="ctr">
              <a:spcBef>
                <a:spcPts val="0"/>
              </a:spcBef>
              <a:buSzTx/>
              <a:buNone/>
              <a:defRPr sz="3700"/>
            </a:lvl2pPr>
            <a:lvl3pPr marL="0" indent="457200" algn="ctr">
              <a:spcBef>
                <a:spcPts val="0"/>
              </a:spcBef>
              <a:buSzTx/>
              <a:buNone/>
              <a:defRPr sz="3700"/>
            </a:lvl3pPr>
            <a:lvl4pPr marL="0" indent="685800" algn="ctr">
              <a:spcBef>
                <a:spcPts val="0"/>
              </a:spcBef>
              <a:buSzTx/>
              <a:buNone/>
              <a:defRPr sz="3700"/>
            </a:lvl4pPr>
            <a:lvl5pPr marL="0" indent="91440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2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中央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3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縦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タイトルテキスト</a:t>
            </a:r>
          </a:p>
        </p:txBody>
      </p:sp>
      <p:sp>
        <p:nvSpPr>
          <p:cNvPr id="40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228600" algn="ctr">
              <a:spcBef>
                <a:spcPts val="0"/>
              </a:spcBef>
              <a:buSzTx/>
              <a:buNone/>
              <a:defRPr sz="3700"/>
            </a:lvl2pPr>
            <a:lvl3pPr marL="0" indent="457200" algn="ctr">
              <a:spcBef>
                <a:spcPts val="0"/>
              </a:spcBef>
              <a:buSzTx/>
              <a:buNone/>
              <a:defRPr sz="3700"/>
            </a:lvl3pPr>
            <a:lvl4pPr marL="0" indent="685800" algn="ctr">
              <a:spcBef>
                <a:spcPts val="0"/>
              </a:spcBef>
              <a:buSzTx/>
              <a:buNone/>
              <a:defRPr sz="3700"/>
            </a:lvl4pPr>
            <a:lvl5pPr marL="0" indent="91440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49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&amp;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57" name="本文レベル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58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、箇条書き、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67" name="本文レベル1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68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08360" y="9296400"/>
            <a:ext cx="381306" cy="3048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7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3点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イメージ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イメージ"/>
          <p:cNvSpPr>
            <a:spLocks noGrp="1"/>
          </p:cNvSpPr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イメージ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572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r>
              <a:t>–Johnny Appleseed</a:t>
            </a:r>
          </a:p>
        </p:txBody>
      </p:sp>
      <p:sp>
        <p:nvSpPr>
          <p:cNvPr id="94" name="“ここに引用を入力してください。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096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</a:lstStyle>
          <a:p>
            <a:r>
              <a:t>“ここに引用を入力してください。”</a:t>
            </a:r>
          </a:p>
        </p:txBody>
      </p:sp>
      <p:sp>
        <p:nvSpPr>
          <p:cNvPr id="95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イメージ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タイトルテキスト</a:t>
            </a:r>
          </a:p>
        </p:txBody>
      </p:sp>
      <p:sp>
        <p:nvSpPr>
          <p:cNvPr id="3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Antimicrobial prophylaxis for prevention of surgical site infection…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defTabSz="338835">
              <a:defRPr sz="4640"/>
            </a:pPr>
            <a:r>
              <a:t>Antimicrobial prophylaxis for prevention of surgical site infection</a:t>
            </a:r>
          </a:p>
          <a:p>
            <a:pPr defTabSz="338835">
              <a:defRPr sz="4640"/>
            </a:pPr>
            <a:r>
              <a:t>(Orthopedics)</a:t>
            </a:r>
          </a:p>
        </p:txBody>
      </p:sp>
      <p:sp>
        <p:nvSpPr>
          <p:cNvPr id="120" name="National Center for Global Health and Medicine…"/>
          <p:cNvSpPr txBox="1">
            <a:spLocks noGrp="1"/>
          </p:cNvSpPr>
          <p:nvPr>
            <p:ph type="subTitle" sz="quarter" idx="1"/>
          </p:nvPr>
        </p:nvSpPr>
        <p:spPr>
          <a:xfrm>
            <a:off x="1270000" y="5685366"/>
            <a:ext cx="10464800" cy="1130301"/>
          </a:xfrm>
          <a:prstGeom prst="rect">
            <a:avLst/>
          </a:prstGeom>
        </p:spPr>
        <p:txBody>
          <a:bodyPr/>
          <a:lstStyle/>
          <a:p>
            <a:pPr defTabSz="508254">
              <a:defRPr sz="3218"/>
            </a:pPr>
            <a:r>
              <a:rPr dirty="0"/>
              <a:t>National Center for Global Health and Medicine</a:t>
            </a:r>
          </a:p>
          <a:p>
            <a:pPr defTabSz="508254">
              <a:defRPr sz="3218"/>
            </a:pPr>
            <a:r>
              <a:rPr lang="en-US" altLang="ja-JP" dirty="0"/>
              <a:t>Disease Control and Prevention Center</a:t>
            </a:r>
            <a:endParaRPr dirty="0"/>
          </a:p>
        </p:txBody>
      </p:sp>
      <p:pic>
        <p:nvPicPr>
          <p:cNvPr id="121" name="disease_control_and_prevention_center_dcc.png" descr="disease_control_and_prevention_center_dc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9065" y="6778227"/>
            <a:ext cx="3453604" cy="271694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" name="縦組.jpg" descr="縦組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744" y="6778227"/>
            <a:ext cx="2563468" cy="271694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ntroduc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Introduction</a:t>
            </a:r>
          </a:p>
        </p:txBody>
      </p:sp>
      <p:sp>
        <p:nvSpPr>
          <p:cNvPr id="125" name="SSIs are the most common and the costliest healthcare-associated infections. Among surgical patients, SSIs account for 38 percent of nosocomial infections in US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SSIs are the most common and the costliest healthcare-associated infections. Among surgical patients, SSIs account for 38 percent of nosocomial infections in US.</a:t>
            </a:r>
          </a:p>
          <a:p>
            <a:r>
              <a:t>It is estimated that SSIs develop in 2 to 5 percent of the patients undergoing surgical procedures each year.</a:t>
            </a:r>
          </a:p>
        </p:txBody>
      </p:sp>
      <p:sp>
        <p:nvSpPr>
          <p:cNvPr id="126" name="JAMA Intern Med. 2013 Dec;173(22):2039-46."/>
          <p:cNvSpPr txBox="1"/>
          <p:nvPr/>
        </p:nvSpPr>
        <p:spPr>
          <a:xfrm>
            <a:off x="4989000" y="9055100"/>
            <a:ext cx="77681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JAMA Intern Med. 2013 Dec;173(22):2039-46.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イメージ" descr="イメージ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82" y="439314"/>
            <a:ext cx="12278836" cy="8874972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skin"/>
          <p:cNvSpPr txBox="1"/>
          <p:nvPr/>
        </p:nvSpPr>
        <p:spPr>
          <a:xfrm>
            <a:off x="2365976" y="1786466"/>
            <a:ext cx="1448715" cy="7112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800"/>
            </a:lvl1pPr>
          </a:lstStyle>
          <a:p>
            <a:r>
              <a:t>skin</a:t>
            </a:r>
          </a:p>
        </p:txBody>
      </p:sp>
      <p:sp>
        <p:nvSpPr>
          <p:cNvPr id="130" name="subcutaneous…"/>
          <p:cNvSpPr txBox="1"/>
          <p:nvPr/>
        </p:nvSpPr>
        <p:spPr>
          <a:xfrm>
            <a:off x="317423" y="2865966"/>
            <a:ext cx="3733954" cy="12446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r">
              <a:defRPr sz="3600"/>
            </a:pPr>
            <a:r>
              <a:t>subcutaneous</a:t>
            </a:r>
          </a:p>
          <a:p>
            <a:pPr algn="r">
              <a:defRPr sz="3600"/>
            </a:pPr>
            <a:r>
              <a:t>tissue</a:t>
            </a:r>
          </a:p>
        </p:txBody>
      </p:sp>
      <p:sp>
        <p:nvSpPr>
          <p:cNvPr id="131" name="soft tissue:…"/>
          <p:cNvSpPr txBox="1"/>
          <p:nvPr/>
        </p:nvSpPr>
        <p:spPr>
          <a:xfrm>
            <a:off x="937141" y="4682066"/>
            <a:ext cx="3151938" cy="19304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r">
              <a:defRPr sz="3600"/>
            </a:pPr>
            <a:r>
              <a:t>soft tissue: </a:t>
            </a:r>
          </a:p>
          <a:p>
            <a:pPr algn="r">
              <a:defRPr sz="3600"/>
            </a:pPr>
            <a:r>
              <a:t>myofascia</a:t>
            </a:r>
          </a:p>
          <a:p>
            <a:pPr algn="r">
              <a:defRPr sz="3600"/>
            </a:pPr>
            <a:r>
              <a:t>and muscle</a:t>
            </a:r>
          </a:p>
        </p:txBody>
      </p:sp>
      <p:sp>
        <p:nvSpPr>
          <p:cNvPr id="132" name="organ/space"/>
          <p:cNvSpPr txBox="1"/>
          <p:nvPr/>
        </p:nvSpPr>
        <p:spPr>
          <a:xfrm>
            <a:off x="883648" y="7526866"/>
            <a:ext cx="3258923" cy="5588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3600"/>
            </a:lvl1pPr>
          </a:lstStyle>
          <a:p>
            <a:r>
              <a:t>organ/space</a:t>
            </a:r>
          </a:p>
        </p:txBody>
      </p:sp>
      <p:sp>
        <p:nvSpPr>
          <p:cNvPr id="133" name="superficial"/>
          <p:cNvSpPr txBox="1"/>
          <p:nvPr/>
        </p:nvSpPr>
        <p:spPr>
          <a:xfrm>
            <a:off x="8301812" y="2286000"/>
            <a:ext cx="2777758" cy="5588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r">
              <a:defRPr sz="3600"/>
            </a:lvl1pPr>
          </a:lstStyle>
          <a:p>
            <a:r>
              <a:t>superficial</a:t>
            </a:r>
          </a:p>
        </p:txBody>
      </p:sp>
      <p:sp>
        <p:nvSpPr>
          <p:cNvPr id="134" name="deep"/>
          <p:cNvSpPr txBox="1"/>
          <p:nvPr/>
        </p:nvSpPr>
        <p:spPr>
          <a:xfrm>
            <a:off x="8124011" y="5444066"/>
            <a:ext cx="2777759" cy="5588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r">
              <a:defRPr sz="3600"/>
            </a:lvl1pPr>
          </a:lstStyle>
          <a:p>
            <a:r>
              <a:t>deep</a:t>
            </a:r>
          </a:p>
        </p:txBody>
      </p:sp>
      <p:sp>
        <p:nvSpPr>
          <p:cNvPr id="135" name="organ/space SSI"/>
          <p:cNvSpPr txBox="1"/>
          <p:nvPr/>
        </p:nvSpPr>
        <p:spPr>
          <a:xfrm>
            <a:off x="8063179" y="7603066"/>
            <a:ext cx="4198926" cy="5588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3600"/>
            </a:lvl1pPr>
          </a:lstStyle>
          <a:p>
            <a:r>
              <a:t>organ/space SSI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Definition of SSI by CDC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19937">
              <a:defRPr sz="7119"/>
            </a:lvl1pPr>
          </a:lstStyle>
          <a:p>
            <a:r>
              <a:t>Definition of SSI by CDC</a:t>
            </a:r>
          </a:p>
        </p:txBody>
      </p:sp>
      <p:sp>
        <p:nvSpPr>
          <p:cNvPr id="138" name="Infection related to an operative procedure that occurs at or near the surgical incision (incisional or organ/space) within 30 days of the procedure or within 90 days if prosthetic material is implanted at surgery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88925" indent="-288925" defTabSz="379729">
              <a:spcBef>
                <a:spcPts val="2700"/>
              </a:spcBef>
              <a:defRPr sz="2080"/>
            </a:pPr>
            <a:r>
              <a:t>Infection related to an operative procedure that occurs at or near the surgical incision (incisional or organ/space) within 30 days of the procedure or within 90 days if prosthetic material is implanted at surgery.</a:t>
            </a:r>
          </a:p>
          <a:p>
            <a:pPr marL="288925" indent="-288925" defTabSz="379729">
              <a:spcBef>
                <a:spcPts val="2700"/>
              </a:spcBef>
              <a:defRPr sz="2080"/>
            </a:pPr>
            <a:r>
              <a:t>Clinical criteria for defining SSI include one or more of the following</a:t>
            </a:r>
          </a:p>
          <a:p>
            <a:pPr marL="577850" lvl="1" indent="-288925" defTabSz="379729">
              <a:spcBef>
                <a:spcPts val="2700"/>
              </a:spcBef>
              <a:defRPr sz="2080"/>
            </a:pPr>
            <a:r>
              <a:t>A purulent exudate draining from a surgical site</a:t>
            </a:r>
          </a:p>
          <a:p>
            <a:pPr marL="577850" lvl="1" indent="-288925" defTabSz="379729">
              <a:spcBef>
                <a:spcPts val="2700"/>
              </a:spcBef>
              <a:defRPr sz="2080"/>
            </a:pPr>
            <a:r>
              <a:t>A positive fluid culture obtained from a surgical site that was closed primarily </a:t>
            </a:r>
          </a:p>
          <a:p>
            <a:pPr marL="577850" lvl="1" indent="-288925" defTabSz="379729">
              <a:spcBef>
                <a:spcPts val="2700"/>
              </a:spcBef>
              <a:defRPr sz="2080"/>
            </a:pPr>
            <a:r>
              <a:t>A surgical site that is reopened in the setting of at least one clinical sign of infection (pain, swelling, erythema, warmth) and is culture positive or not cultured </a:t>
            </a:r>
          </a:p>
          <a:p>
            <a:pPr marL="577850" lvl="1" indent="-288925" defTabSz="379729">
              <a:spcBef>
                <a:spcPts val="2700"/>
              </a:spcBef>
              <a:defRPr sz="2080"/>
            </a:pPr>
            <a:r>
              <a:t>The surgeon's diagnosis of infection</a:t>
            </a:r>
          </a:p>
        </p:txBody>
      </p:sp>
      <p:sp>
        <p:nvSpPr>
          <p:cNvPr id="139" name="Surg Infect (Larchmt). 2013 Feb;14(1):73-156.  Am J Infect Control. 2008;36(5):309."/>
          <p:cNvSpPr txBox="1"/>
          <p:nvPr/>
        </p:nvSpPr>
        <p:spPr>
          <a:xfrm>
            <a:off x="2230653" y="9300633"/>
            <a:ext cx="10575494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/>
            </a:lvl1pPr>
          </a:lstStyle>
          <a:p>
            <a:r>
              <a:t>Surg Infect (Larchmt). 2013 Feb;14(1):73-156.  Am J Infect Control. 2008;36(5):309.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he wound classification and the SSI rat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73201">
              <a:defRPr sz="6480"/>
            </a:lvl1pPr>
          </a:lstStyle>
          <a:p>
            <a:r>
              <a:t>The wound classification and the SSI rate</a:t>
            </a:r>
          </a:p>
        </p:txBody>
      </p:sp>
      <p:sp>
        <p:nvSpPr>
          <p:cNvPr id="142" name="Clean(defined as uninfected operative wounds in which no inflammation is encountered and the wound is closed primarily) – 1.3 to 2.9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20040" indent="-320040" defTabSz="420624">
              <a:spcBef>
                <a:spcPts val="3000"/>
              </a:spcBef>
              <a:defRPr sz="2304"/>
            </a:pPr>
            <a:r>
              <a:t>Clean(defined as uninfected operative wounds in which no inflammation is encountered and the wound is closed primarily) – 1.3 to 2.9</a:t>
            </a:r>
          </a:p>
          <a:p>
            <a:pPr marL="640080" lvl="1" indent="-320040" defTabSz="420624">
              <a:spcBef>
                <a:spcPts val="3000"/>
              </a:spcBef>
              <a:defRPr sz="2304"/>
            </a:pPr>
            <a:r>
              <a:t>most of orthopedic surgeries are clean operation.</a:t>
            </a:r>
          </a:p>
          <a:p>
            <a:pPr marL="320040" indent="-320040" defTabSz="420624">
              <a:spcBef>
                <a:spcPts val="3000"/>
              </a:spcBef>
              <a:defRPr sz="2304"/>
            </a:pPr>
            <a:r>
              <a:t>Clean-contaminated – 2.4 to 7.7 </a:t>
            </a:r>
          </a:p>
          <a:p>
            <a:pPr marL="320040" indent="-320040" defTabSz="420624">
              <a:spcBef>
                <a:spcPts val="3000"/>
              </a:spcBef>
              <a:defRPr sz="2304"/>
            </a:pPr>
            <a:r>
              <a:t>Contaminated – 6.4 to 15.2 </a:t>
            </a:r>
          </a:p>
          <a:p>
            <a:pPr marL="640080" lvl="1" indent="-320040" defTabSz="420624">
              <a:spcBef>
                <a:spcPts val="3000"/>
              </a:spcBef>
              <a:defRPr sz="2304"/>
            </a:pPr>
            <a:r>
              <a:t>fresh accidental wounds are clean operation.</a:t>
            </a:r>
          </a:p>
          <a:p>
            <a:pPr marL="320040" indent="-320040" defTabSz="420624">
              <a:spcBef>
                <a:spcPts val="3000"/>
              </a:spcBef>
              <a:defRPr sz="2304"/>
            </a:pPr>
            <a:r>
              <a:t>Dirty – 7.1 to 40.0</a:t>
            </a:r>
          </a:p>
          <a:p>
            <a:pPr marL="640080" lvl="1" indent="-320040" defTabSz="420624">
              <a:spcBef>
                <a:spcPts val="3000"/>
              </a:spcBef>
              <a:defRPr sz="2304"/>
            </a:pPr>
            <a:r>
              <a:t>old traumatic wounds with retained devitalized tissue, foreign bodies, or wounds that involve existing clinical infection</a:t>
            </a:r>
          </a:p>
        </p:txBody>
      </p:sp>
      <p:sp>
        <p:nvSpPr>
          <p:cNvPr id="143" name="Surg Clin North Am. 1980;60(1):27. Am J Epidemiol. 1985;121(2):206.…"/>
          <p:cNvSpPr txBox="1"/>
          <p:nvPr/>
        </p:nvSpPr>
        <p:spPr>
          <a:xfrm>
            <a:off x="3994204" y="9055099"/>
            <a:ext cx="8911058" cy="67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r">
              <a:defRPr sz="1800"/>
            </a:pPr>
            <a:r>
              <a:t>Surg Clin North Am. 1980;60(1):27. Am J Epidemiol. 1985;121(2):206. </a:t>
            </a:r>
          </a:p>
          <a:p>
            <a:pPr algn="r">
              <a:defRPr sz="1800"/>
            </a:pPr>
            <a:r>
              <a:t>Ann Surg. 1984;199(3):253. Am J Med. 1991;91(3B):152S.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iming of prophylactic antibiotic administration and subsequent rates of SSIs"/>
          <p:cNvSpPr txBox="1">
            <a:spLocks noGrp="1"/>
          </p:cNvSpPr>
          <p:nvPr>
            <p:ph type="title"/>
          </p:nvPr>
        </p:nvSpPr>
        <p:spPr>
          <a:xfrm>
            <a:off x="1009187" y="254000"/>
            <a:ext cx="11519959" cy="2159000"/>
          </a:xfrm>
          <a:prstGeom prst="rect">
            <a:avLst/>
          </a:prstGeom>
        </p:spPr>
        <p:txBody>
          <a:bodyPr/>
          <a:lstStyle>
            <a:lvl1pPr defTabSz="297941">
              <a:defRPr sz="4080"/>
            </a:lvl1pPr>
          </a:lstStyle>
          <a:p>
            <a:r>
              <a:t>Timing of prophylactic antibiotic administration and subsequent rates of SSIs</a:t>
            </a:r>
          </a:p>
        </p:txBody>
      </p:sp>
      <p:graphicFrame>
        <p:nvGraphicFramePr>
          <p:cNvPr id="146" name="表"/>
          <p:cNvGraphicFramePr/>
          <p:nvPr/>
        </p:nvGraphicFramePr>
        <p:xfrm>
          <a:off x="1282700" y="2597150"/>
          <a:ext cx="10979280" cy="5477402"/>
        </p:xfrm>
        <a:graphic>
          <a:graphicData uri="http://schemas.openxmlformats.org/drawingml/2006/table">
            <a:tbl>
              <a:tblPr firstRow="1" firstCol="1" bandRow="1">
                <a:tableStyleId>{4C3C2611-4C71-4FC5-86AE-919BDF0F9419}</a:tableStyleId>
              </a:tblPr>
              <a:tblGrid>
                <a:gridCol w="2744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48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48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48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55978">
                <a:tc>
                  <a:txBody>
                    <a:bodyPr/>
                    <a:lstStyle/>
                    <a:p>
                      <a:pPr defTabSz="457200">
                        <a:lnSpc>
                          <a:spcPts val="48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680" b="1">
                          <a:latin typeface="Arial"/>
                          <a:ea typeface="Arial"/>
                          <a:cs typeface="Arial"/>
                          <a:sym typeface="Arial"/>
                        </a:rPr>
                        <a:t>Time of administration*</a:t>
                      </a:r>
                    </a:p>
                  </a:txBody>
                  <a:tcPr marL="81915" marR="81915" marT="68580" marB="40640" anchor="ctr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48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680" b="1">
                          <a:latin typeface="Arial"/>
                          <a:ea typeface="Arial"/>
                          <a:cs typeface="Arial"/>
                          <a:sym typeface="Arial"/>
                        </a:rPr>
                        <a:t>Percent with SSI</a:t>
                      </a:r>
                    </a:p>
                  </a:txBody>
                  <a:tcPr marL="81915" marR="81915" marT="68580" marB="4064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4800"/>
                        </a:lnSpc>
                        <a:defRPr sz="268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Odds ratio</a:t>
                      </a:r>
                      <a:r>
                        <a:rPr baseline="31999"/>
                        <a:t>¶</a:t>
                      </a:r>
                    </a:p>
                  </a:txBody>
                  <a:tcPr marL="81915" marR="81915" marT="68580" marB="4064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48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680" b="1">
                          <a:latin typeface="Arial"/>
                          <a:ea typeface="Arial"/>
                          <a:cs typeface="Arial"/>
                          <a:sym typeface="Arial"/>
                        </a:rPr>
                        <a:t>95 percent CI</a:t>
                      </a:r>
                    </a:p>
                  </a:txBody>
                  <a:tcPr marL="81915" marR="81915" marT="68580" marB="4064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5978">
                <a:tc>
                  <a:txBody>
                    <a:bodyPr/>
                    <a:lstStyle/>
                    <a:p>
                      <a:pPr defTabSz="457200">
                        <a:lnSpc>
                          <a:spcPts val="45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680">
                          <a:latin typeface="Arial"/>
                          <a:ea typeface="Arial"/>
                          <a:cs typeface="Arial"/>
                          <a:sym typeface="Arial"/>
                        </a:rPr>
                        <a:t>Early</a:t>
                      </a:r>
                    </a:p>
                  </a:txBody>
                  <a:tcPr marL="68580" marR="68580" marT="34290" marB="34290" anchor="ctr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CCCCCC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4500"/>
                        </a:lnSpc>
                        <a:defRPr sz="1800"/>
                      </a:pPr>
                      <a:r>
                        <a:rPr sz="2680">
                          <a:latin typeface="Arial"/>
                          <a:ea typeface="Arial"/>
                          <a:cs typeface="Arial"/>
                          <a:sym typeface="Arial"/>
                        </a:rPr>
                        <a:t>3.8</a:t>
                      </a:r>
                    </a:p>
                  </a:txBody>
                  <a:tcPr marL="68580" marR="68580" marT="34290" marB="3429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CCCCCC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4500"/>
                        </a:lnSpc>
                        <a:defRPr sz="1800"/>
                      </a:pPr>
                      <a:r>
                        <a:rPr sz="2680">
                          <a:latin typeface="Arial"/>
                          <a:ea typeface="Arial"/>
                          <a:cs typeface="Arial"/>
                          <a:sym typeface="Arial"/>
                        </a:rPr>
                        <a:t>4.3</a:t>
                      </a:r>
                    </a:p>
                  </a:txBody>
                  <a:tcPr marL="68580" marR="68580" marT="34290" marB="3429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CCCCCC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4500"/>
                        </a:lnSpc>
                        <a:defRPr sz="1800"/>
                      </a:pPr>
                      <a:r>
                        <a:rPr sz="2680">
                          <a:latin typeface="Arial"/>
                          <a:ea typeface="Arial"/>
                          <a:cs typeface="Arial"/>
                          <a:sym typeface="Arial"/>
                        </a:rPr>
                        <a:t>1.8-10.4</a:t>
                      </a:r>
                    </a:p>
                  </a:txBody>
                  <a:tcPr marL="68580" marR="68580" marT="34290" marB="3429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CCCCCC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5978">
                <a:tc>
                  <a:txBody>
                    <a:bodyPr/>
                    <a:lstStyle/>
                    <a:p>
                      <a:pPr defTabSz="457200">
                        <a:lnSpc>
                          <a:spcPts val="45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680">
                          <a:latin typeface="Arial"/>
                          <a:ea typeface="Arial"/>
                          <a:cs typeface="Arial"/>
                          <a:sym typeface="Arial"/>
                        </a:rPr>
                        <a:t>Preoperative</a:t>
                      </a:r>
                    </a:p>
                  </a:txBody>
                  <a:tcPr marL="68580" marR="68580" marT="34290" marB="34290" anchor="ctr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CCCCCC"/>
                      </a:solidFill>
                      <a:miter lim="400000"/>
                    </a:lnT>
                    <a:lnB w="12700">
                      <a:solidFill>
                        <a:srgbClr val="CCCCCC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4500"/>
                        </a:lnSpc>
                        <a:defRPr sz="1800"/>
                      </a:pPr>
                      <a:r>
                        <a:rPr sz="2680">
                          <a:latin typeface="Arial"/>
                          <a:ea typeface="Arial"/>
                          <a:cs typeface="Arial"/>
                          <a:sym typeface="Arial"/>
                        </a:rPr>
                        <a:t>0.6</a:t>
                      </a:r>
                    </a:p>
                  </a:txBody>
                  <a:tcPr marL="68580" marR="68580" marT="34290" marB="3429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CCCCCC"/>
                      </a:solidFill>
                      <a:miter lim="400000"/>
                    </a:lnT>
                    <a:lnB w="12700">
                      <a:solidFill>
                        <a:srgbClr val="CCCCCC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4500"/>
                        </a:lnSpc>
                        <a:defRPr sz="1800"/>
                      </a:pPr>
                      <a:r>
                        <a:rPr sz="268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68580" marR="68580" marT="34290" marB="3429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CCCCCC"/>
                      </a:solidFill>
                      <a:miter lim="400000"/>
                    </a:lnT>
                    <a:lnB w="12700">
                      <a:solidFill>
                        <a:srgbClr val="CCCCCC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4500"/>
                        </a:lnSpc>
                        <a:defRPr sz="1800"/>
                      </a:pPr>
                      <a:r>
                        <a:rPr sz="268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</a:p>
                  </a:txBody>
                  <a:tcPr marL="68580" marR="68580" marT="34290" marB="3429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CCCCCC"/>
                      </a:solidFill>
                      <a:miter lim="400000"/>
                    </a:lnT>
                    <a:lnB w="12700">
                      <a:solidFill>
                        <a:srgbClr val="CCCCCC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5978">
                <a:tc>
                  <a:txBody>
                    <a:bodyPr/>
                    <a:lstStyle/>
                    <a:p>
                      <a:pPr defTabSz="457200">
                        <a:lnSpc>
                          <a:spcPts val="45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680">
                          <a:latin typeface="Arial"/>
                          <a:ea typeface="Arial"/>
                          <a:cs typeface="Arial"/>
                          <a:sym typeface="Arial"/>
                        </a:rPr>
                        <a:t>Perioperative</a:t>
                      </a:r>
                    </a:p>
                  </a:txBody>
                  <a:tcPr marL="68580" marR="68580" marT="34290" marB="34290" anchor="ctr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CCCCCC"/>
                      </a:solidFill>
                      <a:miter lim="400000"/>
                    </a:lnT>
                    <a:lnB w="12700">
                      <a:solidFill>
                        <a:srgbClr val="CCCCCC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4500"/>
                        </a:lnSpc>
                        <a:defRPr sz="1800"/>
                      </a:pPr>
                      <a:r>
                        <a:rPr sz="2680">
                          <a:latin typeface="Arial"/>
                          <a:ea typeface="Arial"/>
                          <a:cs typeface="Arial"/>
                          <a:sym typeface="Arial"/>
                        </a:rPr>
                        <a:t>1.4</a:t>
                      </a:r>
                    </a:p>
                  </a:txBody>
                  <a:tcPr marL="68580" marR="68580" marT="34290" marB="3429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CCCCCC"/>
                      </a:solidFill>
                      <a:miter lim="400000"/>
                    </a:lnT>
                    <a:lnB w="12700">
                      <a:solidFill>
                        <a:srgbClr val="CCCCCC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4500"/>
                        </a:lnSpc>
                        <a:defRPr sz="1800"/>
                      </a:pPr>
                      <a:r>
                        <a:rPr sz="2680">
                          <a:latin typeface="Arial"/>
                          <a:ea typeface="Arial"/>
                          <a:cs typeface="Arial"/>
                          <a:sym typeface="Arial"/>
                        </a:rPr>
                        <a:t>2.1</a:t>
                      </a:r>
                    </a:p>
                  </a:txBody>
                  <a:tcPr marL="68580" marR="68580" marT="34290" marB="3429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CCCCCC"/>
                      </a:solidFill>
                      <a:miter lim="400000"/>
                    </a:lnT>
                    <a:lnB w="12700">
                      <a:solidFill>
                        <a:srgbClr val="CCCCCC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4500"/>
                        </a:lnSpc>
                        <a:defRPr sz="1800"/>
                      </a:pPr>
                      <a:r>
                        <a:rPr sz="2680">
                          <a:latin typeface="Arial"/>
                          <a:ea typeface="Arial"/>
                          <a:cs typeface="Arial"/>
                          <a:sym typeface="Arial"/>
                        </a:rPr>
                        <a:t>0.6-7.4</a:t>
                      </a:r>
                    </a:p>
                  </a:txBody>
                  <a:tcPr marL="68580" marR="68580" marT="34290" marB="3429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CCCCCC"/>
                      </a:solidFill>
                      <a:miter lim="400000"/>
                    </a:lnT>
                    <a:lnB w="12700">
                      <a:solidFill>
                        <a:srgbClr val="CCCCCC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55978">
                <a:tc>
                  <a:txBody>
                    <a:bodyPr/>
                    <a:lstStyle/>
                    <a:p>
                      <a:pPr defTabSz="457200">
                        <a:lnSpc>
                          <a:spcPts val="45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680">
                          <a:latin typeface="Arial"/>
                          <a:ea typeface="Arial"/>
                          <a:cs typeface="Arial"/>
                          <a:sym typeface="Arial"/>
                        </a:rPr>
                        <a:t>Postoperative</a:t>
                      </a:r>
                    </a:p>
                  </a:txBody>
                  <a:tcPr marL="68580" marR="68580" marT="34290" marB="34290" anchor="ctr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CCCCCC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4500"/>
                        </a:lnSpc>
                        <a:defRPr sz="1800"/>
                      </a:pPr>
                      <a:r>
                        <a:rPr sz="2680">
                          <a:latin typeface="Arial"/>
                          <a:ea typeface="Arial"/>
                          <a:cs typeface="Arial"/>
                          <a:sym typeface="Arial"/>
                        </a:rPr>
                        <a:t>3.3</a:t>
                      </a:r>
                    </a:p>
                  </a:txBody>
                  <a:tcPr marL="68580" marR="68580" marT="34290" marB="3429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CCCCCC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4500"/>
                        </a:lnSpc>
                        <a:defRPr sz="1800"/>
                      </a:pPr>
                      <a:r>
                        <a:rPr sz="2680">
                          <a:latin typeface="Arial"/>
                          <a:ea typeface="Arial"/>
                          <a:cs typeface="Arial"/>
                          <a:sym typeface="Arial"/>
                        </a:rPr>
                        <a:t>5.8</a:t>
                      </a:r>
                    </a:p>
                  </a:txBody>
                  <a:tcPr marL="68580" marR="68580" marT="34290" marB="3429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CCCCCC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4500"/>
                        </a:lnSpc>
                        <a:defRPr sz="1800"/>
                      </a:pPr>
                      <a:r>
                        <a:rPr sz="2680">
                          <a:latin typeface="Arial"/>
                          <a:ea typeface="Arial"/>
                          <a:cs typeface="Arial"/>
                          <a:sym typeface="Arial"/>
                        </a:rPr>
                        <a:t>2.4-13.8</a:t>
                      </a:r>
                    </a:p>
                  </a:txBody>
                  <a:tcPr marL="68580" marR="68580" marT="34290" marB="3429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CCCCCC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7" name="&quot;Early&quot; denotes 2 to 24 hours before incision, &quot;preoperative&quot; 0 to 2 hours before incision, &quot;perioperative&quot; within 3 hours after incision, and &quot;postoperative&quot; more than 3 hours after incision."/>
          <p:cNvSpPr txBox="1"/>
          <p:nvPr/>
        </p:nvSpPr>
        <p:spPr>
          <a:xfrm>
            <a:off x="370433" y="8061192"/>
            <a:ext cx="12513767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r>
              <a:t>"Early" denotes 2 to 24 hours before incision, "preoperative" 0 to 2 hours before incision, "perioperative" within 3 hours after incision, and "postoperative" more than 3 hours after incision.</a:t>
            </a:r>
          </a:p>
        </p:txBody>
      </p:sp>
      <p:sp>
        <p:nvSpPr>
          <p:cNvPr id="148" name="N Engl J Med 1992; 326:281."/>
          <p:cNvSpPr txBox="1"/>
          <p:nvPr/>
        </p:nvSpPr>
        <p:spPr>
          <a:xfrm>
            <a:off x="8105885" y="9330266"/>
            <a:ext cx="488716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N Engl J Med 1992; 326:281.</a:t>
            </a:r>
          </a:p>
        </p:txBody>
      </p:sp>
      <p:pic>
        <p:nvPicPr>
          <p:cNvPr id="149" name="四角形" descr="四角形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66" y="4610099"/>
            <a:ext cx="11083001" cy="125399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Microbiolog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Microbiology</a:t>
            </a:r>
          </a:p>
        </p:txBody>
      </p:sp>
      <p:sp>
        <p:nvSpPr>
          <p:cNvPr id="153" name="Clean procedures: skin flora, including Streptococcal species, Staphylococcus aureus, and Coagulase-negative staphylococci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Clean procedures: skin flora, including Streptococcal species, Staphylococcus aureus, and Coagulase-negative staphylococci</a:t>
            </a:r>
          </a:p>
          <a:p>
            <a:r>
              <a:t>Clean-contaminated procedures: gram-negative rods and enterococci in addition to skin flora.</a:t>
            </a:r>
          </a:p>
        </p:txBody>
      </p:sp>
      <p:pic>
        <p:nvPicPr>
          <p:cNvPr id="154" name="イメージ" descr="イメージ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3982" y="1242979"/>
            <a:ext cx="3086398" cy="308639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イメージ" descr="イメージ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0800" y="6820363"/>
            <a:ext cx="2495881" cy="24958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7" name="表"/>
          <p:cNvGraphicFramePr/>
          <p:nvPr/>
        </p:nvGraphicFramePr>
        <p:xfrm>
          <a:off x="757766" y="1424516"/>
          <a:ext cx="11873178" cy="6408805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2899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39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193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71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01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92391">
                <a:tc>
                  <a:txBody>
                    <a:bodyPr/>
                    <a:lstStyle/>
                    <a:p>
                      <a:pPr defTabSz="457200">
                        <a:lnSpc>
                          <a:spcPts val="5000"/>
                        </a:lnSpc>
                        <a:defRPr sz="1800"/>
                      </a:pPr>
                      <a:r>
                        <a:rPr sz="2400" b="1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Nature of operation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5000"/>
                        </a:lnSpc>
                        <a:defRPr sz="1800"/>
                      </a:pPr>
                      <a:r>
                        <a:rPr sz="2400" b="1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Common pathogens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5000"/>
                        </a:lnSpc>
                        <a:defRPr sz="1800"/>
                      </a:pPr>
                      <a:r>
                        <a:rPr sz="2400" b="1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Recommended antimicrobials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5000"/>
                        </a:lnSpc>
                        <a:defRPr sz="1800"/>
                      </a:pPr>
                      <a:r>
                        <a:rPr sz="2400" b="1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Usual adult dose*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5000"/>
                        </a:lnSpc>
                        <a:defRPr sz="1800"/>
                      </a:pPr>
                      <a:r>
                        <a:rPr sz="2400" b="1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Redose interval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7461">
                <a:tc>
                  <a:txBody>
                    <a:bodyPr/>
                    <a:lstStyle/>
                    <a:p>
                      <a:pPr defTabSz="457200">
                        <a:lnSpc>
                          <a:spcPts val="4600"/>
                        </a:lnSpc>
                        <a:defRPr sz="1800"/>
                      </a:pPr>
                      <a:r>
                        <a:rPr sz="2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Clean operation involving hand, knee, or foot with no implantation of foreign material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3200"/>
                        </a:lnSpc>
                        <a:defRPr sz="1800"/>
                      </a:pPr>
                      <a:r>
                        <a:rPr sz="12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–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3900"/>
                        </a:lnSpc>
                        <a:defRPr sz="1800"/>
                      </a:pPr>
                      <a:r>
                        <a:rPr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None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3200"/>
                        </a:lnSpc>
                        <a:defRPr sz="1800"/>
                      </a:pPr>
                      <a:r>
                        <a:rPr sz="12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–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3200"/>
                        </a:lnSpc>
                        <a:defRPr sz="1800"/>
                      </a:pPr>
                      <a:r>
                        <a:rPr sz="12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–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0138">
                <a:tc rowSpan="3">
                  <a:txBody>
                    <a:bodyPr/>
                    <a:lstStyle/>
                    <a:p>
                      <a:pPr defTabSz="457200">
                        <a:lnSpc>
                          <a:spcPts val="4600"/>
                        </a:lnSpc>
                        <a:defRPr sz="1800"/>
                      </a:pPr>
                      <a:r>
                        <a:rPr sz="24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Spinal procedures
Hip fracture
Internal fixation
Total joint replacement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 rowSpan="3">
                  <a:txBody>
                    <a:bodyPr/>
                    <a:lstStyle/>
                    <a:p>
                      <a:pPr defTabSz="457200">
                        <a:lnSpc>
                          <a:spcPts val="4600"/>
                        </a:lnSpc>
                        <a:defRPr sz="2400" i="1"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  <a:r>
                        <a:t>Staphylococcus aureus</a:t>
                      </a:r>
                      <a:r>
                        <a:rPr i="0"/>
                        <a:t>, </a:t>
                      </a:r>
                    </a:p>
                    <a:p>
                      <a:pPr defTabSz="457200">
                        <a:lnSpc>
                          <a:spcPts val="4600"/>
                        </a:lnSpc>
                        <a:defRPr sz="2400" i="1"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  <a:r>
                        <a:t>Staphylococcus epidermidis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3900"/>
                        </a:lnSpc>
                        <a:defRPr sz="1800"/>
                      </a:pPr>
                      <a:r>
                        <a:rPr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Cefazolin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3900"/>
                        </a:lnSpc>
                        <a:defRPr sz="1800"/>
                      </a:pPr>
                      <a:r>
                        <a:rPr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&lt;120 kg: 2 g IV
≥120 kg: 3 g IV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3900"/>
                        </a:lnSpc>
                        <a:defRPr sz="1800"/>
                      </a:pPr>
                      <a:r>
                        <a:rPr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Four hours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8253">
                <a:tc v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3900"/>
                        </a:lnSpc>
                        <a:defRPr sz="1800"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  <a:r>
                        <a:rPr b="1"/>
                        <a:t>OR</a:t>
                      </a:r>
                      <a:r>
                        <a:t> vancomycin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3900"/>
                        </a:lnSpc>
                        <a:defRPr sz="1800"/>
                      </a:pPr>
                      <a:r>
                        <a:rPr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 mg/kg IV (max 2 g)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3900"/>
                        </a:lnSpc>
                        <a:defRPr sz="1800"/>
                      </a:pPr>
                      <a:r>
                        <a:rPr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N/A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7858">
                <a:tc v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3900"/>
                        </a:lnSpc>
                        <a:defRPr sz="1800"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  <a:r>
                        <a:rPr b="1"/>
                        <a:t>OR</a:t>
                      </a:r>
                      <a:r>
                        <a:t> clindamycin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3900"/>
                        </a:lnSpc>
                        <a:defRPr sz="1800"/>
                      </a:pPr>
                      <a:r>
                        <a:rPr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900 mg IV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3900"/>
                        </a:lnSpc>
                        <a:defRPr sz="1800"/>
                      </a:pPr>
                      <a:r>
                        <a:rPr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Six hours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8" name="Antimicrobial prophylaxis for orthopedic surgery"/>
          <p:cNvSpPr txBox="1"/>
          <p:nvPr/>
        </p:nvSpPr>
        <p:spPr>
          <a:xfrm>
            <a:off x="395122" y="499533"/>
            <a:ext cx="12214556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/>
            </a:lvl1pPr>
          </a:lstStyle>
          <a:p>
            <a:r>
              <a:t>Antimicrobial prophylaxis for orthopedic surgery</a:t>
            </a:r>
          </a:p>
        </p:txBody>
      </p:sp>
      <p:sp>
        <p:nvSpPr>
          <p:cNvPr id="159" name="Surg Infect (Larchmt) 2013; 14:73."/>
          <p:cNvSpPr txBox="1"/>
          <p:nvPr/>
        </p:nvSpPr>
        <p:spPr>
          <a:xfrm>
            <a:off x="6921957" y="9245600"/>
            <a:ext cx="5866486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Surg Infect (Larchmt) 2013; 14:73.</a:t>
            </a:r>
          </a:p>
        </p:txBody>
      </p:sp>
      <p:sp>
        <p:nvSpPr>
          <p:cNvPr id="160" name="※Use of vancomycin is appropriate in hospitals in which methicillin-resistant Staphylococcus aureus (MRSA) and Staphylococcus epidermidis are a frequent cause of postoperative wound infection, in patients previously colonized with MRSA, or for those who are allergic to penicillins or cephalosporins."/>
          <p:cNvSpPr txBox="1"/>
          <p:nvPr/>
        </p:nvSpPr>
        <p:spPr>
          <a:xfrm>
            <a:off x="143776" y="7823200"/>
            <a:ext cx="12717248" cy="10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/>
            </a:lvl1pPr>
          </a:lstStyle>
          <a:p>
            <a:r>
              <a:t>※Use of vancomycin is appropriate in hospitals in which methicillin-resistant Staphylococcus aureus (MRSA) and Staphylococcus epidermidis are a frequent cause of postoperative wound infection, in patients previously colonized with MRSA, or for those who are allergic to penicillins or cephalosporins.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Duration of Antimicrobial prophylaxi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73201">
              <a:defRPr sz="6480"/>
            </a:lvl1pPr>
          </a:lstStyle>
          <a:p>
            <a:r>
              <a:t>Duration of Antimicrobial prophylaxis</a:t>
            </a:r>
          </a:p>
        </p:txBody>
      </p:sp>
      <p:sp>
        <p:nvSpPr>
          <p:cNvPr id="163" name="There are no evidences that longer duration of antimicrobial prophylaxis will reduce the rate of SSI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26719" indent="-426719" defTabSz="560831">
              <a:spcBef>
                <a:spcPts val="4000"/>
              </a:spcBef>
              <a:defRPr sz="3072"/>
            </a:pPr>
            <a:r>
              <a:t>There are no evidences that longer duration of antimicrobial prophylaxis will reduce the rate of SSI.</a:t>
            </a:r>
          </a:p>
          <a:p>
            <a:pPr marL="426719" indent="-426719" defTabSz="560831">
              <a:spcBef>
                <a:spcPts val="4000"/>
              </a:spcBef>
              <a:defRPr sz="3072"/>
            </a:pPr>
            <a:r>
              <a:t>In general, repeat antimicrobial dosing following wound closure is not necessary and may increase the risk for development of antimicrobial resistance and C. difficile infection (CDI).</a:t>
            </a:r>
          </a:p>
          <a:p>
            <a:pPr marL="426719" indent="-426719" defTabSz="560831">
              <a:spcBef>
                <a:spcPts val="4000"/>
              </a:spcBef>
              <a:defRPr sz="3072"/>
            </a:pPr>
            <a:r>
              <a:t>For cases in which prophylaxis beyond the time of surgery is warranted, in general, the duration should be less than 24 hours.</a:t>
            </a:r>
          </a:p>
        </p:txBody>
      </p:sp>
      <p:sp>
        <p:nvSpPr>
          <p:cNvPr id="164" name="Aust N Z J Surg, 1998, 68, 388-396.…"/>
          <p:cNvSpPr txBox="1"/>
          <p:nvPr/>
        </p:nvSpPr>
        <p:spPr>
          <a:xfrm>
            <a:off x="5441628" y="8796866"/>
            <a:ext cx="7472478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Aust N Z J Surg, 1998, 68, 388-396.</a:t>
            </a:r>
          </a:p>
          <a:p>
            <a:r>
              <a:t>Am J Health Syst Pharm, 2013, 70, 195-283.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ake Home Messag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Take Home Message</a:t>
            </a:r>
          </a:p>
        </p:txBody>
      </p:sp>
      <p:sp>
        <p:nvSpPr>
          <p:cNvPr id="167" name="Antibiotics should be administered about 1 hour before incision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Antibiotics should be administered about 1 hour before incision.</a:t>
            </a:r>
          </a:p>
          <a:p>
            <a:r>
              <a:t>There are no evidences that longer duration of antimicrobial prophylaxis will reduce the rate of SSI.</a:t>
            </a:r>
          </a:p>
          <a:p>
            <a:r>
              <a:t>The choice of antimicrobials should be based on the microbiology of SSI. In clean procedures, gram positive coccus should be covered.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767</Words>
  <Application>Microsoft Office PowerPoint</Application>
  <PresentationFormat>ユーザー設定</PresentationFormat>
  <Paragraphs>97</Paragraphs>
  <Slides>10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7" baseType="lpstr">
      <vt:lpstr>Helvetica Neue Light</vt:lpstr>
      <vt:lpstr>Helvetica Neue Thin</vt:lpstr>
      <vt:lpstr>ヒラギノ角ゴ ProN W3</vt:lpstr>
      <vt:lpstr>ヒラギノ角ゴ ProN W6</vt:lpstr>
      <vt:lpstr>Arial</vt:lpstr>
      <vt:lpstr>Verdana</vt:lpstr>
      <vt:lpstr>White</vt:lpstr>
      <vt:lpstr>Antimicrobial prophylaxis for prevention of surgical site infection (Orthopedics)</vt:lpstr>
      <vt:lpstr>Introduction</vt:lpstr>
      <vt:lpstr>PowerPoint プレゼンテーション</vt:lpstr>
      <vt:lpstr>Definition of SSI by CDC</vt:lpstr>
      <vt:lpstr>The wound classification and the SSI rate</vt:lpstr>
      <vt:lpstr>Timing of prophylactic antibiotic administration and subsequent rates of SSIs</vt:lpstr>
      <vt:lpstr>Microbiology</vt:lpstr>
      <vt:lpstr>PowerPoint プレゼンテーション</vt:lpstr>
      <vt:lpstr>Duration of Antimicrobial prophylaxis</vt:lpstr>
      <vt:lpstr>Take Home Message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Antimicrobial prophylaxis for prevention of surgical site infection (Orthopedics)</dc:title>
  <cp:lastModifiedBy>石金正裕</cp:lastModifiedBy>
  <cp:revision>2</cp:revision>
  <dcterms:modified xsi:type="dcterms:W3CDTF">2019-12-26T00:19:19Z</dcterms:modified>
</cp:coreProperties>
</file>