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6858000" cy="9144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522" y="19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04B5AF-7E01-4FC7-BC54-61E807F4F7EF}" type="datetimeFigureOut">
              <a:rPr kumimoji="1" lang="ja-JP" altLang="en-US" smtClean="0"/>
              <a:t>2015/5/15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006600" y="746125"/>
            <a:ext cx="27940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954B7B-920F-461B-B74B-AD0702614E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5990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006600" y="746125"/>
            <a:ext cx="2794000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54B7B-920F-461B-B74B-AD0702614E3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2507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2015/5/15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2015/5/15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2015/5/15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2015/5/15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2015/5/15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2015/5/15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2015/5/15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2015/5/15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2015/5/15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2015/5/15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66186"/>
            <a:ext cx="1543050" cy="7802033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42900" y="366186"/>
            <a:ext cx="4514850" cy="7802033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2015/5/15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2015/5/15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500836" y="162849"/>
            <a:ext cx="6096516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/>
              <a:t>DCC</a:t>
            </a:r>
            <a:r>
              <a:rPr kumimoji="1" lang="en-US" altLang="ja-JP" dirty="0" smtClean="0"/>
              <a:t> </a:t>
            </a:r>
            <a:r>
              <a:rPr lang="ja-JP" altLang="en-US" dirty="0" smtClean="0"/>
              <a:t>エボラ</a:t>
            </a:r>
            <a:r>
              <a:rPr lang="ja-JP" altLang="en-US" dirty="0"/>
              <a:t>ウイルス病</a:t>
            </a:r>
            <a:r>
              <a:rPr lang="ja-JP" altLang="en-US" dirty="0" smtClean="0"/>
              <a:t>（</a:t>
            </a:r>
            <a:r>
              <a:rPr lang="en-US" altLang="ja-JP" dirty="0" smtClean="0"/>
              <a:t>EVD, </a:t>
            </a:r>
            <a:r>
              <a:rPr lang="ja-JP" altLang="en-US" dirty="0" smtClean="0"/>
              <a:t>エボラ出血熱）</a:t>
            </a:r>
            <a:endParaRPr lang="en-US" altLang="ja-JP" dirty="0" smtClean="0"/>
          </a:p>
          <a:p>
            <a:pPr algn="ctr"/>
            <a:r>
              <a:rPr kumimoji="1" lang="ja-JP" altLang="en-US" dirty="0" smtClean="0"/>
              <a:t>対応</a:t>
            </a:r>
            <a:r>
              <a:rPr kumimoji="1" lang="ja-JP" altLang="en-US" dirty="0" smtClean="0"/>
              <a:t>フローチャート（テンプレート）</a:t>
            </a:r>
            <a:r>
              <a:rPr kumimoji="1" lang="ja-JP" altLang="en-US" sz="1400" dirty="0" smtClean="0"/>
              <a:t>  </a:t>
            </a:r>
            <a:endParaRPr kumimoji="1" lang="en-US" altLang="ja-JP" sz="1400" dirty="0" smtClean="0"/>
          </a:p>
          <a:p>
            <a:pPr algn="ctr"/>
            <a:r>
              <a:rPr kumimoji="1" lang="en-US" altLang="ja-JP" sz="1100" dirty="0" smtClean="0"/>
              <a:t>2015</a:t>
            </a:r>
            <a:r>
              <a:rPr lang="ja-JP" altLang="en-US" sz="1100" dirty="0" smtClean="0"/>
              <a:t>年○月○日 </a:t>
            </a:r>
            <a:r>
              <a:rPr lang="en-US" altLang="ja-JP" sz="1100" dirty="0" smtClean="0"/>
              <a:t>ver.</a:t>
            </a:r>
            <a:endParaRPr kumimoji="1" lang="ja-JP" altLang="en-US" sz="11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896914" y="6936421"/>
            <a:ext cx="3079235" cy="43858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1200" dirty="0" smtClean="0"/>
              <a:t>「</a:t>
            </a:r>
            <a:r>
              <a:rPr lang="en-US" altLang="ja-JP" sz="1200" b="1" dirty="0" smtClean="0">
                <a:solidFill>
                  <a:srgbClr val="FF0000"/>
                </a:solidFill>
              </a:rPr>
              <a:t>EVD</a:t>
            </a:r>
            <a:r>
              <a:rPr lang="ja-JP" altLang="en-US" sz="1200" b="1" dirty="0" smtClean="0">
                <a:solidFill>
                  <a:srgbClr val="FF0000"/>
                </a:solidFill>
              </a:rPr>
              <a:t>疑似症</a:t>
            </a:r>
            <a:r>
              <a:rPr lang="ja-JP" altLang="en-US" sz="1200" dirty="0" smtClean="0"/>
              <a:t>」として開棟準備</a:t>
            </a:r>
            <a:endParaRPr lang="en-US" altLang="ja-JP" sz="1200" dirty="0" smtClean="0"/>
          </a:p>
          <a:p>
            <a:pPr algn="ctr"/>
            <a:r>
              <a:rPr lang="ja-JP" altLang="en-US" sz="1050" dirty="0" smtClean="0"/>
              <a:t>（マニュアルに従う）</a:t>
            </a:r>
            <a:endParaRPr lang="en-US" altLang="ja-JP" sz="1050" dirty="0" smtClean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251738" y="1002041"/>
            <a:ext cx="2515520" cy="57708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050" b="1" dirty="0" smtClean="0">
                <a:solidFill>
                  <a:srgbClr val="FF0000"/>
                </a:solidFill>
              </a:rPr>
              <a:t>発症前</a:t>
            </a:r>
            <a:r>
              <a:rPr lang="en-US" altLang="ja-JP" sz="1050" b="1" dirty="0" smtClean="0">
                <a:solidFill>
                  <a:srgbClr val="FF0000"/>
                </a:solidFill>
              </a:rPr>
              <a:t>21</a:t>
            </a:r>
            <a:r>
              <a:rPr lang="ja-JP" altLang="en-US" sz="1050" b="1" dirty="0">
                <a:solidFill>
                  <a:srgbClr val="FF0000"/>
                </a:solidFill>
              </a:rPr>
              <a:t>日</a:t>
            </a:r>
            <a:r>
              <a:rPr lang="ja-JP" altLang="en-US" sz="1050" b="1" dirty="0" smtClean="0">
                <a:solidFill>
                  <a:srgbClr val="FF0000"/>
                </a:solidFill>
              </a:rPr>
              <a:t>以内</a:t>
            </a:r>
            <a:r>
              <a:rPr lang="ja-JP" altLang="en-US" sz="1050" dirty="0" smtClean="0"/>
              <a:t>に</a:t>
            </a:r>
            <a:r>
              <a:rPr lang="en-US" altLang="ja-JP" sz="1050" dirty="0" smtClean="0"/>
              <a:t>EVD</a:t>
            </a:r>
            <a:r>
              <a:rPr kumimoji="1" lang="ja-JP" altLang="en-US" sz="1050" smtClean="0"/>
              <a:t>の</a:t>
            </a:r>
            <a:r>
              <a:rPr kumimoji="1" lang="ja-JP" altLang="en-US" sz="1050" dirty="0" smtClean="0"/>
              <a:t>アウトブレイク発生地域（</a:t>
            </a:r>
            <a:r>
              <a:rPr kumimoji="1" lang="ja-JP" altLang="en-US" sz="1050" b="1" dirty="0" smtClean="0">
                <a:solidFill>
                  <a:srgbClr val="FF0000"/>
                </a:solidFill>
              </a:rPr>
              <a:t>ギニア</a:t>
            </a:r>
            <a:r>
              <a:rPr kumimoji="1" lang="ja-JP" altLang="en-US" sz="1050" b="1" smtClean="0">
                <a:solidFill>
                  <a:srgbClr val="FF0000"/>
                </a:solidFill>
              </a:rPr>
              <a:t>・</a:t>
            </a:r>
            <a:r>
              <a:rPr kumimoji="1" lang="ja-JP" altLang="en-US" sz="1050" b="1" smtClean="0">
                <a:solidFill>
                  <a:srgbClr val="FF0000"/>
                </a:solidFill>
              </a:rPr>
              <a:t>シエラレオネ</a:t>
            </a:r>
            <a:r>
              <a:rPr kumimoji="1" lang="ja-JP" altLang="en-US" sz="1050" smtClean="0"/>
              <a:t>）</a:t>
            </a:r>
            <a:r>
              <a:rPr kumimoji="1" lang="ja-JP" altLang="en-US" sz="1050" dirty="0" smtClean="0"/>
              <a:t>への渡航歴がある</a:t>
            </a:r>
            <a:endParaRPr kumimoji="1" lang="ja-JP" altLang="en-US" sz="1050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145635" y="4013862"/>
            <a:ext cx="1149759" cy="41549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 smtClean="0"/>
              <a:t>出血</a:t>
            </a:r>
            <a:r>
              <a:rPr lang="ja-JP" altLang="en-US" sz="1050" dirty="0" smtClean="0"/>
              <a:t>傾向</a:t>
            </a:r>
            <a:endParaRPr kumimoji="1" lang="en-US" altLang="ja-JP" sz="1050" dirty="0" smtClean="0"/>
          </a:p>
          <a:p>
            <a:pPr algn="ctr"/>
            <a:r>
              <a:rPr lang="ja-JP" altLang="en-US" sz="1050" dirty="0" smtClean="0"/>
              <a:t>激しい</a:t>
            </a:r>
            <a:r>
              <a:rPr kumimoji="1" lang="ja-JP" altLang="en-US" sz="1050" dirty="0" smtClean="0"/>
              <a:t>嘔吐・下痢</a:t>
            </a:r>
            <a:endParaRPr kumimoji="1" lang="ja-JP" altLang="en-US" sz="1050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500836" y="4695928"/>
            <a:ext cx="2396078" cy="9925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ja-JP" sz="1050" dirty="0" smtClean="0"/>
              <a:t>【</a:t>
            </a:r>
            <a:r>
              <a:rPr lang="ja-JP" altLang="en-US" sz="1050" dirty="0" smtClean="0"/>
              <a:t>○○○○</a:t>
            </a:r>
            <a:r>
              <a:rPr lang="en-US" altLang="ja-JP" sz="1050" dirty="0" smtClean="0"/>
              <a:t>】</a:t>
            </a:r>
            <a:endParaRPr kumimoji="1" lang="en-US" altLang="ja-JP" sz="1050" dirty="0" smtClean="0"/>
          </a:p>
          <a:p>
            <a:r>
              <a:rPr lang="ja-JP" altLang="en-US" sz="800" dirty="0" smtClean="0"/>
              <a:t>　　　　　　</a:t>
            </a:r>
            <a:endParaRPr kumimoji="1" lang="en-US" altLang="ja-JP" sz="300" dirty="0" smtClean="0"/>
          </a:p>
          <a:p>
            <a:r>
              <a:rPr kumimoji="1" lang="ja-JP" altLang="en-US" sz="1000" dirty="0" smtClean="0"/>
              <a:t>・</a:t>
            </a:r>
            <a:r>
              <a:rPr lang="ja-JP" altLang="en-US" sz="1000" b="1" dirty="0" smtClean="0"/>
              <a:t>標準＋飛沫予防策</a:t>
            </a:r>
            <a:endParaRPr lang="en-US" altLang="ja-JP" sz="1000" dirty="0" smtClean="0"/>
          </a:p>
          <a:p>
            <a:r>
              <a:rPr lang="ja-JP" altLang="en-US" sz="1000" dirty="0" smtClean="0"/>
              <a:t>・検査：左下</a:t>
            </a:r>
            <a:r>
              <a:rPr lang="en-US" altLang="ja-JP" sz="1000" dirty="0" smtClean="0"/>
              <a:t>BOX</a:t>
            </a:r>
            <a:r>
              <a:rPr lang="ja-JP" altLang="en-US" sz="1000" dirty="0" smtClean="0"/>
              <a:t>参照</a:t>
            </a:r>
            <a:endParaRPr lang="en-US" altLang="ja-JP" sz="1000" dirty="0" smtClean="0"/>
          </a:p>
          <a:p>
            <a:r>
              <a:rPr lang="ja-JP" altLang="en-US" sz="1000" dirty="0" smtClean="0"/>
              <a:t>・外来フォロー可</a:t>
            </a:r>
            <a:endParaRPr kumimoji="1" lang="en-US" altLang="ja-JP" sz="1000" dirty="0" smtClean="0"/>
          </a:p>
          <a:p>
            <a:r>
              <a:rPr lang="ja-JP" altLang="en-US" sz="1000" dirty="0" smtClean="0"/>
              <a:t>・</a:t>
            </a:r>
            <a:r>
              <a:rPr lang="ja-JP" altLang="en-US" sz="1000" dirty="0"/>
              <a:t>入院させる場合には病棟</a:t>
            </a:r>
            <a:r>
              <a:rPr lang="ja-JP" altLang="en-US" sz="1000" dirty="0" smtClean="0"/>
              <a:t>を○○に相談</a:t>
            </a:r>
            <a:endParaRPr lang="en-US" altLang="ja-JP" sz="1000" dirty="0"/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2896914" y="6112440"/>
            <a:ext cx="3079235" cy="57708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050" dirty="0" smtClean="0"/>
              <a:t>経過中に以下のように</a:t>
            </a:r>
            <a:r>
              <a:rPr lang="en-US" altLang="ja-JP" sz="1050" dirty="0" smtClean="0"/>
              <a:t>EVD</a:t>
            </a:r>
            <a:r>
              <a:rPr lang="ja-JP" altLang="en-US" sz="1050" dirty="0" smtClean="0"/>
              <a:t>が疑われる場合</a:t>
            </a:r>
            <a:endParaRPr lang="en-US" altLang="ja-JP" sz="1050" dirty="0" smtClean="0"/>
          </a:p>
          <a:p>
            <a:r>
              <a:rPr lang="ja-JP" altLang="en-US" sz="1050" dirty="0" smtClean="0"/>
              <a:t>　■ 診断がつかない</a:t>
            </a:r>
            <a:endParaRPr kumimoji="1" lang="en-US" altLang="ja-JP" sz="1050" dirty="0" smtClean="0"/>
          </a:p>
          <a:p>
            <a:r>
              <a:rPr lang="ja-JP" altLang="en-US" sz="1050" dirty="0" smtClean="0"/>
              <a:t>　■ 症状や全身状態が</a:t>
            </a:r>
            <a:r>
              <a:rPr lang="ja-JP" altLang="en-US" sz="1050" b="1" dirty="0" smtClean="0"/>
              <a:t>増悪</a:t>
            </a:r>
            <a:endParaRPr lang="en-US" altLang="ja-JP" sz="1050" b="1" dirty="0" smtClean="0"/>
          </a:p>
        </p:txBody>
      </p:sp>
      <p:cxnSp>
        <p:nvCxnSpPr>
          <p:cNvPr id="59" name="直線矢印コネクタ 58"/>
          <p:cNvCxnSpPr/>
          <p:nvPr/>
        </p:nvCxnSpPr>
        <p:spPr>
          <a:xfrm>
            <a:off x="4188149" y="3773061"/>
            <a:ext cx="1305" cy="92029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正方形/長方形 1"/>
          <p:cNvSpPr/>
          <p:nvPr/>
        </p:nvSpPr>
        <p:spPr>
          <a:xfrm>
            <a:off x="2914827" y="8532440"/>
            <a:ext cx="38787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700" dirty="0" smtClean="0"/>
              <a:t>注意：　本フローは平成</a:t>
            </a:r>
            <a:r>
              <a:rPr lang="en-US" altLang="ja-JP" sz="700" dirty="0"/>
              <a:t>25</a:t>
            </a:r>
            <a:r>
              <a:rPr lang="ja-JP" altLang="en-US" sz="700" dirty="0"/>
              <a:t>年度厚生労働科学研究費補助金新型インフルエンザ等新興･再興感染症研究</a:t>
            </a:r>
            <a:r>
              <a:rPr lang="ja-JP" altLang="en-US" sz="700" dirty="0" smtClean="0"/>
              <a:t>事業　「我が国</a:t>
            </a:r>
            <a:r>
              <a:rPr lang="ja-JP" altLang="en-US" sz="700" dirty="0"/>
              <a:t>における一類感染症の患者発生時に備えた診断・治療・予防等の臨床的対応</a:t>
            </a:r>
            <a:r>
              <a:rPr lang="ja-JP" altLang="en-US" sz="700" dirty="0" smtClean="0"/>
              <a:t>及び　積極的</a:t>
            </a:r>
            <a:r>
              <a:rPr lang="ja-JP" altLang="en-US" sz="700" dirty="0"/>
              <a:t>疫学調査に関する</a:t>
            </a:r>
            <a:r>
              <a:rPr lang="ja-JP" altLang="en-US" sz="700" dirty="0" smtClean="0"/>
              <a:t>研究」の成果物を修正して作成していますが、原版とは内容が一部異なります。</a:t>
            </a:r>
            <a:endParaRPr lang="ja-JP" altLang="en-US" sz="7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296147" y="1064030"/>
            <a:ext cx="1253259" cy="50013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50" b="1" dirty="0" smtClean="0"/>
              <a:t>EVD </a:t>
            </a:r>
            <a:r>
              <a:rPr kumimoji="1" lang="ja-JP" altLang="en-US" sz="1050" b="1" dirty="0" smtClean="0"/>
              <a:t>の可能性なし</a:t>
            </a:r>
            <a:endParaRPr kumimoji="1" lang="en-US" altLang="ja-JP" sz="1050" b="1" dirty="0" smtClean="0"/>
          </a:p>
          <a:p>
            <a:pPr algn="ctr"/>
            <a:r>
              <a:rPr lang="en-US" altLang="ja-JP" sz="800" dirty="0" smtClean="0"/>
              <a:t>※</a:t>
            </a:r>
            <a:r>
              <a:rPr lang="ja-JP" altLang="en-US" sz="800" dirty="0" smtClean="0"/>
              <a:t>ただし</a:t>
            </a:r>
            <a:r>
              <a:rPr lang="en-US" altLang="ja-JP" sz="800" dirty="0" smtClean="0"/>
              <a:t>, </a:t>
            </a:r>
            <a:r>
              <a:rPr lang="ja-JP" altLang="en-US" sz="800" dirty="0" smtClean="0"/>
              <a:t>左</a:t>
            </a:r>
            <a:r>
              <a:rPr lang="en-US" altLang="ja-JP" sz="800" dirty="0" smtClean="0"/>
              <a:t>3</a:t>
            </a:r>
            <a:r>
              <a:rPr lang="ja-JP" altLang="en-US" sz="800" dirty="0" smtClean="0"/>
              <a:t>か国以外で</a:t>
            </a:r>
            <a:r>
              <a:rPr lang="en-US" altLang="ja-JP" sz="800" dirty="0" smtClean="0"/>
              <a:t>EVD</a:t>
            </a:r>
            <a:r>
              <a:rPr lang="ja-JP" altLang="en-US" sz="800" dirty="0" smtClean="0"/>
              <a:t>患者との接触歴確認</a:t>
            </a:r>
            <a:endParaRPr kumimoji="1" lang="en-US" altLang="ja-JP" sz="800" dirty="0" smtClean="0"/>
          </a:p>
        </p:txBody>
      </p:sp>
      <p:cxnSp>
        <p:nvCxnSpPr>
          <p:cNvPr id="52" name="直線矢印コネクタ 51"/>
          <p:cNvCxnSpPr/>
          <p:nvPr/>
        </p:nvCxnSpPr>
        <p:spPr>
          <a:xfrm>
            <a:off x="1523971" y="1599383"/>
            <a:ext cx="0" cy="204383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テキスト ボックス 53"/>
          <p:cNvSpPr txBox="1"/>
          <p:nvPr/>
        </p:nvSpPr>
        <p:spPr>
          <a:xfrm>
            <a:off x="1520576" y="1564167"/>
            <a:ext cx="44595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50" dirty="0" smtClean="0"/>
              <a:t>はい</a:t>
            </a:r>
            <a:endParaRPr kumimoji="1" lang="ja-JP" altLang="en-US" sz="1050" dirty="0"/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1509498" y="2529742"/>
            <a:ext cx="1817529" cy="25391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050" dirty="0" smtClean="0"/>
              <a:t>38</a:t>
            </a:r>
            <a:r>
              <a:rPr kumimoji="1" lang="ja-JP" altLang="en-US" sz="1050" dirty="0" smtClean="0"/>
              <a:t>℃</a:t>
            </a:r>
            <a:r>
              <a:rPr kumimoji="1" lang="ja-JP" altLang="en-US" sz="1050" b="1" dirty="0" smtClean="0"/>
              <a:t>以上</a:t>
            </a:r>
            <a:r>
              <a:rPr kumimoji="1" lang="ja-JP" altLang="en-US" sz="1050" dirty="0" smtClean="0"/>
              <a:t>の</a:t>
            </a:r>
            <a:r>
              <a:rPr kumimoji="1" lang="ja-JP" altLang="en-US" sz="1050" b="1" dirty="0" smtClean="0">
                <a:solidFill>
                  <a:srgbClr val="FF0000"/>
                </a:solidFill>
              </a:rPr>
              <a:t>発熱</a:t>
            </a:r>
            <a:r>
              <a:rPr kumimoji="1" lang="ja-JP" altLang="en-US" sz="1050" dirty="0" smtClean="0"/>
              <a:t>がある</a:t>
            </a:r>
            <a:endParaRPr lang="en-US" altLang="ja-JP" sz="1050" dirty="0"/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251737" y="1803766"/>
            <a:ext cx="4300653" cy="553998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1050" dirty="0" smtClean="0">
                <a:solidFill>
                  <a:schemeClr val="tx1"/>
                </a:solidFill>
              </a:rPr>
              <a:t>○○および○○</a:t>
            </a:r>
            <a:r>
              <a:rPr lang="ja-JP" altLang="en-US" sz="1050" dirty="0" smtClean="0"/>
              <a:t>でトリアージ</a:t>
            </a:r>
            <a:endParaRPr lang="en-US" altLang="ja-JP" sz="1050" dirty="0" smtClean="0"/>
          </a:p>
          <a:p>
            <a:pPr algn="ctr"/>
            <a:r>
              <a:rPr lang="ja-JP" altLang="en-US" sz="1050" dirty="0"/>
              <a:t>上級医に連絡し</a:t>
            </a:r>
            <a:r>
              <a:rPr lang="en-US" altLang="ja-JP" sz="1050" dirty="0"/>
              <a:t>, </a:t>
            </a:r>
            <a:r>
              <a:rPr lang="ja-JP" altLang="en-US" sz="1050" b="1" dirty="0" smtClean="0">
                <a:solidFill>
                  <a:srgbClr val="FF0000"/>
                </a:solidFill>
              </a:rPr>
              <a:t>○</a:t>
            </a:r>
            <a:r>
              <a:rPr lang="ja-JP" altLang="en-US" sz="1050" b="1" dirty="0">
                <a:solidFill>
                  <a:srgbClr val="FF0000"/>
                </a:solidFill>
              </a:rPr>
              <a:t>人</a:t>
            </a:r>
            <a:r>
              <a:rPr lang="ja-JP" altLang="en-US" sz="1050" b="1" dirty="0" smtClean="0">
                <a:solidFill>
                  <a:srgbClr val="FF0000"/>
                </a:solidFill>
              </a:rPr>
              <a:t>体制</a:t>
            </a:r>
            <a:r>
              <a:rPr lang="ja-JP" altLang="en-US" sz="1050" dirty="0"/>
              <a:t>で対応</a:t>
            </a:r>
            <a:r>
              <a:rPr lang="ja-JP" altLang="en-US" sz="1050" dirty="0" smtClean="0"/>
              <a:t>する</a:t>
            </a:r>
            <a:endParaRPr lang="en-US" altLang="ja-JP" sz="1050" dirty="0" smtClean="0"/>
          </a:p>
          <a:p>
            <a:pPr algn="ctr"/>
            <a:r>
              <a:rPr lang="en-US" altLang="ja-JP" sz="900" dirty="0" smtClean="0"/>
              <a:t>※</a:t>
            </a:r>
            <a:r>
              <a:rPr lang="ja-JP" altLang="en-US" sz="900" dirty="0" smtClean="0"/>
              <a:t>陰圧室使用不可の場合は○○医師と相談</a:t>
            </a:r>
            <a:endParaRPr lang="en-US" altLang="ja-JP" sz="900" dirty="0" smtClean="0"/>
          </a:p>
        </p:txBody>
      </p:sp>
      <p:cxnSp>
        <p:nvCxnSpPr>
          <p:cNvPr id="61" name="直線矢印コネクタ 60"/>
          <p:cNvCxnSpPr/>
          <p:nvPr/>
        </p:nvCxnSpPr>
        <p:spPr>
          <a:xfrm>
            <a:off x="2342758" y="2357764"/>
            <a:ext cx="0" cy="166346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テキスト ボックス 64"/>
          <p:cNvSpPr txBox="1"/>
          <p:nvPr/>
        </p:nvSpPr>
        <p:spPr>
          <a:xfrm>
            <a:off x="3487155" y="2408855"/>
            <a:ext cx="53572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50" dirty="0" smtClean="0"/>
              <a:t>は　い</a:t>
            </a:r>
            <a:endParaRPr kumimoji="1" lang="ja-JP" altLang="en-US" sz="1050" dirty="0"/>
          </a:p>
        </p:txBody>
      </p:sp>
      <p:sp>
        <p:nvSpPr>
          <p:cNvPr id="70" name="テキスト ボックス 69"/>
          <p:cNvSpPr txBox="1"/>
          <p:nvPr/>
        </p:nvSpPr>
        <p:spPr>
          <a:xfrm>
            <a:off x="2418262" y="2780481"/>
            <a:ext cx="5597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50" dirty="0"/>
              <a:t>いいえ</a:t>
            </a:r>
            <a:endParaRPr kumimoji="1" lang="ja-JP" altLang="en-US" sz="1050" dirty="0"/>
          </a:p>
        </p:txBody>
      </p:sp>
      <p:sp>
        <p:nvSpPr>
          <p:cNvPr id="116" name="テキスト ボックス 115"/>
          <p:cNvSpPr txBox="1"/>
          <p:nvPr/>
        </p:nvSpPr>
        <p:spPr>
          <a:xfrm>
            <a:off x="319261" y="6954973"/>
            <a:ext cx="2293685" cy="160813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kumimoji="1" lang="ja-JP" altLang="en-US" sz="1050" b="1" dirty="0" smtClean="0"/>
              <a:t>＜感染対策＞</a:t>
            </a:r>
            <a:endParaRPr kumimoji="1" lang="en-US" altLang="ja-JP" sz="1050" b="1" dirty="0" smtClean="0"/>
          </a:p>
          <a:p>
            <a:r>
              <a:rPr lang="ja-JP" altLang="en-US" sz="800" dirty="0"/>
              <a:t>●</a:t>
            </a:r>
            <a:r>
              <a:rPr lang="ja-JP" altLang="en-US" sz="800" dirty="0" smtClean="0"/>
              <a:t>飛沫予防策には必ず</a:t>
            </a:r>
            <a:r>
              <a:rPr lang="ja-JP" altLang="en-US" sz="800" b="1" dirty="0" smtClean="0">
                <a:solidFill>
                  <a:srgbClr val="FF0000"/>
                </a:solidFill>
              </a:rPr>
              <a:t>アイガード</a:t>
            </a:r>
            <a:r>
              <a:rPr lang="ja-JP" altLang="en-US" sz="800" dirty="0"/>
              <a:t>も</a:t>
            </a:r>
            <a:r>
              <a:rPr lang="ja-JP" altLang="en-US" sz="800" dirty="0" smtClean="0"/>
              <a:t>装着する</a:t>
            </a:r>
            <a:endParaRPr lang="en-US" altLang="ja-JP" sz="800" dirty="0" smtClean="0"/>
          </a:p>
          <a:p>
            <a:r>
              <a:rPr lang="ja-JP" altLang="en-US" sz="800" dirty="0" smtClean="0"/>
              <a:t>●臨床</a:t>
            </a:r>
            <a:r>
              <a:rPr kumimoji="1" lang="ja-JP" altLang="en-US" sz="800" dirty="0" smtClean="0"/>
              <a:t>検体を提出する際には</a:t>
            </a:r>
            <a:r>
              <a:rPr kumimoji="1" lang="ja-JP" altLang="en-US" sz="800" b="1" dirty="0" smtClean="0">
                <a:solidFill>
                  <a:srgbClr val="FF0000"/>
                </a:solidFill>
              </a:rPr>
              <a:t>バイオハザード</a:t>
            </a:r>
            <a:endParaRPr kumimoji="1" lang="en-US" altLang="ja-JP" sz="800" b="1" dirty="0" smtClean="0">
              <a:solidFill>
                <a:srgbClr val="FF0000"/>
              </a:solidFill>
            </a:endParaRPr>
          </a:p>
          <a:p>
            <a:r>
              <a:rPr kumimoji="1" lang="ja-JP" altLang="en-US" sz="800" b="1" dirty="0" smtClean="0">
                <a:solidFill>
                  <a:srgbClr val="FF0000"/>
                </a:solidFill>
              </a:rPr>
              <a:t>　マーク付きビニール袋</a:t>
            </a:r>
            <a:r>
              <a:rPr lang="ja-JP" altLang="en-US" sz="800" dirty="0" smtClean="0"/>
              <a:t>に入れ、更に</a:t>
            </a:r>
            <a:r>
              <a:rPr lang="ja-JP" altLang="en-US" sz="800" b="1" dirty="0" smtClean="0">
                <a:solidFill>
                  <a:srgbClr val="FF0000"/>
                </a:solidFill>
              </a:rPr>
              <a:t>赤色キャッ　</a:t>
            </a:r>
            <a:endParaRPr lang="en-US" altLang="ja-JP" sz="800" b="1" dirty="0" smtClean="0">
              <a:solidFill>
                <a:srgbClr val="FF0000"/>
              </a:solidFill>
            </a:endParaRPr>
          </a:p>
          <a:p>
            <a:r>
              <a:rPr lang="ja-JP" altLang="en-US" sz="800" b="1" dirty="0">
                <a:solidFill>
                  <a:srgbClr val="FF0000"/>
                </a:solidFill>
              </a:rPr>
              <a:t>　</a:t>
            </a:r>
            <a:r>
              <a:rPr lang="ja-JP" altLang="en-US" sz="800" b="1" dirty="0" smtClean="0">
                <a:solidFill>
                  <a:srgbClr val="FF0000"/>
                </a:solidFill>
              </a:rPr>
              <a:t>プの検体搬送容器</a:t>
            </a:r>
            <a:r>
              <a:rPr lang="ja-JP" altLang="en-US" sz="800" dirty="0" smtClean="0"/>
              <a:t>に入れて</a:t>
            </a:r>
            <a:r>
              <a:rPr kumimoji="1" lang="ja-JP" altLang="en-US" sz="800" dirty="0" smtClean="0"/>
              <a:t>直接検査部へ</a:t>
            </a:r>
            <a:endParaRPr kumimoji="1" lang="en-US" altLang="ja-JP" sz="800" dirty="0" smtClean="0"/>
          </a:p>
          <a:p>
            <a:r>
              <a:rPr lang="ja-JP" altLang="en-US" sz="800" dirty="0"/>
              <a:t>　</a:t>
            </a:r>
            <a:r>
              <a:rPr lang="en-US" altLang="ja-JP" sz="800" dirty="0" smtClean="0"/>
              <a:t>※</a:t>
            </a:r>
            <a:r>
              <a:rPr lang="ja-JP" altLang="en-US" sz="800" dirty="0" smtClean="0"/>
              <a:t>「</a:t>
            </a:r>
            <a:r>
              <a:rPr lang="en-US" altLang="ja-JP" sz="800" dirty="0" smtClean="0"/>
              <a:t>EVD</a:t>
            </a:r>
            <a:r>
              <a:rPr lang="ja-JP" altLang="en-US" sz="800" dirty="0" smtClean="0"/>
              <a:t>渡航歴あり」と検査技師に伝えること</a:t>
            </a:r>
            <a:endParaRPr kumimoji="1" lang="en-US" altLang="ja-JP" sz="800" dirty="0" smtClean="0"/>
          </a:p>
          <a:p>
            <a:r>
              <a:rPr lang="ja-JP" altLang="en-US" sz="800" dirty="0" smtClean="0"/>
              <a:t>●マラリア検査：</a:t>
            </a:r>
            <a:r>
              <a:rPr lang="ja-JP" altLang="en-US" sz="800" b="1" dirty="0" smtClean="0">
                <a:solidFill>
                  <a:srgbClr val="FF0000"/>
                </a:solidFill>
              </a:rPr>
              <a:t>迅速検査</a:t>
            </a:r>
            <a:r>
              <a:rPr lang="ja-JP" altLang="en-US" sz="800" dirty="0" smtClean="0"/>
              <a:t>優先</a:t>
            </a:r>
            <a:endParaRPr kumimoji="1" lang="en-US" altLang="ja-JP" sz="800" dirty="0" smtClean="0"/>
          </a:p>
          <a:p>
            <a:r>
              <a:rPr lang="ja-JP" altLang="en-US" sz="800" dirty="0" smtClean="0"/>
              <a:t>●</a:t>
            </a:r>
            <a:r>
              <a:rPr lang="ja-JP" altLang="en-US" sz="800" dirty="0"/>
              <a:t>診察室</a:t>
            </a:r>
            <a:r>
              <a:rPr lang="ja-JP" altLang="en-US" sz="800" dirty="0" smtClean="0"/>
              <a:t>等の消毒</a:t>
            </a:r>
            <a:endParaRPr lang="en-US" altLang="ja-JP" sz="800" dirty="0" smtClean="0"/>
          </a:p>
          <a:p>
            <a:r>
              <a:rPr lang="ja-JP" altLang="en-US" sz="800" dirty="0"/>
              <a:t>　</a:t>
            </a:r>
            <a:r>
              <a:rPr lang="ja-JP" altLang="en-US" sz="800" dirty="0" smtClean="0"/>
              <a:t>　・基本的に</a:t>
            </a:r>
            <a:r>
              <a:rPr lang="ja-JP" altLang="en-US" sz="800" b="1" dirty="0" smtClean="0">
                <a:solidFill>
                  <a:srgbClr val="FF0000"/>
                </a:solidFill>
              </a:rPr>
              <a:t>アルコール</a:t>
            </a:r>
            <a:r>
              <a:rPr lang="ja-JP" altLang="en-US" sz="800" dirty="0"/>
              <a:t>消毒で良い</a:t>
            </a:r>
            <a:endParaRPr lang="en-US" altLang="ja-JP" sz="800" dirty="0" smtClean="0"/>
          </a:p>
          <a:p>
            <a:r>
              <a:rPr kumimoji="1" lang="ja-JP" altLang="en-US" sz="800" dirty="0" smtClean="0"/>
              <a:t>　　・血液</a:t>
            </a:r>
            <a:r>
              <a:rPr kumimoji="1" lang="en-US" altLang="ja-JP" sz="800" dirty="0" smtClean="0"/>
              <a:t>, </a:t>
            </a:r>
            <a:r>
              <a:rPr kumimoji="1" lang="ja-JP" altLang="en-US" sz="800" dirty="0" smtClean="0"/>
              <a:t>吐瀉物に対しては</a:t>
            </a:r>
            <a:r>
              <a:rPr kumimoji="1" lang="ja-JP" altLang="en-US" sz="800" b="1" dirty="0" smtClean="0">
                <a:solidFill>
                  <a:srgbClr val="FF0000"/>
                </a:solidFill>
              </a:rPr>
              <a:t>次亜塩素酸</a:t>
            </a:r>
            <a:endParaRPr kumimoji="1" lang="en-US" altLang="ja-JP" sz="800" b="1" dirty="0" smtClean="0">
              <a:solidFill>
                <a:srgbClr val="FF0000"/>
              </a:solidFill>
            </a:endParaRPr>
          </a:p>
          <a:p>
            <a:r>
              <a:rPr lang="ja-JP" altLang="en-US" sz="800" dirty="0"/>
              <a:t>　</a:t>
            </a:r>
            <a:r>
              <a:rPr lang="ja-JP" altLang="en-US" sz="800" dirty="0" smtClean="0"/>
              <a:t>　　</a:t>
            </a:r>
            <a:r>
              <a:rPr lang="en-US" altLang="ja-JP" sz="800" dirty="0" smtClean="0"/>
              <a:t>※</a:t>
            </a:r>
            <a:r>
              <a:rPr lang="ja-JP" altLang="en-US" sz="800" dirty="0" smtClean="0"/>
              <a:t>ノロウイルス対策キット（キット内に消毒薬　　</a:t>
            </a:r>
            <a:endParaRPr lang="en-US" altLang="ja-JP" sz="800" dirty="0" smtClean="0"/>
          </a:p>
          <a:p>
            <a:r>
              <a:rPr lang="ja-JP" altLang="en-US" sz="800" dirty="0"/>
              <a:t>　</a:t>
            </a:r>
            <a:r>
              <a:rPr lang="ja-JP" altLang="en-US" sz="800" dirty="0" smtClean="0"/>
              <a:t>　　　あり）を使用する</a:t>
            </a:r>
            <a:endParaRPr lang="en-US" altLang="ja-JP" sz="800" dirty="0" smtClean="0"/>
          </a:p>
        </p:txBody>
      </p:sp>
      <p:cxnSp>
        <p:nvCxnSpPr>
          <p:cNvPr id="83" name="直線矢印コネクタ 82"/>
          <p:cNvCxnSpPr/>
          <p:nvPr/>
        </p:nvCxnSpPr>
        <p:spPr>
          <a:xfrm flipH="1">
            <a:off x="4346887" y="6689521"/>
            <a:ext cx="690" cy="24690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テキスト ボックス 54"/>
          <p:cNvSpPr txBox="1"/>
          <p:nvPr/>
        </p:nvSpPr>
        <p:spPr>
          <a:xfrm>
            <a:off x="3386469" y="4703426"/>
            <a:ext cx="2489229" cy="6001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sz="1100" dirty="0" smtClean="0">
                <a:solidFill>
                  <a:schemeClr val="tx1"/>
                </a:solidFill>
              </a:rPr>
              <a:t>「</a:t>
            </a:r>
            <a:r>
              <a:rPr lang="ja-JP" altLang="en-US" sz="1100" b="1" dirty="0" smtClean="0">
                <a:solidFill>
                  <a:srgbClr val="FF0000"/>
                </a:solidFill>
              </a:rPr>
              <a:t>疑似症</a:t>
            </a:r>
            <a:r>
              <a:rPr lang="ja-JP" altLang="en-US" sz="1100" dirty="0" smtClean="0">
                <a:solidFill>
                  <a:schemeClr val="tx1"/>
                </a:solidFill>
              </a:rPr>
              <a:t>」</a:t>
            </a:r>
            <a:r>
              <a:rPr lang="ja-JP" altLang="en-US" sz="1100" dirty="0" smtClean="0"/>
              <a:t>と</a:t>
            </a:r>
            <a:r>
              <a:rPr lang="ja-JP" altLang="en-US" sz="1100" dirty="0"/>
              <a:t>して対応すべきか</a:t>
            </a:r>
            <a:endParaRPr lang="en-US" altLang="ja-JP" sz="1100" dirty="0"/>
          </a:p>
          <a:p>
            <a:pPr algn="ctr">
              <a:lnSpc>
                <a:spcPct val="150000"/>
              </a:lnSpc>
            </a:pPr>
            <a:r>
              <a:rPr lang="ja-JP" altLang="en-US" sz="1100" dirty="0" smtClean="0"/>
              <a:t>○○○○と</a:t>
            </a:r>
            <a:r>
              <a:rPr lang="ja-JP" altLang="en-US" sz="1100" dirty="0"/>
              <a:t>協議する</a:t>
            </a:r>
            <a:endParaRPr lang="en-US" altLang="ja-JP" sz="1100" dirty="0"/>
          </a:p>
        </p:txBody>
      </p:sp>
      <p:cxnSp>
        <p:nvCxnSpPr>
          <p:cNvPr id="84" name="直線矢印コネクタ 83"/>
          <p:cNvCxnSpPr/>
          <p:nvPr/>
        </p:nvCxnSpPr>
        <p:spPr>
          <a:xfrm>
            <a:off x="2768573" y="1346231"/>
            <a:ext cx="530558" cy="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テキスト ボックス 84"/>
          <p:cNvSpPr txBox="1"/>
          <p:nvPr/>
        </p:nvSpPr>
        <p:spPr>
          <a:xfrm>
            <a:off x="2767258" y="1073349"/>
            <a:ext cx="5597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50" dirty="0" smtClean="0"/>
              <a:t>いいえ</a:t>
            </a:r>
            <a:endParaRPr kumimoji="1" lang="ja-JP" altLang="en-US" sz="1050" dirty="0"/>
          </a:p>
        </p:txBody>
      </p:sp>
      <p:sp>
        <p:nvSpPr>
          <p:cNvPr id="96" name="テキスト ボックス 95"/>
          <p:cNvSpPr txBox="1"/>
          <p:nvPr/>
        </p:nvSpPr>
        <p:spPr>
          <a:xfrm>
            <a:off x="3622940" y="7596336"/>
            <a:ext cx="1455848" cy="57708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ja-JP" altLang="en-US" sz="1050" dirty="0" smtClean="0"/>
              <a:t>・○○</a:t>
            </a:r>
            <a:r>
              <a:rPr lang="ja-JP" altLang="en-US" sz="1050" dirty="0"/>
              <a:t>○</a:t>
            </a:r>
            <a:r>
              <a:rPr lang="ja-JP" altLang="en-US" sz="1050" dirty="0" smtClean="0"/>
              <a:t>保健所に連絡</a:t>
            </a:r>
            <a:endParaRPr lang="en-US" altLang="ja-JP" sz="1050" dirty="0" smtClean="0"/>
          </a:p>
          <a:p>
            <a:r>
              <a:rPr lang="ja-JP" altLang="en-US" sz="1050" dirty="0" smtClean="0"/>
              <a:t>・○○○入院</a:t>
            </a:r>
            <a:endParaRPr lang="en-US" altLang="ja-JP" sz="1050" dirty="0" smtClean="0"/>
          </a:p>
          <a:p>
            <a:r>
              <a:rPr kumimoji="1" lang="ja-JP" altLang="en-US" sz="1050" dirty="0" smtClean="0"/>
              <a:t>・</a:t>
            </a:r>
            <a:r>
              <a:rPr lang="en-US" altLang="ja-JP" sz="1050" dirty="0" smtClean="0"/>
              <a:t>EVD</a:t>
            </a:r>
            <a:r>
              <a:rPr lang="ja-JP" altLang="en-US" sz="1050" dirty="0" smtClean="0"/>
              <a:t>検査</a:t>
            </a:r>
            <a:endParaRPr kumimoji="1" lang="en-US" altLang="ja-JP" sz="1050" dirty="0" smtClean="0"/>
          </a:p>
        </p:txBody>
      </p:sp>
      <p:sp>
        <p:nvSpPr>
          <p:cNvPr id="125" name="テキスト ボックス 124"/>
          <p:cNvSpPr txBox="1"/>
          <p:nvPr/>
        </p:nvSpPr>
        <p:spPr>
          <a:xfrm>
            <a:off x="4188801" y="3896200"/>
            <a:ext cx="44595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50" dirty="0"/>
              <a:t>はい</a:t>
            </a:r>
            <a:endParaRPr kumimoji="1" lang="ja-JP" altLang="en-US" sz="1050" dirty="0"/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1676067" y="3766663"/>
            <a:ext cx="5597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50" dirty="0" smtClean="0"/>
              <a:t>いいえ</a:t>
            </a:r>
            <a:endParaRPr kumimoji="1" lang="ja-JP" altLang="en-US" sz="1050" dirty="0"/>
          </a:p>
        </p:txBody>
      </p:sp>
      <p:cxnSp>
        <p:nvCxnSpPr>
          <p:cNvPr id="128" name="直線矢印コネクタ 127"/>
          <p:cNvCxnSpPr/>
          <p:nvPr/>
        </p:nvCxnSpPr>
        <p:spPr>
          <a:xfrm>
            <a:off x="1676067" y="3786705"/>
            <a:ext cx="0" cy="227157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線コネクタ 142"/>
          <p:cNvCxnSpPr/>
          <p:nvPr/>
        </p:nvCxnSpPr>
        <p:spPr>
          <a:xfrm>
            <a:off x="3327027" y="2662771"/>
            <a:ext cx="305430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直線コネクタ 144"/>
          <p:cNvCxnSpPr/>
          <p:nvPr/>
        </p:nvCxnSpPr>
        <p:spPr>
          <a:xfrm flipH="1">
            <a:off x="6396134" y="2662771"/>
            <a:ext cx="234" cy="449294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直線矢印コネクタ 146"/>
          <p:cNvCxnSpPr>
            <a:endCxn id="7" idx="3"/>
          </p:cNvCxnSpPr>
          <p:nvPr/>
        </p:nvCxnSpPr>
        <p:spPr>
          <a:xfrm flipH="1">
            <a:off x="5976149" y="7155712"/>
            <a:ext cx="404948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直線矢印コネクタ 149"/>
          <p:cNvCxnSpPr>
            <a:endCxn id="96" idx="0"/>
          </p:cNvCxnSpPr>
          <p:nvPr/>
        </p:nvCxnSpPr>
        <p:spPr>
          <a:xfrm flipH="1">
            <a:off x="4350864" y="7375003"/>
            <a:ext cx="16" cy="221333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矢印コネクタ 68"/>
          <p:cNvCxnSpPr/>
          <p:nvPr/>
        </p:nvCxnSpPr>
        <p:spPr>
          <a:xfrm>
            <a:off x="2353466" y="2783658"/>
            <a:ext cx="0" cy="247562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テキスト ボックス 70"/>
          <p:cNvSpPr txBox="1"/>
          <p:nvPr/>
        </p:nvSpPr>
        <p:spPr>
          <a:xfrm>
            <a:off x="251738" y="3034397"/>
            <a:ext cx="4300652" cy="73866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050" dirty="0"/>
              <a:t>以下のよう</a:t>
            </a:r>
            <a:r>
              <a:rPr lang="ja-JP" altLang="en-US" sz="1050" dirty="0" smtClean="0"/>
              <a:t>な</a:t>
            </a:r>
            <a:r>
              <a:rPr lang="ja-JP" altLang="en-US" sz="1050" b="1" dirty="0" smtClean="0">
                <a:solidFill>
                  <a:srgbClr val="FF0000"/>
                </a:solidFill>
              </a:rPr>
              <a:t>接触</a:t>
            </a:r>
            <a:r>
              <a:rPr kumimoji="1" lang="ja-JP" altLang="en-US" sz="1050" b="1" dirty="0" smtClean="0">
                <a:solidFill>
                  <a:srgbClr val="FF0000"/>
                </a:solidFill>
              </a:rPr>
              <a:t>歴</a:t>
            </a:r>
            <a:r>
              <a:rPr kumimoji="1" lang="ja-JP" altLang="en-US" sz="1050" dirty="0" smtClean="0"/>
              <a:t>がある</a:t>
            </a:r>
            <a:endParaRPr kumimoji="1" lang="en-US" altLang="ja-JP" sz="1050" dirty="0" smtClean="0"/>
          </a:p>
          <a:p>
            <a:r>
              <a:rPr lang="ja-JP" altLang="en-US" sz="1050" dirty="0" smtClean="0"/>
              <a:t>・治療や看護（医療従事者および家族・近親者）</a:t>
            </a:r>
            <a:r>
              <a:rPr lang="ja-JP" altLang="en-US" sz="1050" dirty="0"/>
              <a:t>　</a:t>
            </a:r>
            <a:r>
              <a:rPr lang="ja-JP" altLang="en-US" sz="1050" dirty="0" smtClean="0"/>
              <a:t>　</a:t>
            </a:r>
            <a:endParaRPr lang="en-US" altLang="ja-JP" sz="1050" dirty="0" smtClean="0"/>
          </a:p>
          <a:p>
            <a:r>
              <a:rPr kumimoji="1" lang="ja-JP" altLang="en-US" sz="1050" dirty="0" smtClean="0"/>
              <a:t>・体液への接触</a:t>
            </a:r>
            <a:r>
              <a:rPr kumimoji="1" lang="en-US" altLang="ja-JP" sz="1050" dirty="0" smtClean="0"/>
              <a:t>, </a:t>
            </a:r>
            <a:r>
              <a:rPr lang="ja-JP" altLang="en-US" sz="1050" dirty="0" smtClean="0"/>
              <a:t>臨床検体（血液・尿・便・組織・培養）の取り扱い</a:t>
            </a:r>
            <a:endParaRPr lang="en-US" altLang="ja-JP" sz="1050" dirty="0" smtClean="0"/>
          </a:p>
          <a:p>
            <a:r>
              <a:rPr kumimoji="1" lang="ja-JP" altLang="en-US" sz="1050" dirty="0" smtClean="0"/>
              <a:t>・</a:t>
            </a:r>
            <a:r>
              <a:rPr lang="ja-JP" altLang="en-US" sz="1050" dirty="0" smtClean="0"/>
              <a:t>埋葬</a:t>
            </a:r>
            <a:r>
              <a:rPr lang="ja-JP" altLang="en-US" sz="1050" dirty="0"/>
              <a:t>時に遺体に触れた</a:t>
            </a:r>
            <a:r>
              <a:rPr lang="en-US" altLang="ja-JP" sz="1050" dirty="0"/>
              <a:t>, </a:t>
            </a:r>
            <a:r>
              <a:rPr lang="ja-JP" altLang="en-US" sz="1050" dirty="0"/>
              <a:t>コウモリや霊長類に直接</a:t>
            </a:r>
            <a:r>
              <a:rPr lang="ja-JP" altLang="en-US" sz="1050" dirty="0" smtClean="0"/>
              <a:t>触れた</a:t>
            </a:r>
            <a:endParaRPr lang="ja-JP" altLang="en-US" sz="1050" dirty="0"/>
          </a:p>
        </p:txBody>
      </p:sp>
      <p:sp>
        <p:nvSpPr>
          <p:cNvPr id="78" name="テキスト ボックス 77"/>
          <p:cNvSpPr txBox="1"/>
          <p:nvPr/>
        </p:nvSpPr>
        <p:spPr>
          <a:xfrm>
            <a:off x="2367051" y="3967102"/>
            <a:ext cx="44595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50" dirty="0"/>
              <a:t>はい</a:t>
            </a:r>
            <a:endParaRPr kumimoji="1" lang="ja-JP" altLang="en-US" sz="1050" dirty="0"/>
          </a:p>
        </p:txBody>
      </p:sp>
      <p:cxnSp>
        <p:nvCxnSpPr>
          <p:cNvPr id="106" name="直線矢印コネクタ 105"/>
          <p:cNvCxnSpPr/>
          <p:nvPr/>
        </p:nvCxnSpPr>
        <p:spPr>
          <a:xfrm>
            <a:off x="1676067" y="4429360"/>
            <a:ext cx="0" cy="274066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テキスト ボックス 78"/>
          <p:cNvSpPr txBox="1"/>
          <p:nvPr/>
        </p:nvSpPr>
        <p:spPr>
          <a:xfrm>
            <a:off x="1686647" y="4439435"/>
            <a:ext cx="5597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50" dirty="0" smtClean="0"/>
              <a:t>いいえ</a:t>
            </a:r>
            <a:endParaRPr kumimoji="1" lang="ja-JP" altLang="en-US" sz="1050" dirty="0"/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5875698" y="4782283"/>
            <a:ext cx="44595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50" dirty="0"/>
              <a:t>はい</a:t>
            </a:r>
            <a:endParaRPr kumimoji="1" lang="ja-JP" altLang="en-US" sz="1050" dirty="0"/>
          </a:p>
        </p:txBody>
      </p:sp>
      <p:cxnSp>
        <p:nvCxnSpPr>
          <p:cNvPr id="22" name="直線コネクタ 21"/>
          <p:cNvCxnSpPr/>
          <p:nvPr/>
        </p:nvCxnSpPr>
        <p:spPr>
          <a:xfrm>
            <a:off x="1676455" y="5888562"/>
            <a:ext cx="0" cy="41163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矢印コネクタ 71"/>
          <p:cNvCxnSpPr/>
          <p:nvPr/>
        </p:nvCxnSpPr>
        <p:spPr>
          <a:xfrm flipV="1">
            <a:off x="1676455" y="6300192"/>
            <a:ext cx="1220459" cy="1408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グループ化 66"/>
          <p:cNvGrpSpPr/>
          <p:nvPr/>
        </p:nvGrpSpPr>
        <p:grpSpPr>
          <a:xfrm>
            <a:off x="5019743" y="978457"/>
            <a:ext cx="1443120" cy="1425336"/>
            <a:chOff x="5078788" y="1073349"/>
            <a:chExt cx="1443120" cy="1425336"/>
          </a:xfrm>
        </p:grpSpPr>
        <p:sp>
          <p:nvSpPr>
            <p:cNvPr id="53" name="テキスト ボックス 52"/>
            <p:cNvSpPr txBox="1"/>
            <p:nvPr/>
          </p:nvSpPr>
          <p:spPr>
            <a:xfrm>
              <a:off x="5078788" y="1073349"/>
              <a:ext cx="1443120" cy="41549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050" dirty="0" smtClean="0"/>
                <a:t>EVD</a:t>
              </a:r>
              <a:r>
                <a:rPr lang="ja-JP" altLang="en-US" sz="1050" dirty="0" smtClean="0"/>
                <a:t>疑似症患者の</a:t>
              </a:r>
              <a:endParaRPr lang="en-US" altLang="ja-JP" sz="1050" dirty="0" smtClean="0"/>
            </a:p>
            <a:p>
              <a:pPr algn="ctr"/>
              <a:r>
                <a:rPr lang="ja-JP" altLang="en-US" sz="1050" dirty="0" smtClean="0"/>
                <a:t>受け入れ要請の連絡</a:t>
              </a:r>
              <a:endParaRPr kumimoji="1" lang="ja-JP" altLang="en-US" sz="1050" dirty="0"/>
            </a:p>
          </p:txBody>
        </p:sp>
        <p:cxnSp>
          <p:nvCxnSpPr>
            <p:cNvPr id="68" name="直線矢印コネクタ 67"/>
            <p:cNvCxnSpPr>
              <a:stCxn id="53" idx="2"/>
            </p:cNvCxnSpPr>
            <p:nvPr/>
          </p:nvCxnSpPr>
          <p:spPr>
            <a:xfrm>
              <a:off x="5800348" y="1488847"/>
              <a:ext cx="0" cy="16298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テキスト ボックス 72"/>
            <p:cNvSpPr txBox="1"/>
            <p:nvPr/>
          </p:nvSpPr>
          <p:spPr>
            <a:xfrm>
              <a:off x="5078788" y="1658588"/>
              <a:ext cx="1443120" cy="33855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00" dirty="0" smtClean="0"/>
                <a:t>○</a:t>
              </a:r>
              <a:r>
                <a:rPr lang="ja-JP" altLang="en-US" sz="800" dirty="0"/>
                <a:t>○</a:t>
              </a:r>
              <a:r>
                <a:rPr lang="ja-JP" altLang="en-US" sz="800" dirty="0" smtClean="0"/>
                <a:t>外来担当者および</a:t>
              </a:r>
              <a:r>
                <a:rPr lang="en-US" altLang="ja-JP" sz="800" dirty="0" smtClean="0"/>
                <a:t> </a:t>
              </a:r>
              <a:r>
                <a:rPr lang="ja-JP" altLang="en-US" sz="800" dirty="0" smtClean="0"/>
                <a:t>オンコールに連絡</a:t>
              </a:r>
              <a:endParaRPr kumimoji="1" lang="ja-JP" altLang="en-US" sz="800" dirty="0"/>
            </a:p>
          </p:txBody>
        </p:sp>
        <p:sp>
          <p:nvSpPr>
            <p:cNvPr id="92" name="テキスト ボックス 91"/>
            <p:cNvSpPr txBox="1"/>
            <p:nvPr/>
          </p:nvSpPr>
          <p:spPr>
            <a:xfrm>
              <a:off x="5078788" y="2160131"/>
              <a:ext cx="1438222" cy="33855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800" dirty="0" smtClean="0"/>
                <a:t>○</a:t>
              </a:r>
              <a:r>
                <a:rPr lang="ja-JP" altLang="en-US" sz="800" dirty="0"/>
                <a:t>○</a:t>
              </a:r>
              <a:r>
                <a:rPr lang="ja-JP" altLang="en-US" sz="800" dirty="0" smtClean="0"/>
                <a:t>長および○○医長に連絡</a:t>
              </a:r>
              <a:endParaRPr kumimoji="1" lang="ja-JP" altLang="en-US" sz="800" dirty="0"/>
            </a:p>
          </p:txBody>
        </p:sp>
        <p:cxnSp>
          <p:nvCxnSpPr>
            <p:cNvPr id="93" name="直線矢印コネクタ 92"/>
            <p:cNvCxnSpPr/>
            <p:nvPr/>
          </p:nvCxnSpPr>
          <p:spPr>
            <a:xfrm>
              <a:off x="5795450" y="1997142"/>
              <a:ext cx="0" cy="16298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2" name="直線矢印コネクタ 61"/>
          <p:cNvCxnSpPr>
            <a:stCxn id="55" idx="3"/>
          </p:cNvCxnSpPr>
          <p:nvPr/>
        </p:nvCxnSpPr>
        <p:spPr>
          <a:xfrm>
            <a:off x="5875698" y="5003508"/>
            <a:ext cx="505399" cy="128366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矢印コネクタ 62"/>
          <p:cNvCxnSpPr>
            <a:stCxn id="55" idx="1"/>
          </p:cNvCxnSpPr>
          <p:nvPr/>
        </p:nvCxnSpPr>
        <p:spPr>
          <a:xfrm flipH="1">
            <a:off x="2896915" y="5003508"/>
            <a:ext cx="489554" cy="126958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テキスト ボックス 73"/>
          <p:cNvSpPr txBox="1"/>
          <p:nvPr/>
        </p:nvSpPr>
        <p:spPr>
          <a:xfrm>
            <a:off x="2897699" y="4782283"/>
            <a:ext cx="5597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50" dirty="0" smtClean="0"/>
              <a:t>いいえ</a:t>
            </a:r>
            <a:endParaRPr kumimoji="1" lang="ja-JP" altLang="en-US" sz="1050" dirty="0"/>
          </a:p>
        </p:txBody>
      </p:sp>
      <p:cxnSp>
        <p:nvCxnSpPr>
          <p:cNvPr id="75" name="直線コネクタ 74"/>
          <p:cNvCxnSpPr/>
          <p:nvPr/>
        </p:nvCxnSpPr>
        <p:spPr>
          <a:xfrm>
            <a:off x="2295394" y="4221611"/>
            <a:ext cx="145962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線矢印コネクタ 75"/>
          <p:cNvCxnSpPr/>
          <p:nvPr/>
        </p:nvCxnSpPr>
        <p:spPr>
          <a:xfrm>
            <a:off x="3753712" y="4221018"/>
            <a:ext cx="0" cy="48240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矢印コネクタ 55"/>
          <p:cNvCxnSpPr/>
          <p:nvPr/>
        </p:nvCxnSpPr>
        <p:spPr>
          <a:xfrm>
            <a:off x="3922776" y="1564172"/>
            <a:ext cx="0" cy="253911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テキスト ボックス 63"/>
          <p:cNvSpPr txBox="1"/>
          <p:nvPr/>
        </p:nvSpPr>
        <p:spPr>
          <a:xfrm>
            <a:off x="3922776" y="1549850"/>
            <a:ext cx="68159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50" dirty="0" smtClean="0"/>
              <a:t>接触あり</a:t>
            </a:r>
            <a:endParaRPr kumimoji="1" lang="ja-JP" altLang="en-US" sz="1050" dirty="0"/>
          </a:p>
        </p:txBody>
      </p:sp>
    </p:spTree>
    <p:extLst>
      <p:ext uri="{BB962C8B-B14F-4D97-AF65-F5344CB8AC3E}">
        <p14:creationId xmlns:p14="http://schemas.microsoft.com/office/powerpoint/2010/main" val="247542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1241</TotalTime>
  <Words>240</Words>
  <Application>Microsoft Office PowerPoint</Application>
  <PresentationFormat>画面に合わせる (4:3)</PresentationFormat>
  <Paragraphs>61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Yoshihiro FUJIYA</dc:creator>
  <cp:lastModifiedBy>DCC</cp:lastModifiedBy>
  <cp:revision>106</cp:revision>
  <cp:lastPrinted>2014-12-30T01:00:37Z</cp:lastPrinted>
  <dcterms:created xsi:type="dcterms:W3CDTF">2014-04-04T14:37:56Z</dcterms:created>
  <dcterms:modified xsi:type="dcterms:W3CDTF">2015-05-15T01:14:33Z</dcterms:modified>
</cp:coreProperties>
</file>