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870" y="-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A43C6-A1FA-4670-8535-96372494F015}" type="datetimeFigureOut">
              <a:rPr kumimoji="1" lang="ja-JP" altLang="en-US" smtClean="0"/>
              <a:t>2015/5/22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0B59B-0A92-4B92-BBDA-F69DF40BAC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7241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A43C6-A1FA-4670-8535-96372494F015}" type="datetimeFigureOut">
              <a:rPr kumimoji="1" lang="ja-JP" altLang="en-US" smtClean="0"/>
              <a:t>2015/5/22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0B59B-0A92-4B92-BBDA-F69DF40BAC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4017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A43C6-A1FA-4670-8535-96372494F015}" type="datetimeFigureOut">
              <a:rPr kumimoji="1" lang="ja-JP" altLang="en-US" smtClean="0"/>
              <a:t>2015/5/22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0B59B-0A92-4B92-BBDA-F69DF40BAC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6172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A43C6-A1FA-4670-8535-96372494F015}" type="datetimeFigureOut">
              <a:rPr kumimoji="1" lang="ja-JP" altLang="en-US" smtClean="0"/>
              <a:t>2015/5/22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0B59B-0A92-4B92-BBDA-F69DF40BAC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1224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A43C6-A1FA-4670-8535-96372494F015}" type="datetimeFigureOut">
              <a:rPr kumimoji="1" lang="ja-JP" altLang="en-US" smtClean="0"/>
              <a:t>2015/5/22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0B59B-0A92-4B92-BBDA-F69DF40BAC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5413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A43C6-A1FA-4670-8535-96372494F015}" type="datetimeFigureOut">
              <a:rPr kumimoji="1" lang="ja-JP" altLang="en-US" smtClean="0"/>
              <a:t>2015/5/22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0B59B-0A92-4B92-BBDA-F69DF40BAC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3403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A43C6-A1FA-4670-8535-96372494F015}" type="datetimeFigureOut">
              <a:rPr kumimoji="1" lang="ja-JP" altLang="en-US" smtClean="0"/>
              <a:t>2015/5/22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0B59B-0A92-4B92-BBDA-F69DF40BAC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327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A43C6-A1FA-4670-8535-96372494F015}" type="datetimeFigureOut">
              <a:rPr kumimoji="1" lang="ja-JP" altLang="en-US" smtClean="0"/>
              <a:t>2015/5/22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0B59B-0A92-4B92-BBDA-F69DF40BAC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1297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A43C6-A1FA-4670-8535-96372494F015}" type="datetimeFigureOut">
              <a:rPr kumimoji="1" lang="ja-JP" altLang="en-US" smtClean="0"/>
              <a:t>2015/5/22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0B59B-0A92-4B92-BBDA-F69DF40BAC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944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A43C6-A1FA-4670-8535-96372494F015}" type="datetimeFigureOut">
              <a:rPr kumimoji="1" lang="ja-JP" altLang="en-US" smtClean="0"/>
              <a:t>2015/5/22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0B59B-0A92-4B92-BBDA-F69DF40BAC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5327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A43C6-A1FA-4670-8535-96372494F015}" type="datetimeFigureOut">
              <a:rPr kumimoji="1" lang="ja-JP" altLang="en-US" smtClean="0"/>
              <a:t>2015/5/22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0B59B-0A92-4B92-BBDA-F69DF40BAC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7218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A43C6-A1FA-4670-8535-96372494F015}" type="datetimeFigureOut">
              <a:rPr kumimoji="1" lang="ja-JP" altLang="en-US" smtClean="0"/>
              <a:t>2015/5/22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0B59B-0A92-4B92-BBDA-F69DF40BAC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0206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60555" y="1374891"/>
            <a:ext cx="6731775" cy="11695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✔　</a:t>
            </a:r>
            <a:r>
              <a:rPr kumimoji="1" lang="ja-JP" altLang="en-US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中東で長期にわたり</a:t>
            </a:r>
            <a:r>
              <a:rPr kumimoji="1" lang="en-US" altLang="ja-JP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MERS</a:t>
            </a:r>
            <a:r>
              <a:rPr kumimoji="1" lang="ja-JP" altLang="en-US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が流行しています。　</a:t>
            </a:r>
            <a:endParaRPr kumimoji="1" lang="en-US" altLang="ja-JP" sz="1400" dirty="0" smtClean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✔　咳や</a:t>
            </a:r>
            <a:r>
              <a:rPr lang="ja-JP" altLang="en-US" sz="14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ノド</a:t>
            </a:r>
            <a:r>
              <a:rPr lang="ja-JP" altLang="en-US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の痛みの軽症者がおり、完全に把握・対応するのが難しい感染症のひとつです。</a:t>
            </a:r>
            <a:endParaRPr lang="en-US" altLang="ja-JP" sz="1400" dirty="0" smtClean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kumimoji="1" lang="ja-JP" altLang="en-US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✔　</a:t>
            </a:r>
            <a:r>
              <a:rPr kumimoji="1" lang="en-US" altLang="ja-JP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2015</a:t>
            </a:r>
            <a:r>
              <a:rPr kumimoji="1" lang="ja-JP" altLang="en-US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年</a:t>
            </a:r>
            <a:r>
              <a:rPr kumimoji="1" lang="en-US" altLang="ja-JP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5</a:t>
            </a:r>
            <a:r>
              <a:rPr kumimoji="1" lang="ja-JP" altLang="en-US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月に韓国で</a:t>
            </a:r>
            <a:r>
              <a:rPr lang="ja-JP" altLang="en-US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複数の病院</a:t>
            </a:r>
            <a:r>
              <a:rPr kumimoji="1" lang="ja-JP" altLang="en-US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を患者が受診し、</a:t>
            </a:r>
            <a:r>
              <a:rPr kumimoji="1" lang="ja-JP" altLang="en-US" sz="1400" b="1" dirty="0" smtClean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家族や同室者・医療者が感染</a:t>
            </a:r>
            <a:r>
              <a:rPr kumimoji="1" lang="ja-JP" altLang="en-US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。</a:t>
            </a:r>
            <a:endParaRPr kumimoji="1" lang="en-US" altLang="ja-JP" sz="1400" dirty="0" smtClean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kumimoji="1" lang="ja-JP" altLang="en-US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✔　中東からの直行便は羽田空港や成田空港にも飛んでいます。</a:t>
            </a:r>
            <a:endParaRPr kumimoji="1" lang="en-US" altLang="ja-JP" sz="1400" dirty="0" smtClean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✔</a:t>
            </a:r>
            <a:r>
              <a:rPr lang="ja-JP" altLang="en-US" sz="140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当院にも</a:t>
            </a:r>
            <a:r>
              <a:rPr lang="en-US" altLang="ja-JP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MERS</a:t>
            </a:r>
            <a:r>
              <a:rPr lang="ja-JP" altLang="en-US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うたがい症例が受診したり紹介されてくる可能性があります。</a:t>
            </a:r>
            <a:endParaRPr kumimoji="1" lang="ja-JP" altLang="en-US" sz="14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66415" y="2771800"/>
            <a:ext cx="5595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全ての症例で渡航歴を確認</a:t>
            </a:r>
            <a:endParaRPr kumimoji="1" lang="ja-JP" altLang="en-US" sz="2800" b="1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011530" y="3419872"/>
            <a:ext cx="49051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疑い症状があったら別室へ</a:t>
            </a:r>
            <a:endParaRPr kumimoji="1" lang="ja-JP" altLang="en-US" sz="2800" b="1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233650" y="5292080"/>
            <a:ext cx="4504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●●●●</a:t>
            </a:r>
            <a:r>
              <a:rPr kumimoji="1" lang="ja-JP" altLang="en-US" sz="2800" b="1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へ連絡を</a:t>
            </a:r>
            <a:endParaRPr kumimoji="1" lang="ja-JP" altLang="en-US" sz="2800" b="1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943608" y="4134685"/>
            <a:ext cx="50409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まずは患者・スタッフともに</a:t>
            </a:r>
            <a:endParaRPr lang="en-US" altLang="ja-JP" sz="2800" b="1" dirty="0" smtClean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ctr"/>
            <a:r>
              <a:rPr lang="ja-JP" altLang="en-US" sz="2800" b="1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サージカルマスク着用</a:t>
            </a:r>
            <a:endParaRPr kumimoji="1" lang="ja-JP" altLang="en-US" sz="2800" b="1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4623" y="503078"/>
            <a:ext cx="6659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注意喚起：</a:t>
            </a:r>
            <a:r>
              <a:rPr lang="ja-JP" altLang="en-US" sz="28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 </a:t>
            </a:r>
            <a:r>
              <a:rPr lang="ja-JP" altLang="en-US" sz="28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韓国</a:t>
            </a:r>
            <a:r>
              <a:rPr lang="ja-JP" altLang="en-US" sz="28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 </a:t>
            </a:r>
            <a:r>
              <a:rPr lang="en-US" altLang="ja-JP" sz="28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MERS</a:t>
            </a:r>
            <a:r>
              <a:rPr lang="ja-JP" altLang="en-US" sz="28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の流行情報</a:t>
            </a:r>
            <a:endParaRPr kumimoji="1" lang="ja-JP" altLang="en-US" sz="28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39856" y="6078195"/>
            <a:ext cx="3286586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【</a:t>
            </a:r>
            <a:r>
              <a:rPr lang="ja-JP" altLang="en-US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患者発生国</a:t>
            </a:r>
            <a:r>
              <a:rPr lang="en-US" altLang="ja-JP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】</a:t>
            </a:r>
          </a:p>
          <a:p>
            <a:r>
              <a:rPr lang="ja-JP" altLang="en-US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サウジアラビア、アラブ首長国連邦</a:t>
            </a:r>
            <a:r>
              <a:rPr lang="en-US" altLang="ja-JP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(</a:t>
            </a:r>
            <a:r>
              <a:rPr lang="en-US" altLang="ja-JP" sz="14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UAE</a:t>
            </a:r>
            <a:r>
              <a:rPr lang="en-US" altLang="ja-JP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)</a:t>
            </a:r>
            <a:r>
              <a:rPr lang="ja-JP" altLang="en-US" sz="1400" dirty="0" err="1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、</a:t>
            </a:r>
            <a:r>
              <a:rPr lang="ja-JP" altLang="en-US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カタール、オマーン、ヨルダン、クウェート、イエメン、レバノン、イラン</a:t>
            </a:r>
            <a:endParaRPr kumimoji="1" lang="ja-JP" altLang="en-US" sz="14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29976" y="7092280"/>
            <a:ext cx="3286586" cy="11695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【</a:t>
            </a:r>
            <a:r>
              <a:rPr lang="ja-JP" altLang="en-US" sz="14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輸入</a:t>
            </a:r>
            <a:r>
              <a:rPr lang="ja-JP" altLang="en-US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症例発生国</a:t>
            </a:r>
            <a:r>
              <a:rPr lang="en-US" altLang="ja-JP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】</a:t>
            </a:r>
          </a:p>
          <a:p>
            <a:r>
              <a:rPr lang="ja-JP" altLang="en-US" sz="1400" dirty="0" smtClean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韓国、マレーシア、フィリピン</a:t>
            </a:r>
            <a:r>
              <a:rPr lang="ja-JP" altLang="en-US" sz="14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、アメリカ、イギリス、ドイツ、フランス、チュニジア、イタリア、オランダ、オーストリア、ギリシャ、エジプト、アルジェリア、トルコ</a:t>
            </a:r>
            <a:endParaRPr kumimoji="1" lang="ja-JP" altLang="en-US" sz="14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485196" y="6078195"/>
            <a:ext cx="3219194" cy="212365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【</a:t>
            </a:r>
            <a:r>
              <a:rPr kumimoji="1" lang="ja-JP" altLang="en-US" sz="1200" dirty="0" smtClean="0"/>
              <a:t>症状</a:t>
            </a:r>
            <a:r>
              <a:rPr kumimoji="1" lang="en-US" altLang="ja-JP" sz="1200" dirty="0" smtClean="0"/>
              <a:t>】</a:t>
            </a:r>
          </a:p>
          <a:p>
            <a:r>
              <a:rPr lang="ja-JP" altLang="en-US" sz="1200" dirty="0" smtClean="0"/>
              <a:t>・無症状・軽い</a:t>
            </a:r>
            <a:r>
              <a:rPr lang="ja-JP" altLang="en-US" sz="1200" dirty="0"/>
              <a:t>風邪</a:t>
            </a:r>
            <a:r>
              <a:rPr lang="ja-JP" altLang="en-US" sz="1200" dirty="0" smtClean="0"/>
              <a:t>症状</a:t>
            </a:r>
            <a:r>
              <a:rPr lang="ja-JP" altLang="en-US" sz="1200" dirty="0"/>
              <a:t>の人</a:t>
            </a:r>
            <a:r>
              <a:rPr lang="ja-JP" altLang="en-US" sz="1200" dirty="0" smtClean="0"/>
              <a:t>も多い</a:t>
            </a:r>
            <a:endParaRPr lang="en-US" altLang="ja-JP" sz="1200" dirty="0" smtClean="0"/>
          </a:p>
          <a:p>
            <a:r>
              <a:rPr lang="ja-JP" altLang="en-US" sz="1200" dirty="0" smtClean="0"/>
              <a:t>・受診する人</a:t>
            </a:r>
            <a:r>
              <a:rPr lang="ja-JP" altLang="en-US" sz="1200" dirty="0"/>
              <a:t>で</a:t>
            </a:r>
            <a:r>
              <a:rPr lang="ja-JP" altLang="en-US" sz="1200" dirty="0" smtClean="0"/>
              <a:t>は「発熱」「せき」「息切れ」症状に注意</a:t>
            </a:r>
            <a:endParaRPr lang="en-US" altLang="ja-JP" sz="1200" dirty="0" smtClean="0"/>
          </a:p>
          <a:p>
            <a:r>
              <a:rPr lang="ja-JP" altLang="en-US" sz="1200" dirty="0" smtClean="0"/>
              <a:t>・重症の肺炎や腎不全等での死亡例は基礎疾患がある人が多い</a:t>
            </a:r>
            <a:endParaRPr lang="en-US" altLang="ja-JP" sz="1200" dirty="0"/>
          </a:p>
          <a:p>
            <a:endParaRPr lang="en-US" altLang="ja-JP" sz="1200" dirty="0" smtClean="0"/>
          </a:p>
          <a:p>
            <a:r>
              <a:rPr lang="en-US" altLang="ja-JP" sz="1200" dirty="0" smtClean="0"/>
              <a:t>【</a:t>
            </a:r>
            <a:r>
              <a:rPr lang="ja-JP" altLang="en-US" sz="1200" dirty="0" smtClean="0"/>
              <a:t>潜伏期間</a:t>
            </a:r>
            <a:r>
              <a:rPr lang="en-US" altLang="ja-JP" sz="1200" dirty="0" smtClean="0"/>
              <a:t>】</a:t>
            </a:r>
          </a:p>
          <a:p>
            <a:r>
              <a:rPr lang="en-US" altLang="ja-JP" sz="1200" dirty="0" smtClean="0"/>
              <a:t>2</a:t>
            </a:r>
            <a:r>
              <a:rPr lang="ja-JP" altLang="en-US" sz="1200" dirty="0"/>
              <a:t>－</a:t>
            </a:r>
            <a:r>
              <a:rPr lang="en-US" altLang="ja-JP" sz="1200" dirty="0"/>
              <a:t>14</a:t>
            </a:r>
            <a:r>
              <a:rPr lang="ja-JP" altLang="en-US" sz="1200" dirty="0" smtClean="0"/>
              <a:t>日（多くは曝露から</a:t>
            </a:r>
            <a:r>
              <a:rPr lang="en-US" altLang="ja-JP" sz="1200" dirty="0" smtClean="0"/>
              <a:t>5</a:t>
            </a:r>
            <a:r>
              <a:rPr lang="ja-JP" altLang="en-US" sz="1200" dirty="0" smtClean="0"/>
              <a:t>－</a:t>
            </a:r>
            <a:r>
              <a:rPr lang="en-US" altLang="ja-JP" sz="1200" dirty="0" smtClean="0"/>
              <a:t>6</a:t>
            </a:r>
            <a:r>
              <a:rPr lang="ja-JP" altLang="en-US" sz="1200" dirty="0" smtClean="0"/>
              <a:t>日）</a:t>
            </a:r>
            <a:endParaRPr lang="en-US" altLang="ja-JP" sz="1200" dirty="0"/>
          </a:p>
          <a:p>
            <a:endParaRPr kumimoji="1" lang="en-US" altLang="ja-JP" sz="1200" dirty="0" smtClean="0"/>
          </a:p>
          <a:p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646060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10146</TotalTime>
  <Words>165</Words>
  <Application>Microsoft Office PowerPoint</Application>
  <PresentationFormat>画面に合わせる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DCC</dc:creator>
  <cp:lastModifiedBy>DCC</cp:lastModifiedBy>
  <cp:revision>15</cp:revision>
  <cp:lastPrinted>2015-05-29T07:26:10Z</cp:lastPrinted>
  <dcterms:created xsi:type="dcterms:W3CDTF">2015-04-17T07:36:10Z</dcterms:created>
  <dcterms:modified xsi:type="dcterms:W3CDTF">2015-05-29T08:18:14Z</dcterms:modified>
</cp:coreProperties>
</file>