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60" r:id="rId4"/>
    <p:sldId id="262" r:id="rId5"/>
    <p:sldId id="263" r:id="rId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37" autoAdjust="0"/>
    <p:restoredTop sz="94660"/>
  </p:normalViewPr>
  <p:slideViewPr>
    <p:cSldViewPr>
      <p:cViewPr>
        <p:scale>
          <a:sx n="80" d="100"/>
          <a:sy n="80" d="100"/>
        </p:scale>
        <p:origin x="-834" y="-5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2140558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120556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2515091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2082675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8" name="フッター プレースホルダー 7"/>
          <p:cNvSpPr>
            <a:spLocks noGrp="1"/>
          </p:cNvSpPr>
          <p:nvPr>
            <p:ph type="ftr" sz="quarter" idx="11"/>
          </p:nvPr>
        </p:nvSpPr>
        <p:spPr/>
        <p:txBody>
          <a:bodyPr/>
          <a:lstStyle/>
          <a:p>
            <a:endParaRPr lang="zh-CN" altLang="en-US"/>
          </a:p>
        </p:txBody>
      </p:sp>
      <p:sp>
        <p:nvSpPr>
          <p:cNvPr id="9" name="スライド番号プレースホルダー 8"/>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1562443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4" name="フッター プレースホルダー 3"/>
          <p:cNvSpPr>
            <a:spLocks noGrp="1"/>
          </p:cNvSpPr>
          <p:nvPr>
            <p:ph type="ftr" sz="quarter" idx="11"/>
          </p:nvPr>
        </p:nvSpPr>
        <p:spPr/>
        <p:txBody>
          <a:bodyPr/>
          <a:lstStyle/>
          <a:p>
            <a:endParaRPr lang="zh-CN" altLang="en-US"/>
          </a:p>
        </p:txBody>
      </p:sp>
      <p:sp>
        <p:nvSpPr>
          <p:cNvPr id="5" name="スライド番号プレースホルダー 4"/>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3801775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3" name="フッター プレースホルダー 2"/>
          <p:cNvSpPr>
            <a:spLocks noGrp="1"/>
          </p:cNvSpPr>
          <p:nvPr>
            <p:ph type="ftr" sz="quarter" idx="11"/>
          </p:nvPr>
        </p:nvSpPr>
        <p:spPr/>
        <p:txBody>
          <a:bodyPr/>
          <a:lstStyle/>
          <a:p>
            <a:endParaRPr lang="zh-CN" altLang="en-US"/>
          </a:p>
        </p:txBody>
      </p:sp>
      <p:sp>
        <p:nvSpPr>
          <p:cNvPr id="4" name="スライド番号プレースホルダー 3"/>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2571063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883193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1813655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3239589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B43008C3-F4FC-4B19-8C9E-4EE75420BB8E}" type="datetimeFigureOut">
              <a:rPr lang="zh-CN" altLang="en-US" smtClean="0"/>
              <a:t>2015/10/20</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579001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3008C3-F4FC-4B19-8C9E-4EE75420BB8E}" type="datetimeFigureOut">
              <a:rPr lang="zh-CN" altLang="en-US" smtClean="0"/>
              <a:t>2015/10/20</a:t>
            </a:fld>
            <a:endParaRPr lang="zh-CN"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370E57-249C-46E4-BA61-4DAA626639FF}" type="slidenum">
              <a:rPr lang="zh-CN" altLang="en-US" smtClean="0"/>
              <a:t>‹#›</a:t>
            </a:fld>
            <a:endParaRPr lang="zh-CN" altLang="en-US"/>
          </a:p>
        </p:txBody>
      </p:sp>
    </p:spTree>
    <p:extLst>
      <p:ext uri="{BB962C8B-B14F-4D97-AF65-F5344CB8AC3E}">
        <p14:creationId xmlns:p14="http://schemas.microsoft.com/office/powerpoint/2010/main" val="1674555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CC\Desktop\aaw_logo_highligh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12401" y="5409340"/>
            <a:ext cx="1469621" cy="1215582"/>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9491" y="5417557"/>
            <a:ext cx="1940144" cy="1251706"/>
          </a:xfrm>
          <a:prstGeom prst="rect">
            <a:avLst/>
          </a:prstGeom>
        </p:spPr>
      </p:pic>
      <p:sp>
        <p:nvSpPr>
          <p:cNvPr id="4" name="テキスト ボックス 3"/>
          <p:cNvSpPr txBox="1"/>
          <p:nvPr/>
        </p:nvSpPr>
        <p:spPr>
          <a:xfrm>
            <a:off x="611560" y="1916832"/>
            <a:ext cx="8064896" cy="2123658"/>
          </a:xfrm>
          <a:prstGeom prst="rect">
            <a:avLst/>
          </a:prstGeom>
          <a:noFill/>
        </p:spPr>
        <p:txBody>
          <a:bodyPr wrap="square" rtlCol="0">
            <a:spAutoFit/>
          </a:bodyPr>
          <a:lstStyle/>
          <a:p>
            <a:pPr algn="ctr"/>
            <a:r>
              <a:rPr lang="ja-JP" altLang="en-US" sz="4400" dirty="0" smtClean="0">
                <a:latin typeface="Meiryo UI" panose="020B0604030504040204" pitchFamily="50" charset="-128"/>
                <a:ea typeface="Meiryo UI" panose="020B0604030504040204" pitchFamily="50" charset="-128"/>
              </a:rPr>
              <a:t>抗菌薬の啓発にとりくみましょう</a:t>
            </a:r>
            <a:endParaRPr lang="en-US" altLang="ja-JP" sz="4400" dirty="0" smtClean="0">
              <a:latin typeface="Meiryo UI" panose="020B0604030504040204" pitchFamily="50" charset="-128"/>
              <a:ea typeface="Meiryo UI" panose="020B0604030504040204" pitchFamily="50" charset="-128"/>
            </a:endParaRPr>
          </a:p>
          <a:p>
            <a:pPr algn="ctr"/>
            <a:endParaRPr lang="en-US" altLang="zh-CN" sz="4400" dirty="0">
              <a:latin typeface="Meiryo UI" panose="020B0604030504040204" pitchFamily="50" charset="-128"/>
              <a:ea typeface="Meiryo UI" panose="020B0604030504040204" pitchFamily="50" charset="-128"/>
            </a:endParaRPr>
          </a:p>
          <a:p>
            <a:pPr algn="ctr"/>
            <a:r>
              <a:rPr lang="en-US" altLang="ja-JP" sz="4400" dirty="0" smtClean="0">
                <a:latin typeface="Meiryo UI" panose="020B0604030504040204" pitchFamily="50" charset="-128"/>
                <a:ea typeface="Meiryo UI" panose="020B0604030504040204" pitchFamily="50" charset="-128"/>
              </a:rPr>
              <a:t>2015</a:t>
            </a:r>
            <a:r>
              <a:rPr lang="ja-JP" altLang="en-US" sz="4400" dirty="0" smtClean="0">
                <a:latin typeface="Meiryo UI" panose="020B0604030504040204" pitchFamily="50" charset="-128"/>
                <a:ea typeface="Meiryo UI" panose="020B0604030504040204" pitchFamily="50" charset="-128"/>
              </a:rPr>
              <a:t>年</a:t>
            </a:r>
            <a:r>
              <a:rPr lang="en-US" altLang="ja-JP" sz="4400" dirty="0" smtClean="0">
                <a:latin typeface="Meiryo UI" panose="020B0604030504040204" pitchFamily="50" charset="-128"/>
                <a:ea typeface="Meiryo UI" panose="020B0604030504040204" pitchFamily="50" charset="-128"/>
              </a:rPr>
              <a:t>11</a:t>
            </a:r>
            <a:r>
              <a:rPr lang="ja-JP" altLang="en-US" sz="4400" dirty="0" smtClean="0">
                <a:latin typeface="Meiryo UI" panose="020B0604030504040204" pitchFamily="50" charset="-128"/>
                <a:ea typeface="Meiryo UI" panose="020B0604030504040204" pitchFamily="50" charset="-128"/>
              </a:rPr>
              <a:t>月</a:t>
            </a:r>
            <a:r>
              <a:rPr lang="en-US" altLang="ja-JP" sz="4400" dirty="0" smtClean="0">
                <a:latin typeface="Meiryo UI" panose="020B0604030504040204" pitchFamily="50" charset="-128"/>
                <a:ea typeface="Meiryo UI" panose="020B0604030504040204" pitchFamily="50" charset="-128"/>
              </a:rPr>
              <a:t>16</a:t>
            </a:r>
            <a:r>
              <a:rPr lang="ja-JP" altLang="en-US" sz="4400" dirty="0" smtClean="0">
                <a:latin typeface="Meiryo UI" panose="020B0604030504040204" pitchFamily="50" charset="-128"/>
                <a:ea typeface="Meiryo UI" panose="020B0604030504040204" pitchFamily="50" charset="-128"/>
              </a:rPr>
              <a:t>日～</a:t>
            </a:r>
            <a:r>
              <a:rPr lang="en-US" altLang="ja-JP" sz="4400" dirty="0" smtClean="0">
                <a:latin typeface="Meiryo UI" panose="020B0604030504040204" pitchFamily="50" charset="-128"/>
                <a:ea typeface="Meiryo UI" panose="020B0604030504040204" pitchFamily="50" charset="-128"/>
              </a:rPr>
              <a:t>22</a:t>
            </a:r>
            <a:r>
              <a:rPr lang="ja-JP" altLang="en-US" sz="4400" dirty="0" smtClean="0">
                <a:latin typeface="Meiryo UI" panose="020B0604030504040204" pitchFamily="50" charset="-128"/>
                <a:ea typeface="Meiryo UI" panose="020B0604030504040204" pitchFamily="50" charset="-128"/>
              </a:rPr>
              <a:t>日</a:t>
            </a:r>
            <a:endParaRPr lang="zh-CN" altLang="en-US" sz="4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93421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CC\Desktop\W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914" y="5661248"/>
            <a:ext cx="4025452" cy="103823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CC\Desktop\WHO_WorldAntibioticAwarenessWeek_webBanner_E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38" y="-11134"/>
            <a:ext cx="9171138" cy="8559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569" y="2060848"/>
            <a:ext cx="3906434"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正方形/長方形 3"/>
          <p:cNvSpPr/>
          <p:nvPr/>
        </p:nvSpPr>
        <p:spPr>
          <a:xfrm>
            <a:off x="1043608" y="1073024"/>
            <a:ext cx="6824497" cy="523220"/>
          </a:xfrm>
          <a:prstGeom prst="rect">
            <a:avLst/>
          </a:prstGeom>
        </p:spPr>
        <p:txBody>
          <a:bodyPr wrap="none">
            <a:spAutoFit/>
          </a:bodyPr>
          <a:lstStyle/>
          <a:p>
            <a:r>
              <a:rPr lang="en-US" altLang="zh-CN" sz="2800" dirty="0" smtClean="0"/>
              <a:t>Global action plan on antimicrobial resistance</a:t>
            </a:r>
            <a:endParaRPr lang="zh-CN" altLang="en-US" sz="2800" dirty="0"/>
          </a:p>
        </p:txBody>
      </p:sp>
      <p:sp>
        <p:nvSpPr>
          <p:cNvPr id="5" name="正方形/長方形 4"/>
          <p:cNvSpPr/>
          <p:nvPr/>
        </p:nvSpPr>
        <p:spPr>
          <a:xfrm>
            <a:off x="4601687" y="3573016"/>
            <a:ext cx="4075673" cy="1569660"/>
          </a:xfrm>
          <a:prstGeom prst="rect">
            <a:avLst/>
          </a:prstGeom>
        </p:spPr>
        <p:txBody>
          <a:bodyPr wrap="square">
            <a:spAutoFit/>
          </a:bodyPr>
          <a:lstStyle/>
          <a:p>
            <a:r>
              <a:rPr lang="en-US" altLang="zh-CN" sz="1600" dirty="0" smtClean="0"/>
              <a:t>At the Sixty-seventh World Health Assembly in May 2014, the World Health Organization was requested to develop a draft global action plan to combat antimicrobial resistance, to be submitted to the Sixty-eighth World Health Assembly in May 2015.</a:t>
            </a:r>
            <a:endParaRPr lang="zh-CN" altLang="en-US" sz="1600" dirty="0"/>
          </a:p>
        </p:txBody>
      </p:sp>
      <p:sp>
        <p:nvSpPr>
          <p:cNvPr id="6" name="正方形/長方形 5"/>
          <p:cNvSpPr/>
          <p:nvPr/>
        </p:nvSpPr>
        <p:spPr>
          <a:xfrm>
            <a:off x="2575879" y="4653136"/>
            <a:ext cx="1714124" cy="276999"/>
          </a:xfrm>
          <a:prstGeom prst="rect">
            <a:avLst/>
          </a:prstGeom>
        </p:spPr>
        <p:txBody>
          <a:bodyPr wrap="none">
            <a:spAutoFit/>
          </a:bodyPr>
          <a:lstStyle/>
          <a:p>
            <a:r>
              <a:rPr lang="en-US" altLang="zh-CN" sz="1200" dirty="0" smtClean="0"/>
              <a:t>WHO/Felicity Thompson</a:t>
            </a:r>
            <a:endParaRPr lang="zh-CN" altLang="en-US" sz="1200" dirty="0"/>
          </a:p>
        </p:txBody>
      </p:sp>
      <p:sp>
        <p:nvSpPr>
          <p:cNvPr id="10" name="正方形/長方形 9"/>
          <p:cNvSpPr/>
          <p:nvPr/>
        </p:nvSpPr>
        <p:spPr>
          <a:xfrm>
            <a:off x="4544508" y="1997549"/>
            <a:ext cx="4190033" cy="1323439"/>
          </a:xfrm>
          <a:prstGeom prst="rect">
            <a:avLst/>
          </a:prstGeom>
        </p:spPr>
        <p:txBody>
          <a:bodyPr wrap="square">
            <a:spAutoFit/>
          </a:bodyPr>
          <a:lstStyle/>
          <a:p>
            <a:r>
              <a:rPr lang="en-US" altLang="ja-JP" sz="2000" dirty="0" smtClean="0">
                <a:latin typeface="HGPｺﾞｼｯｸM" panose="020B0600000000000000" pitchFamily="50" charset="-128"/>
                <a:ea typeface="HGPｺﾞｼｯｸM" panose="020B0600000000000000" pitchFamily="50" charset="-128"/>
              </a:rPr>
              <a:t>2014</a:t>
            </a:r>
            <a:r>
              <a:rPr lang="ja-JP" altLang="en-US" sz="2000" dirty="0" smtClean="0">
                <a:latin typeface="HGPｺﾞｼｯｸM" panose="020B0600000000000000" pitchFamily="50" charset="-128"/>
                <a:ea typeface="HGPｺﾞｼｯｸM" panose="020B0600000000000000" pitchFamily="50" charset="-128"/>
              </a:rPr>
              <a:t>年の第</a:t>
            </a:r>
            <a:r>
              <a:rPr lang="en-US" altLang="ja-JP" sz="2000" dirty="0" smtClean="0">
                <a:latin typeface="HGPｺﾞｼｯｸM" panose="020B0600000000000000" pitchFamily="50" charset="-128"/>
                <a:ea typeface="HGPｺﾞｼｯｸM" panose="020B0600000000000000" pitchFamily="50" charset="-128"/>
              </a:rPr>
              <a:t>67</a:t>
            </a:r>
            <a:r>
              <a:rPr lang="ja-JP" altLang="en-US" sz="2000" dirty="0" smtClean="0">
                <a:latin typeface="HGPｺﾞｼｯｸM" panose="020B0600000000000000" pitchFamily="50" charset="-128"/>
                <a:ea typeface="HGPｺﾞｼｯｸM" panose="020B0600000000000000" pitchFamily="50" charset="-128"/>
              </a:rPr>
              <a:t>回</a:t>
            </a:r>
            <a:r>
              <a:rPr lang="en-US" altLang="ja-JP" sz="2000" dirty="0" smtClean="0">
                <a:latin typeface="HGPｺﾞｼｯｸM" panose="020B0600000000000000" pitchFamily="50" charset="-128"/>
                <a:ea typeface="HGPｺﾞｼｯｸM" panose="020B0600000000000000" pitchFamily="50" charset="-128"/>
              </a:rPr>
              <a:t>WHO</a:t>
            </a:r>
            <a:r>
              <a:rPr lang="ja-JP" altLang="en-US" sz="2000" dirty="0" smtClean="0">
                <a:latin typeface="HGPｺﾞｼｯｸM" panose="020B0600000000000000" pitchFamily="50" charset="-128"/>
                <a:ea typeface="HGPｺﾞｼｯｸM" panose="020B0600000000000000" pitchFamily="50" charset="-128"/>
              </a:rPr>
              <a:t>総会で、</a:t>
            </a:r>
            <a:r>
              <a:rPr lang="en-US" altLang="ja-JP" sz="2000" dirty="0" smtClean="0">
                <a:latin typeface="HGPｺﾞｼｯｸM" panose="020B0600000000000000" pitchFamily="50" charset="-128"/>
                <a:ea typeface="HGPｺﾞｼｯｸM" panose="020B0600000000000000" pitchFamily="50" charset="-128"/>
              </a:rPr>
              <a:t>2015</a:t>
            </a:r>
            <a:r>
              <a:rPr lang="ja-JP" altLang="en-US" sz="2000" dirty="0" smtClean="0">
                <a:latin typeface="HGPｺﾞｼｯｸM" panose="020B0600000000000000" pitchFamily="50" charset="-128"/>
                <a:ea typeface="HGPｺﾞｼｯｸM" panose="020B0600000000000000" pitchFamily="50" charset="-128"/>
              </a:rPr>
              <a:t>年</a:t>
            </a:r>
            <a:r>
              <a:rPr lang="en-US" altLang="ja-JP" sz="2000" dirty="0" smtClean="0">
                <a:latin typeface="HGPｺﾞｼｯｸM" panose="020B0600000000000000" pitchFamily="50" charset="-128"/>
                <a:ea typeface="HGPｺﾞｼｯｸM" panose="020B0600000000000000" pitchFamily="50" charset="-128"/>
              </a:rPr>
              <a:t>5</a:t>
            </a:r>
            <a:r>
              <a:rPr lang="ja-JP" altLang="en-US" sz="2000" dirty="0" smtClean="0">
                <a:latin typeface="HGPｺﾞｼｯｸM" panose="020B0600000000000000" pitchFamily="50" charset="-128"/>
                <a:ea typeface="HGPｺﾞｼｯｸM" panose="020B0600000000000000" pitchFamily="50" charset="-128"/>
              </a:rPr>
              <a:t>月の第</a:t>
            </a:r>
            <a:r>
              <a:rPr lang="en-US" altLang="ja-JP" sz="2000" dirty="0" smtClean="0">
                <a:latin typeface="HGPｺﾞｼｯｸM" panose="020B0600000000000000" pitchFamily="50" charset="-128"/>
                <a:ea typeface="HGPｺﾞｼｯｸM" panose="020B0600000000000000" pitchFamily="50" charset="-128"/>
              </a:rPr>
              <a:t>68</a:t>
            </a:r>
            <a:r>
              <a:rPr lang="ja-JP" altLang="en-US" sz="2000" dirty="0" smtClean="0">
                <a:latin typeface="HGPｺﾞｼｯｸM" panose="020B0600000000000000" pitchFamily="50" charset="-128"/>
                <a:ea typeface="HGPｺﾞｼｯｸM" panose="020B0600000000000000" pitchFamily="50" charset="-128"/>
              </a:rPr>
              <a:t>回総会に向けて、耐性菌に関するグローバルアクションプランを立案することが決まりました。</a:t>
            </a:r>
            <a:endParaRPr lang="zh-CN" altLang="en-US" sz="2000"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1206568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CC\Desktop\W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8548" y="5833647"/>
            <a:ext cx="4025452" cy="103823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CC\Desktop\WHO_WorldAntibioticAwarenessWeek_webBanner_E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38" y="-11134"/>
            <a:ext cx="9171138" cy="855973"/>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p:cNvSpPr/>
          <p:nvPr/>
        </p:nvSpPr>
        <p:spPr>
          <a:xfrm>
            <a:off x="160964" y="3548370"/>
            <a:ext cx="8875532" cy="1077218"/>
          </a:xfrm>
          <a:prstGeom prst="rect">
            <a:avLst/>
          </a:prstGeom>
        </p:spPr>
        <p:txBody>
          <a:bodyPr wrap="square">
            <a:spAutoFit/>
          </a:bodyPr>
          <a:lstStyle/>
          <a:p>
            <a:r>
              <a:rPr lang="en-US" altLang="zh-CN" sz="1600" dirty="0" smtClean="0"/>
              <a:t>The first World Antibiotic Awareness Week will be held from 16 to 22 November 2015. The campaign aims to increase awareness of global antibiotic resistance and to encourage best practices among the general public, health workers and policy makers to avoid the further emergence and spread of antibiotic resistance.</a:t>
            </a:r>
            <a:endParaRPr lang="zh-CN" altLang="en-US" sz="1600" dirty="0"/>
          </a:p>
        </p:txBody>
      </p:sp>
      <p:sp>
        <p:nvSpPr>
          <p:cNvPr id="5" name="正方形/長方形 4"/>
          <p:cNvSpPr/>
          <p:nvPr/>
        </p:nvSpPr>
        <p:spPr>
          <a:xfrm>
            <a:off x="165943" y="1484784"/>
            <a:ext cx="8978057" cy="1631216"/>
          </a:xfrm>
          <a:prstGeom prst="rect">
            <a:avLst/>
          </a:prstGeom>
        </p:spPr>
        <p:txBody>
          <a:bodyPr wrap="square">
            <a:spAutoFit/>
          </a:bodyPr>
          <a:lstStyle/>
          <a:p>
            <a:r>
              <a:rPr lang="ja-JP" altLang="en-US" sz="2000" dirty="0" smtClean="0">
                <a:latin typeface="HGPｺﾞｼｯｸM" panose="020B0600000000000000" pitchFamily="50" charset="-128"/>
                <a:ea typeface="HGPｺﾞｼｯｸM" panose="020B0600000000000000" pitchFamily="50" charset="-128"/>
              </a:rPr>
              <a:t>世界全体で取り組む、初めての抗菌薬啓発週間が</a:t>
            </a:r>
            <a:r>
              <a:rPr lang="en-US" altLang="ja-JP" sz="2000" dirty="0" smtClean="0">
                <a:latin typeface="HGPｺﾞｼｯｸM" panose="020B0600000000000000" pitchFamily="50" charset="-128"/>
                <a:ea typeface="HGPｺﾞｼｯｸM" panose="020B0600000000000000" pitchFamily="50" charset="-128"/>
              </a:rPr>
              <a:t>2015</a:t>
            </a:r>
            <a:r>
              <a:rPr lang="ja-JP" altLang="en-US" sz="2000" dirty="0" smtClean="0">
                <a:latin typeface="HGPｺﾞｼｯｸM" panose="020B0600000000000000" pitchFamily="50" charset="-128"/>
                <a:ea typeface="HGPｺﾞｼｯｸM" panose="020B0600000000000000" pitchFamily="50" charset="-128"/>
              </a:rPr>
              <a:t>年</a:t>
            </a:r>
            <a:r>
              <a:rPr lang="en-US" altLang="ja-JP" sz="2000" dirty="0" smtClean="0">
                <a:latin typeface="HGPｺﾞｼｯｸM" panose="020B0600000000000000" pitchFamily="50" charset="-128"/>
                <a:ea typeface="HGPｺﾞｼｯｸM" panose="020B0600000000000000" pitchFamily="50" charset="-128"/>
              </a:rPr>
              <a:t>11</a:t>
            </a:r>
            <a:r>
              <a:rPr lang="ja-JP" altLang="en-US" sz="2000" dirty="0" smtClean="0">
                <a:latin typeface="HGPｺﾞｼｯｸM" panose="020B0600000000000000" pitchFamily="50" charset="-128"/>
                <a:ea typeface="HGPｺﾞｼｯｸM" panose="020B0600000000000000" pitchFamily="50" charset="-128"/>
              </a:rPr>
              <a:t>月</a:t>
            </a:r>
            <a:r>
              <a:rPr lang="en-US" altLang="ja-JP" sz="2000" dirty="0" smtClean="0">
                <a:latin typeface="HGPｺﾞｼｯｸM" panose="020B0600000000000000" pitchFamily="50" charset="-128"/>
                <a:ea typeface="HGPｺﾞｼｯｸM" panose="020B0600000000000000" pitchFamily="50" charset="-128"/>
              </a:rPr>
              <a:t>16</a:t>
            </a:r>
            <a:r>
              <a:rPr lang="ja-JP" altLang="en-US" sz="2000" dirty="0" smtClean="0">
                <a:latin typeface="HGPｺﾞｼｯｸM" panose="020B0600000000000000" pitchFamily="50" charset="-128"/>
                <a:ea typeface="HGPｺﾞｼｯｸM" panose="020B0600000000000000" pitchFamily="50" charset="-128"/>
              </a:rPr>
              <a:t>日～</a:t>
            </a:r>
            <a:r>
              <a:rPr lang="en-US" altLang="ja-JP" sz="2000" dirty="0" smtClean="0">
                <a:latin typeface="HGPｺﾞｼｯｸM" panose="020B0600000000000000" pitchFamily="50" charset="-128"/>
                <a:ea typeface="HGPｺﾞｼｯｸM" panose="020B0600000000000000" pitchFamily="50" charset="-128"/>
              </a:rPr>
              <a:t>22</a:t>
            </a:r>
            <a:r>
              <a:rPr lang="ja-JP" altLang="en-US" sz="2000" dirty="0" smtClean="0">
                <a:latin typeface="HGPｺﾞｼｯｸM" panose="020B0600000000000000" pitchFamily="50" charset="-128"/>
                <a:ea typeface="HGPｺﾞｼｯｸM" panose="020B0600000000000000" pitchFamily="50" charset="-128"/>
              </a:rPr>
              <a:t>日に開催されます。</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この啓発活動の目的は、世界に広がる薬剤耐性菌についての多くの人に知ってもらうこと、そして、地域や医療機関、政策立案にかかわる皆で、将来の薬剤耐性菌の広がりを阻止するための最も有効な取り組みを促していくことです。</a:t>
            </a:r>
            <a:endParaRPr lang="zh-CN" altLang="en-US" sz="2000" dirty="0">
              <a:latin typeface="HGPｺﾞｼｯｸM" panose="020B0600000000000000" pitchFamily="50" charset="-128"/>
              <a:ea typeface="HGPｺﾞｼｯｸM" panose="020B0600000000000000" pitchFamily="50" charset="-128"/>
            </a:endParaRPr>
          </a:p>
        </p:txBody>
      </p:sp>
      <p:pic>
        <p:nvPicPr>
          <p:cNvPr id="6146" name="Picture 2" descr="World Health Organis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3201" y="6043223"/>
            <a:ext cx="2035347" cy="619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016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DCC\Desktop\WHO_WorldAntibioticAwarenessWeek_webBanner_E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38" y="-11134"/>
            <a:ext cx="9171138" cy="855973"/>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03" y="5877272"/>
            <a:ext cx="1339686" cy="864314"/>
          </a:xfrm>
          <a:prstGeom prst="rect">
            <a:avLst/>
          </a:prstGeom>
        </p:spPr>
      </p:pic>
      <p:sp>
        <p:nvSpPr>
          <p:cNvPr id="4" name="テキスト ボックス 3"/>
          <p:cNvSpPr txBox="1"/>
          <p:nvPr/>
        </p:nvSpPr>
        <p:spPr>
          <a:xfrm>
            <a:off x="237155" y="991621"/>
            <a:ext cx="8439301" cy="646331"/>
          </a:xfrm>
          <a:prstGeom prst="rect">
            <a:avLst/>
          </a:prstGeom>
          <a:noFill/>
        </p:spPr>
        <p:txBody>
          <a:bodyPr wrap="square" rtlCol="0">
            <a:spAutoFit/>
          </a:bodyPr>
          <a:lstStyle/>
          <a:p>
            <a:pPr algn="ctr"/>
            <a:r>
              <a:rPr lang="ja-JP" altLang="en-US" sz="3600" dirty="0" smtClean="0">
                <a:latin typeface="Meiryo UI" panose="020B0604030504040204" pitchFamily="50" charset="-128"/>
                <a:ea typeface="Meiryo UI" panose="020B0604030504040204" pitchFamily="50" charset="-128"/>
              </a:rPr>
              <a:t>地域・職場で取り組みましょう</a:t>
            </a:r>
            <a:endParaRPr lang="zh-CN" altLang="en-US" sz="36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67544" y="2129016"/>
            <a:ext cx="4320480" cy="4154984"/>
          </a:xfrm>
          <a:prstGeom prst="rect">
            <a:avLst/>
          </a:prstGeom>
          <a:noFill/>
        </p:spPr>
        <p:txBody>
          <a:bodyPr wrap="square" rtlCol="0">
            <a:spAutoFit/>
          </a:bodyPr>
          <a:lstStyle/>
          <a:p>
            <a:r>
              <a:rPr lang="en-US" altLang="ja-JP" sz="2400" dirty="0" smtClean="0">
                <a:latin typeface="Meiryo UI" panose="020B0604030504040204" pitchFamily="50" charset="-128"/>
                <a:ea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rPr>
              <a:t>活動例</a:t>
            </a:r>
            <a:r>
              <a:rPr lang="en-US" altLang="ja-JP" sz="2400" dirty="0" smtClean="0">
                <a:latin typeface="Meiryo UI" panose="020B0604030504040204" pitchFamily="50" charset="-128"/>
                <a:ea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rPr>
              <a:t>　</a:t>
            </a:r>
            <a:endParaRPr lang="en-US" altLang="ja-JP" sz="2400" dirty="0" smtClean="0">
              <a:latin typeface="Meiryo UI" panose="020B0604030504040204" pitchFamily="50" charset="-128"/>
              <a:ea typeface="Meiryo UI" panose="020B0604030504040204" pitchFamily="50" charset="-128"/>
            </a:endParaRPr>
          </a:p>
          <a:p>
            <a:r>
              <a:rPr lang="ja-JP" altLang="en-US" sz="2400" dirty="0" smtClean="0">
                <a:latin typeface="Meiryo UI" panose="020B0604030504040204" pitchFamily="50" charset="-128"/>
                <a:ea typeface="Meiryo UI" panose="020B0604030504040204" pitchFamily="50" charset="-128"/>
              </a:rPr>
              <a:t>①国立国際医療研究センター国際感染症センターでは、ポスターを作成し、院内や地域の関係者に提供します。</a:t>
            </a:r>
            <a:endParaRPr lang="en-US" altLang="ja-JP" sz="2400" dirty="0" smtClean="0">
              <a:latin typeface="Meiryo UI" panose="020B0604030504040204" pitchFamily="50" charset="-128"/>
              <a:ea typeface="Meiryo UI" panose="020B0604030504040204" pitchFamily="50" charset="-128"/>
            </a:endParaRPr>
          </a:p>
          <a:p>
            <a:endParaRPr lang="en-US" altLang="ja-JP" sz="2400" dirty="0" smtClean="0">
              <a:latin typeface="Meiryo UI" panose="020B0604030504040204" pitchFamily="50" charset="-128"/>
              <a:ea typeface="Meiryo UI" panose="020B0604030504040204" pitchFamily="50" charset="-128"/>
            </a:endParaRPr>
          </a:p>
          <a:p>
            <a:r>
              <a:rPr lang="ja-JP" altLang="en-US" sz="2400" dirty="0" smtClean="0">
                <a:latin typeface="Meiryo UI" panose="020B0604030504040204" pitchFamily="50" charset="-128"/>
                <a:ea typeface="Meiryo UI" panose="020B0604030504040204" pitchFamily="50" charset="-128"/>
              </a:rPr>
              <a:t>②啓発ポスターを他の施設等でも使用できるように、ホームページで公開します。</a:t>
            </a:r>
            <a:endParaRPr lang="en-US" altLang="ja-JP" sz="2400" dirty="0">
              <a:latin typeface="Meiryo UI" panose="020B0604030504040204" pitchFamily="50" charset="-128"/>
              <a:ea typeface="Meiryo UI" panose="020B0604030504040204" pitchFamily="50" charset="-128"/>
            </a:endParaRPr>
          </a:p>
          <a:p>
            <a:endParaRPr lang="en-US" altLang="ja-JP" sz="2400" dirty="0" smtClean="0">
              <a:latin typeface="Meiryo UI" panose="020B0604030504040204" pitchFamily="50" charset="-128"/>
              <a:ea typeface="Meiryo UI" panose="020B0604030504040204" pitchFamily="50" charset="-128"/>
            </a:endParaRPr>
          </a:p>
          <a:p>
            <a:endParaRPr lang="zh-CN" altLang="en-US" sz="2400"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1794131"/>
            <a:ext cx="3411658" cy="4824754"/>
          </a:xfrm>
          <a:prstGeom prst="rect">
            <a:avLst/>
          </a:prstGeom>
          <a:ln>
            <a:solidFill>
              <a:srgbClr val="002060"/>
            </a:solidFill>
          </a:ln>
        </p:spPr>
      </p:pic>
    </p:spTree>
    <p:extLst>
      <p:ext uri="{BB962C8B-B14F-4D97-AF65-F5344CB8AC3E}">
        <p14:creationId xmlns:p14="http://schemas.microsoft.com/office/powerpoint/2010/main" val="624016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DCC\Desktop\WHO_WorldAntibioticAwarenessWeek_webBanner_E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38" y="-11134"/>
            <a:ext cx="9171138" cy="855973"/>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3475" y="1178128"/>
            <a:ext cx="3850402" cy="5445224"/>
          </a:xfrm>
          <a:prstGeom prst="rect">
            <a:avLst/>
          </a:prstGeom>
          <a:ln>
            <a:solidFill>
              <a:srgbClr val="002060"/>
            </a:solidFill>
          </a:ln>
        </p:spPr>
      </p:pic>
      <p:sp>
        <p:nvSpPr>
          <p:cNvPr id="7" name="テキスト ボックス 6"/>
          <p:cNvSpPr txBox="1"/>
          <p:nvPr/>
        </p:nvSpPr>
        <p:spPr>
          <a:xfrm>
            <a:off x="727562" y="1052736"/>
            <a:ext cx="3152371" cy="523220"/>
          </a:xfrm>
          <a:prstGeom prst="rect">
            <a:avLst/>
          </a:prstGeom>
          <a:noFill/>
        </p:spPr>
        <p:txBody>
          <a:bodyPr wrap="square" rtlCol="0">
            <a:spAutoFit/>
          </a:bodyPr>
          <a:lstStyle/>
          <a:p>
            <a:pPr algn="ctr"/>
            <a:r>
              <a:rPr lang="en-US" altLang="ja-JP" sz="2800" dirty="0" smtClean="0">
                <a:latin typeface="Meiryo UI" panose="020B0604030504040204" pitchFamily="50" charset="-128"/>
                <a:ea typeface="Meiryo UI" panose="020B0604030504040204" pitchFamily="50" charset="-128"/>
              </a:rPr>
              <a:t>【</a:t>
            </a:r>
            <a:r>
              <a:rPr lang="ja-JP" altLang="en-US" sz="2800" dirty="0" smtClean="0">
                <a:latin typeface="Meiryo UI" panose="020B0604030504040204" pitchFamily="50" charset="-128"/>
                <a:ea typeface="Meiryo UI" panose="020B0604030504040204" pitchFamily="50" charset="-128"/>
              </a:rPr>
              <a:t>共用データ活用例</a:t>
            </a:r>
            <a:r>
              <a:rPr lang="en-US" altLang="ja-JP" sz="2800" dirty="0" smtClean="0">
                <a:latin typeface="Meiryo UI" panose="020B0604030504040204" pitchFamily="50" charset="-128"/>
                <a:ea typeface="Meiryo UI" panose="020B0604030504040204" pitchFamily="50" charset="-128"/>
              </a:rPr>
              <a:t>】</a:t>
            </a:r>
            <a:endParaRPr lang="zh-CN" altLang="en-US" sz="2800" dirty="0">
              <a:latin typeface="Meiryo UI" panose="020B0604030504040204" pitchFamily="50" charset="-128"/>
              <a:ea typeface="Meiryo UI" panose="020B0604030504040204" pitchFamily="50" charset="-128"/>
            </a:endParaRPr>
          </a:p>
        </p:txBody>
      </p:sp>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8431" y="6004214"/>
            <a:ext cx="945545" cy="610029"/>
          </a:xfrm>
          <a:prstGeom prst="rect">
            <a:avLst/>
          </a:prstGeom>
        </p:spPr>
      </p:pic>
      <p:sp>
        <p:nvSpPr>
          <p:cNvPr id="9" name="テキスト ボックス 8"/>
          <p:cNvSpPr txBox="1"/>
          <p:nvPr/>
        </p:nvSpPr>
        <p:spPr>
          <a:xfrm>
            <a:off x="179512" y="4869160"/>
            <a:ext cx="4248472" cy="369332"/>
          </a:xfrm>
          <a:prstGeom prst="rect">
            <a:avLst/>
          </a:prstGeom>
          <a:noFill/>
        </p:spPr>
        <p:txBody>
          <a:bodyPr wrap="square" rtlCol="0">
            <a:spAutoFit/>
          </a:bodyPr>
          <a:lstStyle/>
          <a:p>
            <a:r>
              <a:rPr lang="ja-JP" altLang="en-US" dirty="0" smtClean="0">
                <a:latin typeface="Meiryo UI" panose="020B0604030504040204" pitchFamily="50" charset="-128"/>
                <a:ea typeface="Meiryo UI" panose="020B0604030504040204" pitchFamily="50" charset="-128"/>
              </a:rPr>
              <a:t>病院のロゴや</a:t>
            </a:r>
            <a:r>
              <a:rPr lang="en-US" altLang="ja-JP" dirty="0" smtClean="0">
                <a:latin typeface="Meiryo UI" panose="020B0604030504040204" pitchFamily="50" charset="-128"/>
                <a:ea typeface="Meiryo UI" panose="020B0604030504040204" pitchFamily="50" charset="-128"/>
              </a:rPr>
              <a:t>WHO</a:t>
            </a:r>
            <a:r>
              <a:rPr lang="ja-JP" altLang="en-US" dirty="0" smtClean="0">
                <a:latin typeface="Meiryo UI" panose="020B0604030504040204" pitchFamily="50" charset="-128"/>
                <a:ea typeface="Meiryo UI" panose="020B0604030504040204" pitchFamily="50" charset="-128"/>
              </a:rPr>
              <a:t>キャンペーンのロゴを追加</a:t>
            </a:r>
            <a:endParaRPr lang="zh-CN" altLang="en-US" dirty="0">
              <a:latin typeface="Meiryo UI" panose="020B0604030504040204" pitchFamily="50" charset="-128"/>
              <a:ea typeface="Meiryo UI" panose="020B0604030504040204" pitchFamily="50" charset="-128"/>
            </a:endParaRPr>
          </a:p>
        </p:txBody>
      </p:sp>
      <p:cxnSp>
        <p:nvCxnSpPr>
          <p:cNvPr id="13" name="直線矢印コネクタ 12"/>
          <p:cNvCxnSpPr>
            <a:stCxn id="9" idx="2"/>
          </p:cNvCxnSpPr>
          <p:nvPr/>
        </p:nvCxnSpPr>
        <p:spPr>
          <a:xfrm>
            <a:off x="2303748" y="5238492"/>
            <a:ext cx="2412268" cy="926812"/>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5724128" y="6165304"/>
            <a:ext cx="1656184" cy="369332"/>
          </a:xfrm>
          <a:prstGeom prst="rect">
            <a:avLst/>
          </a:prstGeom>
          <a:noFill/>
        </p:spPr>
        <p:txBody>
          <a:bodyPr wrap="square" rtlCol="0">
            <a:spAutoFit/>
          </a:bodyPr>
          <a:lstStyle/>
          <a:p>
            <a:r>
              <a:rPr lang="ja-JP" altLang="en-US" dirty="0" smtClean="0"/>
              <a:t>〇〇病院</a:t>
            </a:r>
            <a:endParaRPr lang="zh-CN" altLang="en-US" dirty="0"/>
          </a:p>
        </p:txBody>
      </p:sp>
      <p:cxnSp>
        <p:nvCxnSpPr>
          <p:cNvPr id="16" name="直線矢印コネクタ 15"/>
          <p:cNvCxnSpPr/>
          <p:nvPr/>
        </p:nvCxnSpPr>
        <p:spPr>
          <a:xfrm>
            <a:off x="2303748" y="3573016"/>
            <a:ext cx="2412268" cy="926812"/>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253547" y="3167553"/>
            <a:ext cx="4248472" cy="369332"/>
          </a:xfrm>
          <a:prstGeom prst="rect">
            <a:avLst/>
          </a:prstGeom>
          <a:noFill/>
        </p:spPr>
        <p:txBody>
          <a:bodyPr wrap="square" rtlCol="0">
            <a:spAutoFit/>
          </a:bodyPr>
          <a:lstStyle/>
          <a:p>
            <a:r>
              <a:rPr lang="ja-JP" altLang="en-US" dirty="0">
                <a:latin typeface="Meiryo UI" panose="020B0604030504040204" pitchFamily="50" charset="-128"/>
                <a:ea typeface="Meiryo UI" panose="020B0604030504040204" pitchFamily="50" charset="-128"/>
              </a:rPr>
              <a:t>院内</a:t>
            </a:r>
            <a:r>
              <a:rPr lang="ja-JP" altLang="en-US" dirty="0" smtClean="0">
                <a:latin typeface="Meiryo UI" panose="020B0604030504040204" pitchFamily="50" charset="-128"/>
                <a:ea typeface="Meiryo UI" panose="020B0604030504040204" pitchFamily="50" charset="-128"/>
              </a:rPr>
              <a:t>の啓発キャッチを掲載</a:t>
            </a:r>
            <a:endParaRPr lang="zh-CN" altLang="en-US" dirty="0">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289799" y="1701348"/>
            <a:ext cx="4104456" cy="1200329"/>
          </a:xfrm>
          <a:prstGeom prst="rect">
            <a:avLst/>
          </a:prstGeom>
          <a:noFill/>
        </p:spPr>
        <p:txBody>
          <a:bodyPr wrap="square" rtlCol="0">
            <a:spAutoFit/>
          </a:bodyPr>
          <a:lstStyle/>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作成者（忽那賢志）は著作権は放棄をしていますが、右下国際感染症センターのロゴは残してお使いいただけますようお願いいたします。</a:t>
            </a:r>
            <a:endParaRPr lang="zh-CN"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6049584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295</Words>
  <Application>Microsoft Office PowerPoint</Application>
  <PresentationFormat>画面に合わせる (4:3)</PresentationFormat>
  <Paragraphs>20</Paragraphs>
  <Slides>5</Slides>
  <Notes>0</Notes>
  <HiddenSlides>0</HiddenSlides>
  <MMClips>0</MMClips>
  <ScaleCrop>false</ScaleCrop>
  <HeadingPairs>
    <vt:vector size="4" baseType="variant">
      <vt:variant>
        <vt:lpstr>テーマ</vt:lpstr>
      </vt:variant>
      <vt:variant>
        <vt:i4>1</vt:i4>
      </vt:variant>
      <vt:variant>
        <vt:lpstr>スライド タイトル</vt:lpstr>
      </vt:variant>
      <vt:variant>
        <vt:i4>5</vt:i4>
      </vt:variant>
    </vt:vector>
  </HeadingPairs>
  <TitlesOfParts>
    <vt:vector size="6"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DCC</dc:creator>
  <cp:lastModifiedBy>DCC</cp:lastModifiedBy>
  <cp:revision>5</cp:revision>
  <dcterms:created xsi:type="dcterms:W3CDTF">2015-10-20T02:50:47Z</dcterms:created>
  <dcterms:modified xsi:type="dcterms:W3CDTF">2015-10-20T03:57:35Z</dcterms:modified>
</cp:coreProperties>
</file>